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handoutMasterIdLst>
    <p:handoutMasterId r:id="rId108"/>
  </p:handoutMasterIdLst>
  <p:sldIdLst>
    <p:sldId id="258" r:id="rId2"/>
    <p:sldId id="590" r:id="rId3"/>
    <p:sldId id="591" r:id="rId4"/>
    <p:sldId id="416" r:id="rId5"/>
    <p:sldId id="535" r:id="rId6"/>
    <p:sldId id="503" r:id="rId7"/>
    <p:sldId id="592" r:id="rId8"/>
    <p:sldId id="551" r:id="rId9"/>
    <p:sldId id="504" r:id="rId10"/>
    <p:sldId id="552" r:id="rId11"/>
    <p:sldId id="553" r:id="rId12"/>
    <p:sldId id="593" r:id="rId13"/>
    <p:sldId id="505" r:id="rId14"/>
    <p:sldId id="439" r:id="rId15"/>
    <p:sldId id="586" r:id="rId16"/>
    <p:sldId id="587" r:id="rId17"/>
    <p:sldId id="554" r:id="rId18"/>
    <p:sldId id="549" r:id="rId19"/>
    <p:sldId id="431" r:id="rId20"/>
    <p:sldId id="546" r:id="rId21"/>
    <p:sldId id="547" r:id="rId22"/>
    <p:sldId id="548" r:id="rId23"/>
    <p:sldId id="568" r:id="rId24"/>
    <p:sldId id="555" r:id="rId25"/>
    <p:sldId id="576" r:id="rId26"/>
    <p:sldId id="557" r:id="rId27"/>
    <p:sldId id="580" r:id="rId28"/>
    <p:sldId id="558" r:id="rId29"/>
    <p:sldId id="561" r:id="rId30"/>
    <p:sldId id="562" r:id="rId31"/>
    <p:sldId id="563" r:id="rId32"/>
    <p:sldId id="583" r:id="rId33"/>
    <p:sldId id="564" r:id="rId34"/>
    <p:sldId id="565" r:id="rId35"/>
    <p:sldId id="566" r:id="rId36"/>
    <p:sldId id="579" r:id="rId37"/>
    <p:sldId id="577" r:id="rId38"/>
    <p:sldId id="567" r:id="rId39"/>
    <p:sldId id="578" r:id="rId40"/>
    <p:sldId id="581" r:id="rId41"/>
    <p:sldId id="570" r:id="rId42"/>
    <p:sldId id="571" r:id="rId43"/>
    <p:sldId id="572" r:id="rId44"/>
    <p:sldId id="584" r:id="rId45"/>
    <p:sldId id="588" r:id="rId46"/>
    <p:sldId id="594" r:id="rId47"/>
    <p:sldId id="595" r:id="rId48"/>
    <p:sldId id="596" r:id="rId49"/>
    <p:sldId id="432" r:id="rId50"/>
    <p:sldId id="433" r:id="rId51"/>
    <p:sldId id="599" r:id="rId52"/>
    <p:sldId id="480" r:id="rId53"/>
    <p:sldId id="442" r:id="rId54"/>
    <p:sldId id="440" r:id="rId55"/>
    <p:sldId id="434" r:id="rId56"/>
    <p:sldId id="452" r:id="rId57"/>
    <p:sldId id="453" r:id="rId58"/>
    <p:sldId id="454" r:id="rId59"/>
    <p:sldId id="458" r:id="rId60"/>
    <p:sldId id="456" r:id="rId61"/>
    <p:sldId id="457" r:id="rId62"/>
    <p:sldId id="455" r:id="rId63"/>
    <p:sldId id="443" r:id="rId64"/>
    <p:sldId id="459" r:id="rId65"/>
    <p:sldId id="460" r:id="rId66"/>
    <p:sldId id="600" r:id="rId67"/>
    <p:sldId id="601" r:id="rId68"/>
    <p:sldId id="597" r:id="rId69"/>
    <p:sldId id="623" r:id="rId70"/>
    <p:sldId id="589" r:id="rId71"/>
    <p:sldId id="481" r:id="rId72"/>
    <p:sldId id="482" r:id="rId73"/>
    <p:sldId id="483" r:id="rId74"/>
    <p:sldId id="533" r:id="rId75"/>
    <p:sldId id="484" r:id="rId76"/>
    <p:sldId id="485" r:id="rId77"/>
    <p:sldId id="486" r:id="rId78"/>
    <p:sldId id="534" r:id="rId79"/>
    <p:sldId id="536" r:id="rId80"/>
    <p:sldId id="605" r:id="rId81"/>
    <p:sldId id="602" r:id="rId82"/>
    <p:sldId id="606" r:id="rId83"/>
    <p:sldId id="603" r:id="rId84"/>
    <p:sldId id="607" r:id="rId85"/>
    <p:sldId id="608" r:id="rId86"/>
    <p:sldId id="609" r:id="rId87"/>
    <p:sldId id="537" r:id="rId88"/>
    <p:sldId id="610" r:id="rId89"/>
    <p:sldId id="611" r:id="rId90"/>
    <p:sldId id="612" r:id="rId91"/>
    <p:sldId id="613" r:id="rId92"/>
    <p:sldId id="617" r:id="rId93"/>
    <p:sldId id="615" r:id="rId94"/>
    <p:sldId id="619" r:id="rId95"/>
    <p:sldId id="620" r:id="rId96"/>
    <p:sldId id="621" r:id="rId97"/>
    <p:sldId id="622" r:id="rId98"/>
    <p:sldId id="423" r:id="rId99"/>
    <p:sldId id="538" r:id="rId100"/>
    <p:sldId id="539" r:id="rId101"/>
    <p:sldId id="540" r:id="rId102"/>
    <p:sldId id="541" r:id="rId103"/>
    <p:sldId id="542" r:id="rId104"/>
    <p:sldId id="543" r:id="rId105"/>
    <p:sldId id="544" r:id="rId106"/>
  </p:sldIdLst>
  <p:sldSz cx="9144000" cy="6858000" type="screen4x3"/>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5">
          <p15:clr>
            <a:srgbClr val="A4A3A4"/>
          </p15:clr>
        </p15:guide>
        <p15:guide id="2" pos="29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FFFF"/>
    <a:srgbClr val="45AB92"/>
    <a:srgbClr val="00CCFF"/>
    <a:srgbClr val="D29E00"/>
    <a:srgbClr val="4F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7" autoAdjust="0"/>
    <p:restoredTop sz="83128" autoAdjust="0"/>
  </p:normalViewPr>
  <p:slideViewPr>
    <p:cSldViewPr>
      <p:cViewPr varScale="1">
        <p:scale>
          <a:sx n="71" d="100"/>
          <a:sy n="71" d="100"/>
        </p:scale>
        <p:origin x="1579" y="62"/>
      </p:cViewPr>
      <p:guideLst>
        <p:guide orient="horz" pos="2145"/>
        <p:guide pos="2942"/>
      </p:guideLst>
    </p:cSldViewPr>
  </p:slideViewPr>
  <p:notesTextViewPr>
    <p:cViewPr>
      <p:scale>
        <a:sx n="100" d="100"/>
        <a:sy n="100" d="100"/>
      </p:scale>
      <p:origin x="0" y="0"/>
    </p:cViewPr>
  </p:notesTextViewPr>
  <p:sorterViewPr>
    <p:cViewPr>
      <p:scale>
        <a:sx n="100" d="100"/>
        <a:sy n="100" d="100"/>
      </p:scale>
      <p:origin x="0" y="3907"/>
    </p:cViewPr>
  </p:sorterViewPr>
  <p:gridSpacing cx="72006" cy="72006"/>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7586" name="页眉占位符 67585"/>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endParaRPr lang="zh-CN" altLang="en-US"/>
          </a:p>
        </p:txBody>
      </p:sp>
      <p:sp>
        <p:nvSpPr>
          <p:cNvPr id="67587" name="日期占位符 67586"/>
          <p:cNvSpPr>
            <a:spLocks noGrp="1"/>
          </p:cNvSpPr>
          <p:nvPr>
            <p:ph type="dt" sz="quarter" idx="1"/>
          </p:nvPr>
        </p:nvSpPr>
        <p:spPr>
          <a:xfrm>
            <a:off x="3884613" y="0"/>
            <a:ext cx="2971800" cy="457200"/>
          </a:xfrm>
          <a:prstGeom prst="rect">
            <a:avLst/>
          </a:prstGeom>
          <a:noFill/>
          <a:ln w="9525">
            <a:noFill/>
          </a:ln>
        </p:spPr>
        <p:txBody>
          <a:bodyPr/>
          <a:lstStyle>
            <a:lvl1pPr algn="r">
              <a:defRPr sz="1200" noProof="1"/>
            </a:lvl1pPr>
          </a:lstStyle>
          <a:p>
            <a:endParaRPr lang="zh-CN" altLang="en-US"/>
          </a:p>
        </p:txBody>
      </p:sp>
      <p:sp>
        <p:nvSpPr>
          <p:cNvPr id="67588" name="页脚占位符 67587"/>
          <p:cNvSpPr>
            <a:spLocks noGrp="1"/>
          </p:cNvSpPr>
          <p:nvPr>
            <p:ph type="ftr" sz="quarter" idx="2"/>
          </p:nvPr>
        </p:nvSpPr>
        <p:spPr>
          <a:xfrm>
            <a:off x="0" y="8685213"/>
            <a:ext cx="2971800" cy="457200"/>
          </a:xfrm>
          <a:prstGeom prst="rect">
            <a:avLst/>
          </a:prstGeom>
          <a:noFill/>
          <a:ln w="9525">
            <a:noFill/>
          </a:ln>
        </p:spPr>
        <p:txBody>
          <a:bodyPr anchor="b"/>
          <a:lstStyle>
            <a:lvl1pPr>
              <a:defRPr sz="1200" noProof="1"/>
            </a:lvl1pPr>
          </a:lstStyle>
          <a:p>
            <a:endParaRPr lang="zh-CN" altLang="en-US"/>
          </a:p>
        </p:txBody>
      </p:sp>
      <p:sp>
        <p:nvSpPr>
          <p:cNvPr id="67589" name="灯片编号占位符 67588"/>
          <p:cNvSpPr>
            <a:spLocks noGrp="1"/>
          </p:cNvSpPr>
          <p:nvPr>
            <p:ph type="sldNum" sz="quarter" idx="3"/>
          </p:nvPr>
        </p:nvSpPr>
        <p:spPr>
          <a:xfrm>
            <a:off x="3884613" y="8685213"/>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a:defRPr sz="1200"/>
            </a:lvl1pPr>
          </a:lstStyle>
          <a:p>
            <a:fld id="{575596F5-C78D-4B63-AA57-2460431F081F}" type="slidenum">
              <a:rPr lang="zh-CN" altLang="en-US"/>
              <a:pPr/>
              <a:t>‹#›</a:t>
            </a:fld>
            <a:endParaRPr lang="zh-CN" altLang="en-US"/>
          </a:p>
        </p:txBody>
      </p:sp>
    </p:spTree>
    <p:extLst>
      <p:ext uri="{BB962C8B-B14F-4D97-AF65-F5344CB8AC3E}">
        <p14:creationId xmlns:p14="http://schemas.microsoft.com/office/powerpoint/2010/main" val="1314624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a:lvl1pPr>
          </a:lstStyle>
          <a:p>
            <a:pPr>
              <a:defRPr/>
            </a:pPr>
            <a:endParaRPr lang="zh-CN" altLang="en-US"/>
          </a:p>
        </p:txBody>
      </p:sp>
      <p:sp>
        <p:nvSpPr>
          <p:cNvPr id="3076" name="幻灯片图像占位符 3"/>
          <p:cNvSpPr>
            <a:spLocks noGrp="1" noRot="1" noChangeAspect="1" noChangeArrowheads="1"/>
          </p:cNvSpPr>
          <p:nvPr>
            <p:ph type="sldImg" idx="4294967295"/>
          </p:nvPr>
        </p:nvSpPr>
        <p:spPr bwMode="auto">
          <a:xfrm>
            <a:off x="1371600" y="1143000"/>
            <a:ext cx="4114800" cy="3086100"/>
          </a:xfrm>
          <a:prstGeom prst="rect">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5852CFA-593B-4D77-A978-6EEF0F2A3164}" type="slidenum">
              <a:rPr lang="zh-CN" altLang="en-US"/>
              <a:pPr/>
              <a:t>‹#›</a:t>
            </a:fld>
            <a:endParaRPr lang="zh-CN" altLang="en-US"/>
          </a:p>
        </p:txBody>
      </p:sp>
    </p:spTree>
    <p:extLst>
      <p:ext uri="{BB962C8B-B14F-4D97-AF65-F5344CB8AC3E}">
        <p14:creationId xmlns:p14="http://schemas.microsoft.com/office/powerpoint/2010/main" val="39069844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ChangeArrowheads="1"/>
          </p:cNvSpPr>
          <p:nvPr>
            <p:ph type="sldImg" idx="4294967295"/>
          </p:nvPr>
        </p:nvSpPr>
        <p:spPr>
          <a:ln>
            <a:miter lim="800000"/>
          </a:ln>
        </p:spPr>
      </p:sp>
      <p:sp>
        <p:nvSpPr>
          <p:cNvPr id="5122" name="备注占位符 2"/>
          <p:cNvSpPr>
            <a:spLocks noGrp="1" noChangeArrowheads="1"/>
          </p:cNvSpPr>
          <p:nvPr>
            <p:ph type="body" idx="4294967295"/>
          </p:nvPr>
        </p:nvSpPr>
        <p:spPr/>
        <p:txBody>
          <a:bodyPr/>
          <a:lstStyle/>
          <a:p>
            <a:endParaRPr lang="zh-CN" altLang="en-US" dirty="0"/>
          </a:p>
        </p:txBody>
      </p:sp>
      <p:sp>
        <p:nvSpPr>
          <p:cNvPr id="51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515FE2-7652-4070-9B5C-8CB6EF1E2E97}"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ChangeArrowheads="1"/>
          </p:cNvSpPr>
          <p:nvPr>
            <p:ph type="sldImg" idx="4294967295"/>
          </p:nvPr>
        </p:nvSpPr>
        <p:spPr>
          <a:ln>
            <a:miter lim="800000"/>
          </a:ln>
        </p:spPr>
      </p:sp>
      <p:sp>
        <p:nvSpPr>
          <p:cNvPr id="22530" name="备注占位符 2"/>
          <p:cNvSpPr>
            <a:spLocks noGrp="1" noChangeArrowheads="1"/>
          </p:cNvSpPr>
          <p:nvPr>
            <p:ph type="body" idx="4294967295"/>
          </p:nvPr>
        </p:nvSpPr>
        <p:spPr/>
        <p:txBody>
          <a:bodyPr/>
          <a:lstStyle/>
          <a:p>
            <a:endParaRPr lang="zh-CN" altLang="en-US" dirty="0"/>
          </a:p>
        </p:txBody>
      </p:sp>
      <p:sp>
        <p:nvSpPr>
          <p:cNvPr id="2253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209A53-2423-424D-B8CF-4CDB2C4DD15B}" type="slidenum">
              <a:rPr lang="zh-CN" altLang="en-US"/>
              <a:pPr/>
              <a:t>56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ChangeArrowheads="1"/>
          </p:cNvSpPr>
          <p:nvPr>
            <p:ph type="sldImg" idx="4294967295"/>
          </p:nvPr>
        </p:nvSpPr>
        <p:spPr>
          <a:ln>
            <a:miter lim="800000"/>
          </a:ln>
        </p:spPr>
      </p:sp>
      <p:sp>
        <p:nvSpPr>
          <p:cNvPr id="24578" name="备注占位符 2"/>
          <p:cNvSpPr>
            <a:spLocks noGrp="1" noChangeArrowheads="1"/>
          </p:cNvSpPr>
          <p:nvPr>
            <p:ph type="body" idx="4294967295"/>
          </p:nvPr>
        </p:nvSpPr>
        <p:spPr/>
        <p:txBody>
          <a:bodyPr/>
          <a:lstStyle/>
          <a:p>
            <a:endParaRPr lang="zh-CN" altLang="en-US"/>
          </a:p>
        </p:txBody>
      </p:sp>
      <p:sp>
        <p:nvSpPr>
          <p:cNvPr id="245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442CC1-EEAB-417A-8A08-3EB5D4548973}" type="slidenum">
              <a:rPr lang="zh-CN" altLang="en-US"/>
              <a:pPr/>
              <a:t>57</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endParaRPr lang="zh-CN" altLang="en-US"/>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0ED722-A1A2-4E14-85D9-91087F874241}" type="slidenum">
              <a:rPr lang="zh-CN" altLang="en-US"/>
              <a:pPr/>
              <a:t>58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ChangeArrowheads="1"/>
          </p:cNvSpPr>
          <p:nvPr>
            <p:ph type="sldImg" idx="4294967295"/>
          </p:nvPr>
        </p:nvSpPr>
        <p:spPr>
          <a:ln>
            <a:miter lim="800000"/>
          </a:ln>
        </p:spPr>
      </p:sp>
      <p:sp>
        <p:nvSpPr>
          <p:cNvPr id="28674" name="备注占位符 2"/>
          <p:cNvSpPr>
            <a:spLocks noGrp="1" noChangeArrowheads="1"/>
          </p:cNvSpPr>
          <p:nvPr>
            <p:ph type="body" idx="4294967295"/>
          </p:nvPr>
        </p:nvSpPr>
        <p:spPr/>
        <p:txBody>
          <a:bodyPr/>
          <a:lstStyle/>
          <a:p>
            <a:endParaRPr lang="zh-CN" altLang="en-US"/>
          </a:p>
        </p:txBody>
      </p:sp>
      <p:sp>
        <p:nvSpPr>
          <p:cNvPr id="2867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08289B-A81D-4B7E-B19C-AC486528DCDE}" type="slidenum">
              <a:rPr lang="zh-CN" altLang="en-US"/>
              <a:pPr/>
              <a:t>59</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ChangeArrowheads="1"/>
          </p:cNvSpPr>
          <p:nvPr>
            <p:ph type="sldImg" idx="4294967295"/>
          </p:nvPr>
        </p:nvSpPr>
        <p:spPr>
          <a:ln>
            <a:miter lim="800000"/>
          </a:ln>
        </p:spPr>
      </p:sp>
      <p:sp>
        <p:nvSpPr>
          <p:cNvPr id="30722" name="备注占位符 2"/>
          <p:cNvSpPr>
            <a:spLocks noGrp="1" noChangeArrowheads="1"/>
          </p:cNvSpPr>
          <p:nvPr>
            <p:ph type="body" idx="4294967295"/>
          </p:nvPr>
        </p:nvSpPr>
        <p:spPr/>
        <p:txBody>
          <a:bodyPr/>
          <a:lstStyle/>
          <a:p>
            <a:endParaRPr lang="zh-CN" altLang="en-US"/>
          </a:p>
        </p:txBody>
      </p:sp>
      <p:sp>
        <p:nvSpPr>
          <p:cNvPr id="307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85A095-9675-4FC6-8787-803673F94392}" type="slidenum">
              <a:rPr lang="zh-CN" altLang="en-US"/>
              <a:pPr/>
              <a:t>60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ChangeArrowheads="1"/>
          </p:cNvSpPr>
          <p:nvPr>
            <p:ph type="sldImg" idx="4294967295"/>
          </p:nvPr>
        </p:nvSpPr>
        <p:spPr>
          <a:ln>
            <a:miter lim="800000"/>
          </a:ln>
        </p:spPr>
      </p:sp>
      <p:sp>
        <p:nvSpPr>
          <p:cNvPr id="32770" name="备注占位符 2"/>
          <p:cNvSpPr>
            <a:spLocks noGrp="1" noChangeArrowheads="1"/>
          </p:cNvSpPr>
          <p:nvPr>
            <p:ph type="body" idx="4294967295"/>
          </p:nvPr>
        </p:nvSpPr>
        <p:spPr/>
        <p:txBody>
          <a:bodyPr/>
          <a:lstStyle/>
          <a:p>
            <a:endParaRPr lang="zh-CN" altLang="en-US"/>
          </a:p>
        </p:txBody>
      </p:sp>
      <p:sp>
        <p:nvSpPr>
          <p:cNvPr id="327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3CF9CD-F3D5-42F4-9C96-C33089F6B0B7}" type="slidenum">
              <a:rPr lang="zh-CN" altLang="en-US"/>
              <a:pPr/>
              <a:t>61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ChangeArrowheads="1"/>
          </p:cNvSpPr>
          <p:nvPr>
            <p:ph type="sldImg" idx="4294967295"/>
          </p:nvPr>
        </p:nvSpPr>
        <p:spPr>
          <a:ln>
            <a:miter lim="800000"/>
          </a:ln>
        </p:spPr>
      </p:sp>
      <p:sp>
        <p:nvSpPr>
          <p:cNvPr id="34818" name="备注占位符 2"/>
          <p:cNvSpPr>
            <a:spLocks noGrp="1" noChangeArrowheads="1"/>
          </p:cNvSpPr>
          <p:nvPr>
            <p:ph type="body" idx="4294967295"/>
          </p:nvPr>
        </p:nvSpPr>
        <p:spPr/>
        <p:txBody>
          <a:bodyPr/>
          <a:lstStyle/>
          <a:p>
            <a:endParaRPr lang="zh-CN" altLang="en-US"/>
          </a:p>
        </p:txBody>
      </p:sp>
      <p:sp>
        <p:nvSpPr>
          <p:cNvPr id="348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BF62D5-F8DF-46F1-83FD-7904ACCB042F}" type="slidenum">
              <a:rPr lang="zh-CN" altLang="en-US"/>
              <a:pPr/>
              <a:t>62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67</a:t>
            </a:fld>
            <a:endParaRPr lang="zh-CN" altLang="en-US"/>
          </a:p>
        </p:txBody>
      </p:sp>
    </p:spTree>
    <p:extLst>
      <p:ext uri="{BB962C8B-B14F-4D97-AF65-F5344CB8AC3E}">
        <p14:creationId xmlns:p14="http://schemas.microsoft.com/office/powerpoint/2010/main" val="172164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矩阵填充，</a:t>
            </a:r>
            <a:r>
              <a:rPr lang="en-US" altLang="zh-CN" dirty="0" err="1"/>
              <a:t>NetFlix</a:t>
            </a:r>
            <a:r>
              <a:rPr lang="zh-CN" altLang="en-US" dirty="0"/>
              <a:t>公司的推荐系统。</a:t>
            </a: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68</a:t>
            </a:fld>
            <a:endParaRPr lang="zh-CN" altLang="en-US"/>
          </a:p>
        </p:txBody>
      </p:sp>
    </p:spTree>
    <p:extLst>
      <p:ext uri="{BB962C8B-B14F-4D97-AF65-F5344CB8AC3E}">
        <p14:creationId xmlns:p14="http://schemas.microsoft.com/office/powerpoint/2010/main" val="3669985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71</a:t>
            </a:fld>
            <a:endParaRPr lang="zh-CN" altLang="en-US"/>
          </a:p>
        </p:txBody>
      </p:sp>
    </p:spTree>
    <p:extLst>
      <p:ext uri="{BB962C8B-B14F-4D97-AF65-F5344CB8AC3E}">
        <p14:creationId xmlns:p14="http://schemas.microsoft.com/office/powerpoint/2010/main" val="21216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2</a:t>
            </a:fld>
            <a:endParaRPr lang="zh-CN" altLang="en-US"/>
          </a:p>
        </p:txBody>
      </p:sp>
    </p:spTree>
    <p:extLst>
      <p:ext uri="{BB962C8B-B14F-4D97-AF65-F5344CB8AC3E}">
        <p14:creationId xmlns:p14="http://schemas.microsoft.com/office/powerpoint/2010/main" val="2357555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ChangeArrowheads="1"/>
          </p:cNvSpPr>
          <p:nvPr>
            <p:ph type="sldImg" idx="4294967295"/>
          </p:nvPr>
        </p:nvSpPr>
        <p:spPr>
          <a:ln>
            <a:miter lim="800000"/>
          </a:ln>
        </p:spPr>
      </p:sp>
      <p:sp>
        <p:nvSpPr>
          <p:cNvPr id="41986" name="备注占位符 2"/>
          <p:cNvSpPr>
            <a:spLocks noGrp="1" noChangeArrowheads="1"/>
          </p:cNvSpPr>
          <p:nvPr>
            <p:ph type="body" idx="4294967295"/>
          </p:nvPr>
        </p:nvSpPr>
        <p:spPr/>
        <p:txBody>
          <a:bodyPr/>
          <a:lstStyle/>
          <a:p>
            <a:endParaRPr lang="zh-CN" altLang="en-US"/>
          </a:p>
        </p:txBody>
      </p:sp>
      <p:sp>
        <p:nvSpPr>
          <p:cNvPr id="4198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BA8746-16AD-4C8B-9ABE-3657BDE5A71D}" type="slidenum">
              <a:rPr lang="zh-CN" altLang="en-US"/>
              <a:pPr/>
              <a:t>73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52CFA-593B-4D77-A978-6EEF0F2A3164}" type="slidenum">
              <a:rPr lang="zh-CN" altLang="en-US" smtClean="0"/>
              <a:pPr/>
              <a:t>74</a:t>
            </a:fld>
            <a:endParaRPr lang="zh-CN" altLang="en-US"/>
          </a:p>
        </p:txBody>
      </p:sp>
    </p:spTree>
    <p:extLst>
      <p:ext uri="{BB962C8B-B14F-4D97-AF65-F5344CB8AC3E}">
        <p14:creationId xmlns:p14="http://schemas.microsoft.com/office/powerpoint/2010/main" val="2618938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75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p:cNvSpPr>
          <p:nvPr>
            <p:ph type="sldImg" idx="4294967295"/>
          </p:nvPr>
        </p:nvSpPr>
        <p:spPr>
          <a:ln>
            <a:miter lim="800000"/>
          </a:ln>
        </p:spPr>
      </p:sp>
      <p:sp>
        <p:nvSpPr>
          <p:cNvPr id="47106" name="备注占位符 2"/>
          <p:cNvSpPr>
            <a:spLocks noGrp="1" noChangeArrowheads="1"/>
          </p:cNvSpPr>
          <p:nvPr>
            <p:ph type="body" idx="4294967295"/>
          </p:nvPr>
        </p:nvSpPr>
        <p:spPr/>
        <p:txBody>
          <a:bodyPr/>
          <a:lstStyle/>
          <a:p>
            <a:endParaRPr lang="zh-CN" altLang="en-US"/>
          </a:p>
        </p:txBody>
      </p:sp>
      <p:sp>
        <p:nvSpPr>
          <p:cNvPr id="471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D2AD39-160A-4BED-95CA-3FC6A7FD409D}" type="slidenum">
              <a:rPr lang="zh-CN" altLang="en-US"/>
              <a:pPr/>
              <a:t>76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p:cNvSpPr>
          <p:nvPr>
            <p:ph type="sldImg" idx="4294967295"/>
          </p:nvPr>
        </p:nvSpPr>
        <p:spPr>
          <a:ln>
            <a:miter lim="800000"/>
          </a:ln>
        </p:spPr>
      </p:sp>
      <p:sp>
        <p:nvSpPr>
          <p:cNvPr id="49154" name="备注占位符 2"/>
          <p:cNvSpPr>
            <a:spLocks noGrp="1" noChangeArrowheads="1"/>
          </p:cNvSpPr>
          <p:nvPr>
            <p:ph type="body" idx="4294967295"/>
          </p:nvPr>
        </p:nvSpPr>
        <p:spPr/>
        <p:txBody>
          <a:bodyPr/>
          <a:lstStyle/>
          <a:p>
            <a:endParaRPr lang="zh-CN" altLang="en-US"/>
          </a:p>
        </p:txBody>
      </p:sp>
      <p:sp>
        <p:nvSpPr>
          <p:cNvPr id="491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A34131-EE07-48B4-9DDC-26FFDD1EEBCA}" type="slidenum">
              <a:rPr lang="zh-CN" altLang="en-US"/>
              <a:pPr/>
              <a:t>77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78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79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81</a:t>
            </a:fld>
            <a:endParaRPr lang="zh-CN" altLang="en-US"/>
          </a:p>
        </p:txBody>
      </p:sp>
    </p:spTree>
    <p:extLst>
      <p:ext uri="{BB962C8B-B14F-4D97-AF65-F5344CB8AC3E}">
        <p14:creationId xmlns:p14="http://schemas.microsoft.com/office/powerpoint/2010/main" val="1969361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82</a:t>
            </a:fld>
            <a:endParaRPr lang="zh-CN" altLang="en-US"/>
          </a:p>
        </p:txBody>
      </p:sp>
    </p:spTree>
    <p:extLst>
      <p:ext uri="{BB962C8B-B14F-4D97-AF65-F5344CB8AC3E}">
        <p14:creationId xmlns:p14="http://schemas.microsoft.com/office/powerpoint/2010/main" val="1792218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83</a:t>
            </a:fld>
            <a:endParaRPr lang="zh-CN" altLang="en-US"/>
          </a:p>
        </p:txBody>
      </p:sp>
    </p:spTree>
    <p:extLst>
      <p:ext uri="{BB962C8B-B14F-4D97-AF65-F5344CB8AC3E}">
        <p14:creationId xmlns:p14="http://schemas.microsoft.com/office/powerpoint/2010/main" val="171261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3</a:t>
            </a:fld>
            <a:endParaRPr lang="zh-CN" altLang="en-US"/>
          </a:p>
        </p:txBody>
      </p:sp>
    </p:spTree>
    <p:extLst>
      <p:ext uri="{BB962C8B-B14F-4D97-AF65-F5344CB8AC3E}">
        <p14:creationId xmlns:p14="http://schemas.microsoft.com/office/powerpoint/2010/main" val="318846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84</a:t>
            </a:fld>
            <a:endParaRPr lang="zh-CN" altLang="en-US"/>
          </a:p>
        </p:txBody>
      </p:sp>
    </p:spTree>
    <p:extLst>
      <p:ext uri="{BB962C8B-B14F-4D97-AF65-F5344CB8AC3E}">
        <p14:creationId xmlns:p14="http://schemas.microsoft.com/office/powerpoint/2010/main" val="3152487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p:cNvSpPr>
          <p:nvPr>
            <p:ph type="sldImg" idx="4294967295"/>
          </p:nvPr>
        </p:nvSpPr>
        <p:spPr>
          <a:ln>
            <a:miter lim="800000"/>
          </a:ln>
        </p:spPr>
      </p:sp>
      <p:sp>
        <p:nvSpPr>
          <p:cNvPr id="45058" name="备注占位符 2"/>
          <p:cNvSpPr>
            <a:spLocks noGrp="1" noChangeArrowheads="1"/>
          </p:cNvSpPr>
          <p:nvPr>
            <p:ph type="body" idx="4294967295"/>
          </p:nvPr>
        </p:nvSpPr>
        <p:spPr/>
        <p:txBody>
          <a:bodyPr/>
          <a:lstStyle/>
          <a:p>
            <a:endParaRPr lang="zh-CN" altLang="en-US"/>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CB7481-DF95-43DA-B91C-E06010801A8C}" type="slidenum">
              <a:rPr lang="zh-CN" altLang="en-US"/>
              <a:pPr/>
              <a:t>85</a:t>
            </a:fld>
            <a:endParaRPr lang="zh-CN" altLang="en-US"/>
          </a:p>
        </p:txBody>
      </p:sp>
    </p:spTree>
    <p:extLst>
      <p:ext uri="{BB962C8B-B14F-4D97-AF65-F5344CB8AC3E}">
        <p14:creationId xmlns:p14="http://schemas.microsoft.com/office/powerpoint/2010/main" val="3130432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1" dirty="0">
                <a:solidFill>
                  <a:srgbClr val="0000FF"/>
                </a:solidFill>
                <a:latin typeface="微软雅黑" panose="020B0503020204020204" pitchFamily="34" charset="-122"/>
                <a:ea typeface="微软雅黑" panose="020B0503020204020204" pitchFamily="34" charset="-122"/>
              </a:rPr>
              <a:t>事实上，如果</a:t>
            </a:r>
            <a:r>
              <a:rPr lang="en-US" altLang="zh-CN" sz="2800" b="1" dirty="0">
                <a:solidFill>
                  <a:srgbClr val="0000FF"/>
                </a:solidFill>
                <a:latin typeface="微软雅黑" panose="020B0503020204020204" pitchFamily="34" charset="-122"/>
                <a:ea typeface="微软雅黑" panose="020B0503020204020204" pitchFamily="34" charset="-122"/>
              </a:rPr>
              <a:t>q_0 =0, </a:t>
            </a:r>
            <a:r>
              <a:rPr lang="zh-CN" altLang="en-US" sz="2800" b="1" dirty="0">
                <a:solidFill>
                  <a:srgbClr val="0000FF"/>
                </a:solidFill>
                <a:latin typeface="微软雅黑" panose="020B0503020204020204" pitchFamily="34" charset="-122"/>
                <a:ea typeface="微软雅黑" panose="020B0503020204020204" pitchFamily="34" charset="-122"/>
              </a:rPr>
              <a:t>取 </a:t>
            </a:r>
            <a:r>
              <a:rPr lang="en-US" altLang="zh-CN" sz="2800" b="1" dirty="0">
                <a:solidFill>
                  <a:srgbClr val="0000FF"/>
                </a:solidFill>
                <a:latin typeface="微软雅黑" panose="020B0503020204020204" pitchFamily="34" charset="-122"/>
                <a:ea typeface="微软雅黑" panose="020B0503020204020204" pitchFamily="34" charset="-122"/>
              </a:rPr>
              <a:t>x_0=1</a:t>
            </a:r>
            <a:r>
              <a:rPr lang="zh-CN" altLang="en-US" sz="2800" b="1" dirty="0">
                <a:solidFill>
                  <a:srgbClr val="0000FF"/>
                </a:solidFill>
                <a:latin typeface="微软雅黑" panose="020B0503020204020204" pitchFamily="34" charset="-122"/>
                <a:ea typeface="微软雅黑" panose="020B0503020204020204" pitchFamily="34" charset="-122"/>
              </a:rPr>
              <a:t>； </a:t>
            </a:r>
            <a:r>
              <a:rPr lang="en-US" altLang="zh-CN" sz="2800" b="1" dirty="0">
                <a:solidFill>
                  <a:srgbClr val="0000FF"/>
                </a:solidFill>
                <a:latin typeface="微软雅黑" panose="020B0503020204020204" pitchFamily="34" charset="-122"/>
                <a:ea typeface="微软雅黑" panose="020B0503020204020204" pitchFamily="34" charset="-122"/>
              </a:rPr>
              <a:t>x_1=x_2 =x_3 = x_4 = 0</a:t>
            </a:r>
            <a:r>
              <a:rPr lang="zh-CN" altLang="en-US" sz="2800" b="1" dirty="0">
                <a:solidFill>
                  <a:srgbClr val="0000FF"/>
                </a:solidFill>
                <a:latin typeface="微软雅黑" panose="020B0503020204020204" pitchFamily="34" charset="-122"/>
                <a:ea typeface="微软雅黑" panose="020B0503020204020204" pitchFamily="34" charset="-122"/>
              </a:rPr>
              <a:t>时，</a:t>
            </a:r>
            <a:r>
              <a:rPr lang="en-US" altLang="zh-CN" sz="2800" b="1" dirty="0">
                <a:solidFill>
                  <a:srgbClr val="0000FF"/>
                </a:solidFill>
                <a:latin typeface="微软雅黑" panose="020B0503020204020204" pitchFamily="34" charset="-122"/>
                <a:ea typeface="微软雅黑" panose="020B0503020204020204" pitchFamily="34" charset="-122"/>
              </a:rPr>
              <a:t>R/Q=+</a:t>
            </a:r>
            <a:r>
              <a:rPr lang="en-US" altLang="zh-CN" sz="2800" b="1" dirty="0" err="1">
                <a:solidFill>
                  <a:srgbClr val="0000FF"/>
                </a:solidFill>
                <a:latin typeface="微软雅黑" panose="020B0503020204020204" pitchFamily="34" charset="-122"/>
                <a:ea typeface="微软雅黑" panose="020B0503020204020204" pitchFamily="34" charset="-122"/>
              </a:rPr>
              <a:t>infty</a:t>
            </a:r>
            <a:r>
              <a:rPr lang="en-US" altLang="zh-CN" sz="2800" b="1" dirty="0">
                <a:solidFill>
                  <a:srgbClr val="0000FF"/>
                </a:solidFill>
                <a:latin typeface="微软雅黑" panose="020B0503020204020204" pitchFamily="34" charset="-122"/>
                <a:ea typeface="微软雅黑" panose="020B0503020204020204" pitchFamily="34" charset="-122"/>
              </a:rPr>
              <a:t>, </a:t>
            </a:r>
            <a:r>
              <a:rPr lang="zh-CN" altLang="en-US" sz="2800" b="1" dirty="0">
                <a:solidFill>
                  <a:srgbClr val="0000FF"/>
                </a:solidFill>
                <a:latin typeface="微软雅黑" panose="020B0503020204020204" pitchFamily="34" charset="-122"/>
                <a:ea typeface="微软雅黑" panose="020B0503020204020204" pitchFamily="34" charset="-122"/>
              </a:rPr>
              <a:t>从而可知钱全部存银行是最优的。对此问题，其他投资的收益与风险损失率都不影响该问题的解，因此这种模型不够合理。</a:t>
            </a: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86</a:t>
            </a:fld>
            <a:endParaRPr lang="zh-CN" altLang="en-US"/>
          </a:p>
        </p:txBody>
      </p:sp>
    </p:spTree>
    <p:extLst>
      <p:ext uri="{BB962C8B-B14F-4D97-AF65-F5344CB8AC3E}">
        <p14:creationId xmlns:p14="http://schemas.microsoft.com/office/powerpoint/2010/main" val="269893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87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88</a:t>
            </a:fld>
            <a:endParaRPr lang="zh-CN" altLang="en-US"/>
          </a:p>
        </p:txBody>
      </p:sp>
    </p:spTree>
    <p:extLst>
      <p:ext uri="{BB962C8B-B14F-4D97-AF65-F5344CB8AC3E}">
        <p14:creationId xmlns:p14="http://schemas.microsoft.com/office/powerpoint/2010/main" val="691196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89</a:t>
            </a:fld>
            <a:endParaRPr lang="zh-CN" altLang="en-US"/>
          </a:p>
        </p:txBody>
      </p:sp>
    </p:spTree>
    <p:extLst>
      <p:ext uri="{BB962C8B-B14F-4D97-AF65-F5344CB8AC3E}">
        <p14:creationId xmlns:p14="http://schemas.microsoft.com/office/powerpoint/2010/main" val="4097569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90</a:t>
            </a:fld>
            <a:endParaRPr lang="zh-CN" altLang="en-US"/>
          </a:p>
        </p:txBody>
      </p:sp>
    </p:spTree>
    <p:extLst>
      <p:ext uri="{BB962C8B-B14F-4D97-AF65-F5344CB8AC3E}">
        <p14:creationId xmlns:p14="http://schemas.microsoft.com/office/powerpoint/2010/main" val="3493100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91</a:t>
            </a:fld>
            <a:endParaRPr lang="zh-CN" altLang="en-US"/>
          </a:p>
        </p:txBody>
      </p:sp>
    </p:spTree>
    <p:extLst>
      <p:ext uri="{BB962C8B-B14F-4D97-AF65-F5344CB8AC3E}">
        <p14:creationId xmlns:p14="http://schemas.microsoft.com/office/powerpoint/2010/main" val="539779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99</a:t>
            </a:fld>
            <a:endParaRPr lang="zh-CN" altLang="en-US"/>
          </a:p>
        </p:txBody>
      </p:sp>
    </p:spTree>
    <p:extLst>
      <p:ext uri="{BB962C8B-B14F-4D97-AF65-F5344CB8AC3E}">
        <p14:creationId xmlns:p14="http://schemas.microsoft.com/office/powerpoint/2010/main" val="4044179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100</a:t>
            </a:fld>
            <a:endParaRPr lang="zh-CN" altLang="en-US"/>
          </a:p>
        </p:txBody>
      </p:sp>
    </p:spTree>
    <p:extLst>
      <p:ext uri="{BB962C8B-B14F-4D97-AF65-F5344CB8AC3E}">
        <p14:creationId xmlns:p14="http://schemas.microsoft.com/office/powerpoint/2010/main" val="410375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4</a:t>
            </a:fld>
            <a:endParaRPr lang="zh-CN" altLang="en-US"/>
          </a:p>
        </p:txBody>
      </p:sp>
    </p:spTree>
    <p:extLst>
      <p:ext uri="{BB962C8B-B14F-4D97-AF65-F5344CB8AC3E}">
        <p14:creationId xmlns:p14="http://schemas.microsoft.com/office/powerpoint/2010/main" val="295624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101</a:t>
            </a:fld>
            <a:endParaRPr lang="zh-CN" altLang="en-US"/>
          </a:p>
        </p:txBody>
      </p:sp>
    </p:spTree>
    <p:extLst>
      <p:ext uri="{BB962C8B-B14F-4D97-AF65-F5344CB8AC3E}">
        <p14:creationId xmlns:p14="http://schemas.microsoft.com/office/powerpoint/2010/main" val="1132877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102</a:t>
            </a:fld>
            <a:endParaRPr lang="zh-CN" altLang="en-US"/>
          </a:p>
        </p:txBody>
      </p:sp>
    </p:spTree>
    <p:extLst>
      <p:ext uri="{BB962C8B-B14F-4D97-AF65-F5344CB8AC3E}">
        <p14:creationId xmlns:p14="http://schemas.microsoft.com/office/powerpoint/2010/main" val="1070882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103</a:t>
            </a:fld>
            <a:endParaRPr lang="zh-CN" altLang="en-US"/>
          </a:p>
        </p:txBody>
      </p:sp>
    </p:spTree>
    <p:extLst>
      <p:ext uri="{BB962C8B-B14F-4D97-AF65-F5344CB8AC3E}">
        <p14:creationId xmlns:p14="http://schemas.microsoft.com/office/powerpoint/2010/main" val="3272189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dirty="0"/>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104</a:t>
            </a:fld>
            <a:endParaRPr lang="zh-CN" altLang="en-US"/>
          </a:p>
        </p:txBody>
      </p:sp>
    </p:spTree>
    <p:extLst>
      <p:ext uri="{BB962C8B-B14F-4D97-AF65-F5344CB8AC3E}">
        <p14:creationId xmlns:p14="http://schemas.microsoft.com/office/powerpoint/2010/main" val="3302028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p:cNvSpPr>
          <p:nvPr>
            <p:ph type="sldImg" idx="4294967295"/>
          </p:nvPr>
        </p:nvSpPr>
        <p:spPr>
          <a:ln>
            <a:miter lim="800000"/>
          </a:ln>
        </p:spPr>
      </p:sp>
      <p:sp>
        <p:nvSpPr>
          <p:cNvPr id="51202" name="备注占位符 2"/>
          <p:cNvSpPr>
            <a:spLocks noGrp="1" noChangeArrowheads="1"/>
          </p:cNvSpPr>
          <p:nvPr>
            <p:ph type="body" idx="4294967295"/>
          </p:nvPr>
        </p:nvSpPr>
        <p:spPr/>
        <p:txBody>
          <a:bodyPr/>
          <a:lstStyle/>
          <a:p>
            <a:endParaRPr lang="zh-CN" altLang="en-US"/>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A5AEC-886A-411E-A651-A8C76EDC9A90}" type="slidenum">
              <a:rPr lang="zh-CN" altLang="en-US"/>
              <a:pPr/>
              <a:t>105</a:t>
            </a:fld>
            <a:endParaRPr lang="zh-CN" altLang="en-US"/>
          </a:p>
        </p:txBody>
      </p:sp>
    </p:spTree>
    <p:extLst>
      <p:ext uri="{BB962C8B-B14F-4D97-AF65-F5344CB8AC3E}">
        <p14:creationId xmlns:p14="http://schemas.microsoft.com/office/powerpoint/2010/main" val="57049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7</a:t>
            </a:fld>
            <a:endParaRPr lang="zh-CN" altLang="en-US"/>
          </a:p>
        </p:txBody>
      </p:sp>
    </p:spTree>
    <p:extLst>
      <p:ext uri="{BB962C8B-B14F-4D97-AF65-F5344CB8AC3E}">
        <p14:creationId xmlns:p14="http://schemas.microsoft.com/office/powerpoint/2010/main" val="402182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52CFA-593B-4D77-A978-6EEF0F2A3164}" type="slidenum">
              <a:rPr lang="zh-CN" altLang="en-US" smtClean="0"/>
              <a:pPr/>
              <a:t>9</a:t>
            </a:fld>
            <a:endParaRPr lang="zh-CN" altLang="en-US"/>
          </a:p>
        </p:txBody>
      </p:sp>
    </p:spTree>
    <p:extLst>
      <p:ext uri="{BB962C8B-B14F-4D97-AF65-F5344CB8AC3E}">
        <p14:creationId xmlns:p14="http://schemas.microsoft.com/office/powerpoint/2010/main" val="366578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852CFA-593B-4D77-A978-6EEF0F2A3164}" type="slidenum">
              <a:rPr lang="zh-CN" altLang="en-US" smtClean="0"/>
              <a:pPr/>
              <a:t>15</a:t>
            </a:fld>
            <a:endParaRPr lang="zh-CN" altLang="en-US"/>
          </a:p>
        </p:txBody>
      </p:sp>
    </p:spTree>
    <p:extLst>
      <p:ext uri="{BB962C8B-B14F-4D97-AF65-F5344CB8AC3E}">
        <p14:creationId xmlns:p14="http://schemas.microsoft.com/office/powerpoint/2010/main" val="133262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52CFA-593B-4D77-A978-6EEF0F2A3164}" type="slidenum">
              <a:rPr lang="zh-CN" altLang="en-US" smtClean="0"/>
              <a:pPr/>
              <a:t>27</a:t>
            </a:fld>
            <a:endParaRPr lang="zh-CN" altLang="en-US"/>
          </a:p>
        </p:txBody>
      </p:sp>
    </p:spTree>
    <p:extLst>
      <p:ext uri="{BB962C8B-B14F-4D97-AF65-F5344CB8AC3E}">
        <p14:creationId xmlns:p14="http://schemas.microsoft.com/office/powerpoint/2010/main" val="451289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5852CFA-593B-4D77-A978-6EEF0F2A3164}" type="slidenum">
              <a:rPr lang="zh-CN" altLang="en-US" smtClean="0"/>
              <a:pPr/>
              <a:t>42</a:t>
            </a:fld>
            <a:endParaRPr lang="zh-CN" altLang="en-US"/>
          </a:p>
        </p:txBody>
      </p:sp>
    </p:spTree>
    <p:extLst>
      <p:ext uri="{BB962C8B-B14F-4D97-AF65-F5344CB8AC3E}">
        <p14:creationId xmlns:p14="http://schemas.microsoft.com/office/powerpoint/2010/main" val="3904632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a:ln/>
        </p:spPr>
        <p:txBody>
          <a:bodyPr/>
          <a:lstStyle>
            <a:lvl1pPr>
              <a:defRPr/>
            </a:lvl1pPr>
          </a:lstStyle>
          <a:p>
            <a:fld id="{A1400872-0A2F-4E77-9D43-58B13298B072}" type="slidenum">
              <a:rPr lang="zh-CN" altLang="en-US"/>
              <a:pPr/>
              <a:t>‹#›</a:t>
            </a:fld>
            <a:endParaRPr lang="zh-CN" altLang="en-US"/>
          </a:p>
        </p:txBody>
      </p:sp>
    </p:spTree>
    <p:extLst>
      <p:ext uri="{BB962C8B-B14F-4D97-AF65-F5344CB8AC3E}">
        <p14:creationId xmlns:p14="http://schemas.microsoft.com/office/powerpoint/2010/main" val="632244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a:ln/>
        </p:spPr>
        <p:txBody>
          <a:bodyPr/>
          <a:lstStyle>
            <a:lvl1pPr>
              <a:defRPr/>
            </a:lvl1pPr>
          </a:lstStyle>
          <a:p>
            <a:fld id="{08160FA0-B58B-4FCB-AB73-1926285BE6F1}" type="slidenum">
              <a:rPr lang="zh-CN" altLang="en-US"/>
              <a:pPr/>
              <a:t>‹#›</a:t>
            </a:fld>
            <a:endParaRPr lang="zh-CN" altLang="en-US"/>
          </a:p>
        </p:txBody>
      </p:sp>
    </p:spTree>
    <p:extLst>
      <p:ext uri="{BB962C8B-B14F-4D97-AF65-F5344CB8AC3E}">
        <p14:creationId xmlns:p14="http://schemas.microsoft.com/office/powerpoint/2010/main" val="2819883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a:ln/>
        </p:spPr>
        <p:txBody>
          <a:bodyPr/>
          <a:lstStyle>
            <a:lvl1pPr>
              <a:defRPr/>
            </a:lvl1pPr>
          </a:lstStyle>
          <a:p>
            <a:fld id="{D5185C91-0617-4AE3-9741-B0F6FE2B75C9}" type="slidenum">
              <a:rPr lang="zh-CN" altLang="en-US"/>
              <a:pPr/>
              <a:t>‹#›</a:t>
            </a:fld>
            <a:endParaRPr lang="zh-CN" altLang="en-US"/>
          </a:p>
        </p:txBody>
      </p:sp>
    </p:spTree>
    <p:extLst>
      <p:ext uri="{BB962C8B-B14F-4D97-AF65-F5344CB8AC3E}">
        <p14:creationId xmlns:p14="http://schemas.microsoft.com/office/powerpoint/2010/main" val="386670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a:ln/>
        </p:spPr>
        <p:txBody>
          <a:bodyPr/>
          <a:lstStyle>
            <a:lvl1pPr>
              <a:defRPr/>
            </a:lvl1pPr>
          </a:lstStyle>
          <a:p>
            <a:fld id="{7CDEFA92-66C1-4F8D-A0E4-3C3DCF4F13E1}" type="slidenum">
              <a:rPr lang="zh-CN" altLang="en-US"/>
              <a:pPr/>
              <a:t>‹#›</a:t>
            </a:fld>
            <a:endParaRPr lang="zh-CN" altLang="en-US"/>
          </a:p>
        </p:txBody>
      </p:sp>
    </p:spTree>
    <p:extLst>
      <p:ext uri="{BB962C8B-B14F-4D97-AF65-F5344CB8AC3E}">
        <p14:creationId xmlns:p14="http://schemas.microsoft.com/office/powerpoint/2010/main" val="113235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027"/>
          <p:cNvSpPr>
            <a:spLocks noGrp="1"/>
          </p:cNvSpPr>
          <p:nvPr>
            <p:ph type="dt" sz="half" idx="10"/>
          </p:nvPr>
        </p:nvSpPr>
        <p:spPr>
          <a:ln/>
        </p:spPr>
        <p:txBody>
          <a:bodyPr/>
          <a:lstStyle>
            <a:lvl1pPr>
              <a:defRPr/>
            </a:lvl1pPr>
          </a:lstStyle>
          <a:p>
            <a:pPr>
              <a:defRPr/>
            </a:pPr>
            <a:endParaRPr lang="zh-CN" altLang="en-US"/>
          </a:p>
        </p:txBody>
      </p:sp>
      <p:sp>
        <p:nvSpPr>
          <p:cNvPr id="5" name="页脚占位符 1028"/>
          <p:cNvSpPr>
            <a:spLocks noGrp="1"/>
          </p:cNvSpPr>
          <p:nvPr>
            <p:ph type="ftr" sz="quarter" idx="11"/>
          </p:nvPr>
        </p:nvSpPr>
        <p:spPr>
          <a:ln/>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a:ln/>
        </p:spPr>
        <p:txBody>
          <a:bodyPr/>
          <a:lstStyle>
            <a:lvl1pPr>
              <a:defRPr/>
            </a:lvl1pPr>
          </a:lstStyle>
          <a:p>
            <a:fld id="{F1256270-0240-44BB-BA7F-D4EA701FAD7D}" type="slidenum">
              <a:rPr lang="zh-CN" altLang="en-US"/>
              <a:pPr/>
              <a:t>‹#›</a:t>
            </a:fld>
            <a:endParaRPr lang="zh-CN" altLang="en-US"/>
          </a:p>
        </p:txBody>
      </p:sp>
    </p:spTree>
    <p:extLst>
      <p:ext uri="{BB962C8B-B14F-4D97-AF65-F5344CB8AC3E}">
        <p14:creationId xmlns:p14="http://schemas.microsoft.com/office/powerpoint/2010/main" val="101443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a:ln/>
        </p:spPr>
        <p:txBody>
          <a:bodyPr/>
          <a:lstStyle>
            <a:lvl1pPr>
              <a:defRPr/>
            </a:lvl1pPr>
          </a:lstStyle>
          <a:p>
            <a:fld id="{2FAF2F03-C707-4F71-82EB-A46C2D264AFF}" type="slidenum">
              <a:rPr lang="zh-CN" altLang="en-US"/>
              <a:pPr/>
              <a:t>‹#›</a:t>
            </a:fld>
            <a:endParaRPr lang="zh-CN" altLang="en-US"/>
          </a:p>
        </p:txBody>
      </p:sp>
    </p:spTree>
    <p:extLst>
      <p:ext uri="{BB962C8B-B14F-4D97-AF65-F5344CB8AC3E}">
        <p14:creationId xmlns:p14="http://schemas.microsoft.com/office/powerpoint/2010/main" val="98985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027"/>
          <p:cNvSpPr>
            <a:spLocks noGrp="1"/>
          </p:cNvSpPr>
          <p:nvPr>
            <p:ph type="dt" sz="half" idx="10"/>
          </p:nvPr>
        </p:nvSpPr>
        <p:spPr>
          <a:ln/>
        </p:spPr>
        <p:txBody>
          <a:bodyPr/>
          <a:lstStyle>
            <a:lvl1pPr>
              <a:defRPr/>
            </a:lvl1pPr>
          </a:lstStyle>
          <a:p>
            <a:pPr>
              <a:defRPr/>
            </a:pPr>
            <a:endParaRPr lang="zh-CN" altLang="en-US"/>
          </a:p>
        </p:txBody>
      </p:sp>
      <p:sp>
        <p:nvSpPr>
          <p:cNvPr id="8" name="页脚占位符 1028"/>
          <p:cNvSpPr>
            <a:spLocks noGrp="1"/>
          </p:cNvSpPr>
          <p:nvPr>
            <p:ph type="ftr" sz="quarter" idx="11"/>
          </p:nvPr>
        </p:nvSpPr>
        <p:spPr>
          <a:ln/>
        </p:spPr>
        <p:txBody>
          <a:bodyPr/>
          <a:lstStyle>
            <a:lvl1pPr>
              <a:defRPr/>
            </a:lvl1pPr>
          </a:lstStyle>
          <a:p>
            <a:pPr>
              <a:defRPr/>
            </a:pPr>
            <a:endParaRPr lang="zh-CN" altLang="en-US"/>
          </a:p>
        </p:txBody>
      </p:sp>
      <p:sp>
        <p:nvSpPr>
          <p:cNvPr id="9" name="灯片编号占位符 1029"/>
          <p:cNvSpPr>
            <a:spLocks noGrp="1"/>
          </p:cNvSpPr>
          <p:nvPr>
            <p:ph type="sldNum" sz="quarter" idx="12"/>
          </p:nvPr>
        </p:nvSpPr>
        <p:spPr>
          <a:ln/>
        </p:spPr>
        <p:txBody>
          <a:bodyPr/>
          <a:lstStyle>
            <a:lvl1pPr>
              <a:defRPr/>
            </a:lvl1pPr>
          </a:lstStyle>
          <a:p>
            <a:fld id="{DA69711D-62B4-44E5-8E4C-04C408DBA150}" type="slidenum">
              <a:rPr lang="zh-CN" altLang="en-US"/>
              <a:pPr/>
              <a:t>‹#›</a:t>
            </a:fld>
            <a:endParaRPr lang="zh-CN" altLang="en-US"/>
          </a:p>
        </p:txBody>
      </p:sp>
    </p:spTree>
    <p:extLst>
      <p:ext uri="{BB962C8B-B14F-4D97-AF65-F5344CB8AC3E}">
        <p14:creationId xmlns:p14="http://schemas.microsoft.com/office/powerpoint/2010/main" val="100489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027"/>
          <p:cNvSpPr>
            <a:spLocks noGrp="1"/>
          </p:cNvSpPr>
          <p:nvPr>
            <p:ph type="dt" sz="half" idx="10"/>
          </p:nvPr>
        </p:nvSpPr>
        <p:spPr>
          <a:ln/>
        </p:spPr>
        <p:txBody>
          <a:bodyPr/>
          <a:lstStyle>
            <a:lvl1pPr>
              <a:defRPr/>
            </a:lvl1pPr>
          </a:lstStyle>
          <a:p>
            <a:pPr>
              <a:defRPr/>
            </a:pPr>
            <a:endParaRPr lang="zh-CN" altLang="en-US"/>
          </a:p>
        </p:txBody>
      </p:sp>
      <p:sp>
        <p:nvSpPr>
          <p:cNvPr id="4" name="页脚占位符 1028"/>
          <p:cNvSpPr>
            <a:spLocks noGrp="1"/>
          </p:cNvSpPr>
          <p:nvPr>
            <p:ph type="ftr" sz="quarter" idx="11"/>
          </p:nvPr>
        </p:nvSpPr>
        <p:spPr>
          <a:ln/>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a:ln/>
        </p:spPr>
        <p:txBody>
          <a:bodyPr/>
          <a:lstStyle>
            <a:lvl1pPr>
              <a:defRPr/>
            </a:lvl1pPr>
          </a:lstStyle>
          <a:p>
            <a:fld id="{580B9F0C-A98E-461E-BD57-2D53D4CABFFA}" type="slidenum">
              <a:rPr lang="zh-CN" altLang="en-US"/>
              <a:pPr/>
              <a:t>‹#›</a:t>
            </a:fld>
            <a:endParaRPr lang="zh-CN" altLang="en-US"/>
          </a:p>
        </p:txBody>
      </p:sp>
    </p:spTree>
    <p:extLst>
      <p:ext uri="{BB962C8B-B14F-4D97-AF65-F5344CB8AC3E}">
        <p14:creationId xmlns:p14="http://schemas.microsoft.com/office/powerpoint/2010/main" val="461764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a:ln/>
        </p:spPr>
        <p:txBody>
          <a:bodyPr/>
          <a:lstStyle>
            <a:lvl1pPr>
              <a:defRPr/>
            </a:lvl1pPr>
          </a:lstStyle>
          <a:p>
            <a:pPr>
              <a:defRPr/>
            </a:pPr>
            <a:endParaRPr lang="zh-CN" altLang="en-US"/>
          </a:p>
        </p:txBody>
      </p:sp>
      <p:sp>
        <p:nvSpPr>
          <p:cNvPr id="3" name="页脚占位符 1028"/>
          <p:cNvSpPr>
            <a:spLocks noGrp="1"/>
          </p:cNvSpPr>
          <p:nvPr>
            <p:ph type="ftr" sz="quarter" idx="11"/>
          </p:nvPr>
        </p:nvSpPr>
        <p:spPr>
          <a:ln/>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a:ln/>
        </p:spPr>
        <p:txBody>
          <a:bodyPr/>
          <a:lstStyle>
            <a:lvl1pPr>
              <a:defRPr/>
            </a:lvl1pPr>
          </a:lstStyle>
          <a:p>
            <a:fld id="{29680058-9B16-4339-BE58-E22E9D53FC87}" type="slidenum">
              <a:rPr lang="zh-CN" altLang="en-US"/>
              <a:pPr/>
              <a:t>‹#›</a:t>
            </a:fld>
            <a:endParaRPr lang="zh-CN" altLang="en-US"/>
          </a:p>
        </p:txBody>
      </p:sp>
    </p:spTree>
    <p:extLst>
      <p:ext uri="{BB962C8B-B14F-4D97-AF65-F5344CB8AC3E}">
        <p14:creationId xmlns:p14="http://schemas.microsoft.com/office/powerpoint/2010/main" val="52461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a:ln/>
        </p:spPr>
        <p:txBody>
          <a:bodyPr/>
          <a:lstStyle>
            <a:lvl1pPr>
              <a:defRPr/>
            </a:lvl1pPr>
          </a:lstStyle>
          <a:p>
            <a:fld id="{B5DA05D2-1E9F-417B-BB75-2683DBF7E459}" type="slidenum">
              <a:rPr lang="zh-CN" altLang="en-US"/>
              <a:pPr/>
              <a:t>‹#›</a:t>
            </a:fld>
            <a:endParaRPr lang="zh-CN" altLang="en-US"/>
          </a:p>
        </p:txBody>
      </p:sp>
    </p:spTree>
    <p:extLst>
      <p:ext uri="{BB962C8B-B14F-4D97-AF65-F5344CB8AC3E}">
        <p14:creationId xmlns:p14="http://schemas.microsoft.com/office/powerpoint/2010/main" val="2286598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027"/>
          <p:cNvSpPr>
            <a:spLocks noGrp="1"/>
          </p:cNvSpPr>
          <p:nvPr>
            <p:ph type="dt" sz="half" idx="10"/>
          </p:nvPr>
        </p:nvSpPr>
        <p:spPr>
          <a:ln/>
        </p:spPr>
        <p:txBody>
          <a:bodyPr/>
          <a:lstStyle>
            <a:lvl1pPr>
              <a:defRPr/>
            </a:lvl1pPr>
          </a:lstStyle>
          <a:p>
            <a:pPr>
              <a:defRPr/>
            </a:pPr>
            <a:endParaRPr lang="zh-CN" altLang="en-US"/>
          </a:p>
        </p:txBody>
      </p:sp>
      <p:sp>
        <p:nvSpPr>
          <p:cNvPr id="6" name="页脚占位符 1028"/>
          <p:cNvSpPr>
            <a:spLocks noGrp="1"/>
          </p:cNvSpPr>
          <p:nvPr>
            <p:ph type="ftr" sz="quarter" idx="11"/>
          </p:nvPr>
        </p:nvSpPr>
        <p:spPr>
          <a:ln/>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a:ln/>
        </p:spPr>
        <p:txBody>
          <a:bodyPr/>
          <a:lstStyle>
            <a:lvl1pPr>
              <a:defRPr/>
            </a:lvl1pPr>
          </a:lstStyle>
          <a:p>
            <a:fld id="{8DCC5CD1-D6DB-4030-8122-821B58AAB390}" type="slidenum">
              <a:rPr lang="zh-CN" altLang="en-US"/>
              <a:pPr/>
              <a:t>‹#›</a:t>
            </a:fld>
            <a:endParaRPr lang="zh-CN" altLang="en-US"/>
          </a:p>
        </p:txBody>
      </p:sp>
    </p:spTree>
    <p:extLst>
      <p:ext uri="{BB962C8B-B14F-4D97-AF65-F5344CB8AC3E}">
        <p14:creationId xmlns:p14="http://schemas.microsoft.com/office/powerpoint/2010/main" val="1328027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1026"/>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prstTxWarp prst="textNoShape">
              <a:avLst/>
            </a:prstTxWarp>
          </a:bodyPr>
          <a:lstStyle>
            <a:lvl1pPr algn="r">
              <a:defRPr sz="1400"/>
            </a:lvl1pPr>
          </a:lstStyle>
          <a:p>
            <a:fld id="{7511A81D-13EB-461B-BAFC-A388BF49F7A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cloud.tencent.com/developer/article/110420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matplotlib.org/index.html"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4"/>
          <p:cNvSpPr>
            <a:spLocks noChangeArrowheads="1"/>
          </p:cNvSpPr>
          <p:nvPr/>
        </p:nvSpPr>
        <p:spPr bwMode="auto">
          <a:xfrm>
            <a:off x="0" y="4259263"/>
            <a:ext cx="9144000" cy="26257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ym typeface="Verdana" pitchFamily="34" charset="0"/>
            </a:endParaRPr>
          </a:p>
        </p:txBody>
      </p:sp>
      <p:sp>
        <p:nvSpPr>
          <p:cNvPr id="3077" name="Rectangle 2"/>
          <p:cNvSpPr>
            <a:spLocks noGrp="1" noChangeArrowheads="1"/>
          </p:cNvSpPr>
          <p:nvPr>
            <p:ph type="ctrTitle"/>
          </p:nvPr>
        </p:nvSpPr>
        <p:spPr>
          <a:xfrm>
            <a:off x="79375" y="2762250"/>
            <a:ext cx="8797925" cy="1497013"/>
          </a:xfrm>
        </p:spPr>
        <p:txBody>
          <a:bodyPr/>
          <a:lstStyle/>
          <a:p>
            <a:pPr eaLnBrk="1" hangingPunct="1">
              <a:lnSpc>
                <a:spcPct val="150000"/>
              </a:lnSpc>
              <a:defRPr/>
            </a:pPr>
            <a:r>
              <a:rPr lang="zh-CN" altLang="en-US" sz="6600" b="1" kern="0" spc="100" noProof="1">
                <a:solidFill>
                  <a:srgbClr val="2D206F"/>
                </a:solidFill>
                <a:latin typeface="微软雅黑" panose="020B0503020204020204" pitchFamily="34" charset="-122"/>
                <a:ea typeface="微软雅黑" panose="020B0503020204020204" pitchFamily="34" charset="-122"/>
              </a:rPr>
              <a:t>多目标规划</a:t>
            </a:r>
            <a:br>
              <a:rPr lang="zh-CN" altLang="en-US" sz="6600" b="1" kern="0" spc="100" noProof="1">
                <a:solidFill>
                  <a:srgbClr val="2D206F"/>
                </a:solidFill>
                <a:latin typeface="微软雅黑" panose="020B0503020204020204" pitchFamily="34" charset="-122"/>
                <a:ea typeface="微软雅黑" panose="020B0503020204020204" pitchFamily="34" charset="-122"/>
              </a:rPr>
            </a:br>
            <a:r>
              <a:rPr lang="zh-CN" altLang="en-US" sz="6600" b="1" kern="0" spc="100" noProof="1">
                <a:solidFill>
                  <a:srgbClr val="2D206F"/>
                </a:solidFill>
                <a:latin typeface="微软雅黑" panose="020B0503020204020204" pitchFamily="34" charset="-122"/>
                <a:ea typeface="微软雅黑" panose="020B0503020204020204" pitchFamily="34" charset="-122"/>
              </a:rPr>
              <a:t>的解法与建模</a:t>
            </a:r>
          </a:p>
        </p:txBody>
      </p:sp>
      <p:sp>
        <p:nvSpPr>
          <p:cNvPr id="4099" name="Text Box 4"/>
          <p:cNvSpPr>
            <a:spLocks noChangeArrowheads="1"/>
          </p:cNvSpPr>
          <p:nvPr/>
        </p:nvSpPr>
        <p:spPr bwMode="auto">
          <a:xfrm>
            <a:off x="1604963" y="4995863"/>
            <a:ext cx="59340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b="1" dirty="0">
                <a:latin typeface="微软雅黑" pitchFamily="34" charset="-122"/>
                <a:ea typeface="微软雅黑" pitchFamily="34" charset="-122"/>
              </a:rPr>
              <a:t>杭州电子科技大学</a:t>
            </a:r>
            <a:endParaRPr lang="en-US" altLang="zh-CN" sz="2800" b="1" dirty="0">
              <a:latin typeface="微软雅黑" pitchFamily="34" charset="-122"/>
              <a:ea typeface="微软雅黑" pitchFamily="34" charset="-122"/>
            </a:endParaRPr>
          </a:p>
          <a:p>
            <a:pPr algn="ctr"/>
            <a:endParaRPr lang="en-US" altLang="zh-CN" sz="2800" b="1" dirty="0">
              <a:latin typeface="微软雅黑" pitchFamily="34" charset="-122"/>
              <a:ea typeface="微软雅黑" pitchFamily="34" charset="-122"/>
            </a:endParaRPr>
          </a:p>
          <a:p>
            <a:pPr algn="ctr"/>
            <a:r>
              <a:rPr lang="zh-CN" altLang="en-US" sz="2800" b="1" dirty="0">
                <a:latin typeface="微软雅黑" pitchFamily="34" charset="-122"/>
                <a:ea typeface="微软雅黑" pitchFamily="34" charset="-122"/>
              </a:rPr>
              <a:t> 数模组</a:t>
            </a:r>
          </a:p>
        </p:txBody>
      </p:sp>
      <p:sp>
        <p:nvSpPr>
          <p:cNvPr id="4100" name="Rectangle 17"/>
          <p:cNvSpPr>
            <a:spLocks noChangeArrowheads="1"/>
          </p:cNvSpPr>
          <p:nvPr/>
        </p:nvSpPr>
        <p:spPr bwMode="auto">
          <a:xfrm>
            <a:off x="0" y="4259263"/>
            <a:ext cx="9144000" cy="311150"/>
          </a:xfrm>
          <a:prstGeom prst="rect">
            <a:avLst/>
          </a:prstGeom>
          <a:solidFill>
            <a:srgbClr val="26267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sym typeface="Verdana" pitchFamily="34" charset="0"/>
            </a:endParaRPr>
          </a:p>
        </p:txBody>
      </p:sp>
      <p:pic>
        <p:nvPicPr>
          <p:cNvPr id="410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5888"/>
            <a:ext cx="1728787"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613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内容占位符 2"/>
          <p:cNvSpPr>
            <a:spLocks noGrp="1" noChangeArrowheads="1"/>
          </p:cNvSpPr>
          <p:nvPr>
            <p:ph idx="1"/>
          </p:nvPr>
        </p:nvSpPr>
        <p:spPr>
          <a:xfrm>
            <a:off x="400430" y="1484838"/>
            <a:ext cx="7893463" cy="2592216"/>
          </a:xfrm>
        </p:spPr>
        <p:txBody>
          <a:bodyPr/>
          <a:lstStyle/>
          <a:p>
            <a:pPr>
              <a:buFontTx/>
              <a:buNone/>
            </a:pPr>
            <a:r>
              <a:rPr lang="en-US" altLang="zh-CN" sz="2400" b="1" dirty="0">
                <a:latin typeface="微软雅黑" pitchFamily="34" charset="-122"/>
                <a:ea typeface="微软雅黑" pitchFamily="34" charset="-122"/>
                <a:sym typeface="宋体" pitchFamily="2" charset="-122"/>
              </a:rPr>
              <a:t>       </a:t>
            </a: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8195" name="文本框 2"/>
          <p:cNvSpPr txBox="1">
            <a:spLocks noChangeArrowheads="1"/>
          </p:cNvSpPr>
          <p:nvPr/>
        </p:nvSpPr>
        <p:spPr bwMode="auto">
          <a:xfrm>
            <a:off x="369888" y="344488"/>
            <a:ext cx="5726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多目标规划</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解的特点</a:t>
            </a:r>
          </a:p>
        </p:txBody>
      </p:sp>
      <p:sp>
        <p:nvSpPr>
          <p:cNvPr id="2" name="TextBox 1"/>
          <p:cNvSpPr txBox="1"/>
          <p:nvPr/>
        </p:nvSpPr>
        <p:spPr>
          <a:xfrm>
            <a:off x="400430" y="1700856"/>
            <a:ext cx="8029967" cy="3698641"/>
          </a:xfrm>
          <a:prstGeom prst="rect">
            <a:avLst/>
          </a:prstGeom>
          <a:noFill/>
        </p:spPr>
        <p:txBody>
          <a:bodyPr wrap="square" rtlCol="0">
            <a:spAutoFit/>
          </a:bodyPr>
          <a:lstStyle/>
          <a:p>
            <a:pPr>
              <a:lnSpc>
                <a:spcPct val="150000"/>
              </a:lnSpc>
            </a:pPr>
            <a:r>
              <a:rPr lang="zh-CN" altLang="en-US" sz="3200" b="1" dirty="0">
                <a:latin typeface="微软雅黑" pitchFamily="34" charset="-122"/>
                <a:ea typeface="微软雅黑" pitchFamily="34" charset="-122"/>
              </a:rPr>
              <a:t>       所有非劣解构成的集合称为</a:t>
            </a:r>
            <a:r>
              <a:rPr lang="zh-CN" altLang="en-US" sz="3200" b="1" dirty="0">
                <a:solidFill>
                  <a:srgbClr val="FF0000"/>
                </a:solidFill>
                <a:latin typeface="微软雅黑" pitchFamily="34" charset="-122"/>
                <a:ea typeface="微软雅黑" pitchFamily="34" charset="-122"/>
              </a:rPr>
              <a:t>非劣解集</a:t>
            </a:r>
            <a:r>
              <a:rPr lang="en-US" altLang="zh-CN" sz="3200" b="1" dirty="0">
                <a:latin typeface="微软雅黑" pitchFamily="34" charset="-122"/>
                <a:ea typeface="微软雅黑" pitchFamily="34" charset="-122"/>
              </a:rPr>
              <a:t>. </a:t>
            </a:r>
            <a:r>
              <a:rPr lang="zh-CN" altLang="en-US" sz="3200" b="1" dirty="0">
                <a:latin typeface="微软雅黑" pitchFamily="34" charset="-122"/>
                <a:ea typeface="微软雅黑" pitchFamily="34" charset="-122"/>
              </a:rPr>
              <a:t>当目标函数处于冲突状态时，就不会存在使所有目标函数同时达到最大或最小值的最优解，于是我们只能寻求非劣解</a:t>
            </a:r>
            <a:r>
              <a:rPr lang="en-US" altLang="zh-CN" sz="3200" b="1" dirty="0">
                <a:latin typeface="微软雅黑" pitchFamily="34" charset="-122"/>
                <a:ea typeface="微软雅黑" pitchFamily="34" charset="-122"/>
              </a:rPr>
              <a:t>(</a:t>
            </a:r>
            <a:r>
              <a:rPr lang="zh-CN" altLang="en-US" sz="3200" b="1" dirty="0">
                <a:latin typeface="微软雅黑" pitchFamily="34" charset="-122"/>
                <a:ea typeface="微软雅黑" pitchFamily="34" charset="-122"/>
              </a:rPr>
              <a:t>又称非支配解或</a:t>
            </a:r>
            <a:r>
              <a:rPr lang="zh-CN" altLang="en-US" sz="3200" b="1" dirty="0">
                <a:solidFill>
                  <a:srgbClr val="FF0000"/>
                </a:solidFill>
                <a:latin typeface="微软雅黑" pitchFamily="34" charset="-122"/>
                <a:ea typeface="微软雅黑" pitchFamily="34" charset="-122"/>
              </a:rPr>
              <a:t>帕累托</a:t>
            </a:r>
            <a:r>
              <a:rPr lang="en-US" altLang="zh-CN" sz="3200" dirty="0">
                <a:solidFill>
                  <a:srgbClr val="FF0000"/>
                </a:solidFill>
                <a:latin typeface="微软雅黑" pitchFamily="34" charset="-122"/>
                <a:ea typeface="微软雅黑" pitchFamily="34" charset="-122"/>
              </a:rPr>
              <a:t>(</a:t>
            </a:r>
            <a:r>
              <a:rPr lang="en-US" altLang="zh-CN" sz="3200" b="1" dirty="0">
                <a:solidFill>
                  <a:srgbClr val="FF0000"/>
                </a:solidFill>
                <a:latin typeface="微软雅黑" pitchFamily="34" charset="-122"/>
                <a:ea typeface="微软雅黑" pitchFamily="34" charset="-122"/>
              </a:rPr>
              <a:t>Pareto</a:t>
            </a:r>
            <a:r>
              <a:rPr lang="en-US" altLang="zh-CN" sz="3200" dirty="0">
                <a:solidFill>
                  <a:srgbClr val="FF0000"/>
                </a:solidFill>
                <a:latin typeface="微软雅黑" pitchFamily="34" charset="-122"/>
                <a:ea typeface="微软雅黑" pitchFamily="34" charset="-122"/>
              </a:rPr>
              <a:t>)</a:t>
            </a:r>
            <a:r>
              <a:rPr lang="zh-CN" altLang="en-US" sz="3200" b="1" dirty="0">
                <a:solidFill>
                  <a:srgbClr val="FF0000"/>
                </a:solidFill>
                <a:latin typeface="微软雅黑" pitchFamily="34" charset="-122"/>
                <a:ea typeface="微软雅黑" pitchFamily="34" charset="-122"/>
              </a:rPr>
              <a:t>解</a:t>
            </a:r>
            <a:r>
              <a:rPr lang="en-US" altLang="zh-CN" sz="32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25329842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322826" y="1340826"/>
                <a:ext cx="8229600" cy="4525963"/>
              </a:xfrm>
            </p:spPr>
            <p:txBody>
              <a:bodyPr/>
              <a:lstStyle/>
              <a:p>
                <a:pPr marL="0" indent="0">
                  <a:lnSpc>
                    <a:spcPct val="150000"/>
                  </a:lnSpc>
                  <a:buFontTx/>
                  <a:buNone/>
                </a:pPr>
                <a:r>
                  <a:rPr lang="zh-CN" altLang="en-US" sz="2400" b="1" dirty="0">
                    <a:latin typeface="微软雅黑" pitchFamily="34" charset="-122"/>
                    <a:ea typeface="微软雅黑" pitchFamily="34" charset="-122"/>
                    <a:sym typeface="宋体" pitchFamily="2" charset="-122"/>
                  </a:rPr>
                  <a:t>       投资一年的收益 </a:t>
                </a:r>
                <a14:m>
                  <m:oMath xmlns:m="http://schemas.openxmlformats.org/officeDocument/2006/math">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oMath>
                </a14:m>
                <a:r>
                  <a:rPr lang="zh-CN" altLang="en-US" sz="2400" b="1" dirty="0">
                    <a:latin typeface="微软雅黑" pitchFamily="34" charset="-122"/>
                    <a:ea typeface="微软雅黑" pitchFamily="34" charset="-122"/>
                    <a:sym typeface="宋体" pitchFamily="2" charset="-122"/>
                  </a:rPr>
                  <a:t> 也是一个随机变量，期望收益为</a:t>
                </a:r>
                <a:endParaRPr lang="en-US" altLang="zh-CN" sz="2400" b="1" dirty="0">
                  <a:latin typeface="微软雅黑" pitchFamily="34" charset="-122"/>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𝑬</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a:latin typeface="Cambria Math" panose="02040503050406030204" pitchFamily="18" charset="0"/>
                                  <a:ea typeface="微软雅黑" pitchFamily="34" charset="-122"/>
                                  <a:sym typeface="宋体" pitchFamily="2" charset="-122"/>
                                </a:rPr>
                              </m:ctrlPr>
                            </m:sSupPr>
                            <m:e>
                              <m:r>
                                <a:rPr lang="en-US" altLang="zh-CN" sz="2400" b="1" i="1">
                                  <a:latin typeface="Cambria Math"/>
                                  <a:ea typeface="微软雅黑" pitchFamily="34" charset="-122"/>
                                  <a:sym typeface="宋体" pitchFamily="2" charset="-122"/>
                                </a:rPr>
                                <m:t>𝒘</m:t>
                              </m:r>
                            </m:e>
                            <m:sup>
                              <m:r>
                                <a:rPr lang="en-US" altLang="zh-CN" sz="2400" b="1" i="1">
                                  <a:latin typeface="Cambria Math"/>
                                  <a:ea typeface="微软雅黑" pitchFamily="34" charset="-122"/>
                                  <a:sym typeface="宋体" pitchFamily="2" charset="-122"/>
                                </a:rPr>
                                <m:t>′</m:t>
                              </m:r>
                            </m:sup>
                          </m:sSup>
                          <m:r>
                            <a:rPr lang="en-US" altLang="zh-CN" sz="2400" b="1" i="1">
                              <a:latin typeface="Cambria Math"/>
                              <a:ea typeface="微软雅黑" pitchFamily="34" charset="-122"/>
                              <a:sym typeface="宋体" pitchFamily="2" charset="-122"/>
                            </a:rPr>
                            <m:t>𝝃</m:t>
                          </m:r>
                        </m:e>
                      </m:d>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d>
                        <m:dPr>
                          <m:ctrlPr>
                            <a:rPr lang="en-US" altLang="zh-CN" sz="2400" b="1" i="1" smtClean="0">
                              <a:latin typeface="Cambria Math" panose="02040503050406030204" pitchFamily="18" charset="0"/>
                              <a:ea typeface="微软雅黑" pitchFamily="34" charset="-122"/>
                              <a:sym typeface="宋体" pitchFamily="2" charset="-122"/>
                            </a:rPr>
                          </m:ctrlPr>
                        </m:dPr>
                        <m:e>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𝝃</m:t>
                              </m:r>
                            </m:e>
                            <m:sub>
                              <m:r>
                                <a:rPr lang="en-US" altLang="zh-CN" sz="2400" b="1" i="1" smtClean="0">
                                  <a:latin typeface="Cambria Math"/>
                                  <a:ea typeface="微软雅黑" pitchFamily="34" charset="-122"/>
                                  <a:sym typeface="宋体" pitchFamily="2" charset="-122"/>
                                </a:rPr>
                                <m:t>𝟏</m:t>
                              </m:r>
                            </m:sub>
                          </m:sSub>
                        </m:e>
                      </m:d>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𝟏</m:t>
                          </m:r>
                        </m:sub>
                      </m:sSub>
                      <m:r>
                        <a:rPr lang="en-US" altLang="zh-CN" sz="2400" b="1" i="1" smtClean="0">
                          <a:latin typeface="Cambria Math"/>
                          <a:ea typeface="微软雅黑" pitchFamily="34" charset="-122"/>
                          <a:sym typeface="宋体" pitchFamily="2" charset="-122"/>
                        </a:rPr>
                        <m:t>+</m:t>
                      </m:r>
                      <m:r>
                        <a:rPr lang="en-US" altLang="zh-CN" sz="2400" b="1" i="1">
                          <a:latin typeface="Cambria Math"/>
                          <a:ea typeface="微软雅黑" pitchFamily="34" charset="-122"/>
                          <a:sym typeface="宋体" pitchFamily="2" charset="-122"/>
                        </a:rPr>
                        <m:t>𝑬</m:t>
                      </m:r>
                      <m:d>
                        <m:dPr>
                          <m:ctrlPr>
                            <a:rPr lang="en-US" altLang="zh-CN" sz="2400" b="1" i="1">
                              <a:latin typeface="Cambria Math" panose="02040503050406030204" pitchFamily="18" charset="0"/>
                              <a:ea typeface="微软雅黑" pitchFamily="34" charset="-122"/>
                              <a:sym typeface="宋体" pitchFamily="2" charset="-122"/>
                            </a:rPr>
                          </m:ctrlPr>
                        </m:dPr>
                        <m:e>
                          <m:sSub>
                            <m:sSubPr>
                              <m:ctrlPr>
                                <a:rPr lang="en-US" altLang="zh-CN" sz="2400" b="1" i="1">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𝝃</m:t>
                              </m:r>
                            </m:e>
                            <m:sub>
                              <m:r>
                                <a:rPr lang="en-US" altLang="zh-CN" sz="2400" b="1" i="1" smtClean="0">
                                  <a:latin typeface="Cambria Math"/>
                                  <a:ea typeface="微软雅黑" pitchFamily="34" charset="-122"/>
                                  <a:sym typeface="宋体" pitchFamily="2" charset="-122"/>
                                </a:rPr>
                                <m:t>𝟐</m:t>
                              </m:r>
                            </m:sub>
                          </m:sSub>
                        </m:e>
                      </m:d>
                      <m:sSub>
                        <m:sSubPr>
                          <m:ctrlPr>
                            <a:rPr lang="en-US" altLang="zh-CN" sz="2400" b="1" i="1">
                              <a:latin typeface="Cambria Math" panose="02040503050406030204" pitchFamily="18" charset="0"/>
                              <a:ea typeface="微软雅黑" pitchFamily="34" charset="-122"/>
                              <a:sym typeface="宋体" pitchFamily="2" charset="-122"/>
                            </a:rPr>
                          </m:ctrlPr>
                        </m:sSubPr>
                        <m:e>
                          <m:r>
                            <a:rPr lang="en-US" altLang="zh-CN" sz="2400" b="1" i="1">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𝟐</m:t>
                          </m:r>
                        </m:sub>
                      </m:sSub>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Cambria Math"/>
                          <a:sym typeface="宋体" pitchFamily="2" charset="-122"/>
                        </a:rPr>
                        <m:t>⋯+</m:t>
                      </m:r>
                      <m:r>
                        <a:rPr lang="en-US" altLang="zh-CN" sz="2400" b="1" i="1">
                          <a:latin typeface="Cambria Math"/>
                          <a:ea typeface="微软雅黑" pitchFamily="34" charset="-122"/>
                          <a:sym typeface="宋体" pitchFamily="2" charset="-122"/>
                        </a:rPr>
                        <m:t>𝑬</m:t>
                      </m:r>
                      <m:d>
                        <m:dPr>
                          <m:ctrlPr>
                            <a:rPr lang="en-US" altLang="zh-CN" sz="2400" b="1" i="1">
                              <a:latin typeface="Cambria Math" panose="02040503050406030204" pitchFamily="18" charset="0"/>
                              <a:ea typeface="微软雅黑" pitchFamily="34" charset="-122"/>
                              <a:sym typeface="宋体" pitchFamily="2" charset="-122"/>
                            </a:rPr>
                          </m:ctrlPr>
                        </m:dPr>
                        <m:e>
                          <m:sSub>
                            <m:sSubPr>
                              <m:ctrlPr>
                                <a:rPr lang="en-US" altLang="zh-CN" sz="2400" b="1" i="1">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𝝃</m:t>
                              </m:r>
                            </m:e>
                            <m:sub>
                              <m:r>
                                <a:rPr lang="en-US" altLang="zh-CN" sz="2400" b="1" i="1" smtClean="0">
                                  <a:latin typeface="Cambria Math"/>
                                  <a:ea typeface="微软雅黑" pitchFamily="34" charset="-122"/>
                                  <a:sym typeface="宋体" pitchFamily="2" charset="-122"/>
                                </a:rPr>
                                <m:t>𝒏</m:t>
                              </m:r>
                            </m:sub>
                          </m:sSub>
                        </m:e>
                      </m:d>
                      <m:sSub>
                        <m:sSubPr>
                          <m:ctrlPr>
                            <a:rPr lang="en-US" altLang="zh-CN" sz="2400" b="1" i="1">
                              <a:latin typeface="Cambria Math" panose="02040503050406030204" pitchFamily="18" charset="0"/>
                              <a:ea typeface="微软雅黑" pitchFamily="34" charset="-122"/>
                              <a:sym typeface="宋体" pitchFamily="2" charset="-122"/>
                            </a:rPr>
                          </m:ctrlPr>
                        </m:sSubPr>
                        <m:e>
                          <m:r>
                            <a:rPr lang="en-US" altLang="zh-CN" sz="2400" b="1" i="1">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𝒏</m:t>
                          </m:r>
                        </m:sub>
                      </m:sSub>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马库维茨建议用随机变量 </a:t>
                </a:r>
                <a14:m>
                  <m:oMath xmlns:m="http://schemas.openxmlformats.org/officeDocument/2006/math">
                    <m:sSup>
                      <m:sSupPr>
                        <m:ctrlPr>
                          <a:rPr lang="en-US" altLang="zh-CN" sz="2400" b="1" i="1">
                            <a:latin typeface="Cambria Math" panose="02040503050406030204" pitchFamily="18" charset="0"/>
                            <a:ea typeface="微软雅黑" pitchFamily="34" charset="-122"/>
                            <a:sym typeface="宋体" pitchFamily="2" charset="-122"/>
                          </a:rPr>
                        </m:ctrlPr>
                      </m:sSupPr>
                      <m:e>
                        <m:r>
                          <a:rPr lang="en-US" altLang="zh-CN" sz="2400" b="1" i="1">
                            <a:latin typeface="Cambria Math"/>
                            <a:ea typeface="微软雅黑" pitchFamily="34" charset="-122"/>
                            <a:sym typeface="宋体" pitchFamily="2" charset="-122"/>
                          </a:rPr>
                          <m:t>𝒘</m:t>
                        </m:r>
                      </m:e>
                      <m:sup>
                        <m:r>
                          <a:rPr lang="en-US" altLang="zh-CN" sz="2400" b="1" i="1">
                            <a:latin typeface="Cambria Math"/>
                            <a:ea typeface="微软雅黑" pitchFamily="34" charset="-122"/>
                            <a:sym typeface="宋体" pitchFamily="2" charset="-122"/>
                          </a:rPr>
                          <m:t>′</m:t>
                        </m:r>
                      </m:sup>
                    </m:sSup>
                    <m:r>
                      <a:rPr lang="en-US" altLang="zh-CN" sz="2400" b="1" i="1">
                        <a:latin typeface="Cambria Math"/>
                        <a:ea typeface="微软雅黑" pitchFamily="34" charset="-122"/>
                        <a:sym typeface="宋体" pitchFamily="2" charset="-122"/>
                      </a:rPr>
                      <m:t>𝝃</m:t>
                    </m:r>
                  </m:oMath>
                </a14:m>
                <a:r>
                  <a:rPr lang="zh-CN" altLang="en-US" sz="2400" b="1" dirty="0">
                    <a:latin typeface="微软雅黑" pitchFamily="34" charset="-122"/>
                    <a:ea typeface="微软雅黑" pitchFamily="34" charset="-122"/>
                    <a:sym typeface="宋体" pitchFamily="2" charset="-122"/>
                  </a:rPr>
                  <a:t> （组合投资收益）的方差作为投资风险的度量，即</a:t>
                </a:r>
                <a:endParaRPr lang="en-US" altLang="zh-CN" sz="2400" b="1" dirty="0">
                  <a:latin typeface="微软雅黑" pitchFamily="34" charset="-122"/>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zh-CN" altLang="en-US" sz="2400" b="1" i="1" smtClean="0">
                              <a:latin typeface="Cambria Math"/>
                              <a:ea typeface="微软雅黑" pitchFamily="34" charset="-122"/>
                              <a:sym typeface="宋体" pitchFamily="2" charset="-122"/>
                            </a:rPr>
                            <m:t>𝝈</m:t>
                          </m:r>
                        </m:e>
                        <m:sup>
                          <m:r>
                            <a:rPr lang="en-US" altLang="zh-CN" sz="2400" b="1" i="1" smtClean="0">
                              <a:latin typeface="Cambria Math"/>
                              <a:ea typeface="微软雅黑" pitchFamily="34" charset="-122"/>
                              <a:sym typeface="宋体" pitchFamily="2" charset="-122"/>
                            </a:rPr>
                            <m:t>𝟐</m:t>
                          </m:r>
                        </m:sup>
                      </m:sSup>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𝑫</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r>
                        <a:rPr lang="en-US" altLang="zh-CN" sz="2400" b="1" i="1" smtClean="0">
                          <a:latin typeface="Cambria Math"/>
                          <a:ea typeface="微软雅黑" pitchFamily="34" charset="-122"/>
                          <a:sym typeface="宋体" pitchFamily="2" charset="-122"/>
                        </a:rPr>
                        <m:t>(</m:t>
                      </m:r>
                      <m:sSup>
                        <m:sSupPr>
                          <m:ctrlPr>
                            <a:rPr lang="en-US" altLang="zh-CN" sz="2400" b="1" i="1" smtClean="0">
                              <a:latin typeface="Cambria Math" panose="02040503050406030204" pitchFamily="18" charset="0"/>
                              <a:ea typeface="微软雅黑" pitchFamily="34" charset="-122"/>
                              <a:sym typeface="宋体" pitchFamily="2" charset="-122"/>
                            </a:rPr>
                          </m:ctrlPr>
                        </m:sSupPr>
                        <m:e>
                          <m:d>
                            <m:dPr>
                              <m:ctrlPr>
                                <a:rPr lang="en-US" altLang="zh-CN" sz="2400" b="1" i="1">
                                  <a:latin typeface="Cambria Math" panose="02040503050406030204" pitchFamily="18" charset="0"/>
                                  <a:ea typeface="微软雅黑" pitchFamily="34" charset="-122"/>
                                  <a:sym typeface="宋体" pitchFamily="2" charset="-122"/>
                                </a:rPr>
                              </m:ctrlPr>
                            </m:dPr>
                            <m:e>
                              <m:sSup>
                                <m:sSupPr>
                                  <m:ctrlPr>
                                    <a:rPr lang="en-US" altLang="zh-CN" sz="2400" b="1" i="1">
                                      <a:latin typeface="Cambria Math" panose="02040503050406030204" pitchFamily="18" charset="0"/>
                                      <a:ea typeface="微软雅黑" pitchFamily="34" charset="-122"/>
                                      <a:sym typeface="宋体" pitchFamily="2" charset="-122"/>
                                    </a:rPr>
                                  </m:ctrlPr>
                                </m:sSupPr>
                                <m:e>
                                  <m:r>
                                    <a:rPr lang="en-US" altLang="zh-CN" sz="2400" b="1" i="1">
                                      <a:latin typeface="Cambria Math"/>
                                      <a:ea typeface="微软雅黑" pitchFamily="34" charset="-122"/>
                                      <a:sym typeface="宋体" pitchFamily="2" charset="-122"/>
                                    </a:rPr>
                                    <m:t>𝒘</m:t>
                                  </m:r>
                                </m:e>
                                <m:sup>
                                  <m:r>
                                    <a:rPr lang="en-US" altLang="zh-CN" sz="2400" b="1" i="1">
                                      <a:latin typeface="Cambria Math"/>
                                      <a:ea typeface="微软雅黑" pitchFamily="34" charset="-122"/>
                                      <a:sym typeface="宋体" pitchFamily="2" charset="-122"/>
                                    </a:rPr>
                                    <m:t>′</m:t>
                                  </m:r>
                                </m:sup>
                              </m:sSup>
                              <m:r>
                                <a:rPr lang="en-US" altLang="zh-CN" sz="2400" b="1" i="1">
                                  <a:latin typeface="Cambria Math"/>
                                  <a:ea typeface="微软雅黑" pitchFamily="34" charset="-122"/>
                                  <a:sym typeface="宋体" pitchFamily="2" charset="-122"/>
                                </a:rPr>
                                <m:t>𝝃</m:t>
                              </m:r>
                              <m:r>
                                <a:rPr lang="en-US" altLang="zh-CN" sz="2400" b="1" i="1">
                                  <a:latin typeface="Cambria Math"/>
                                  <a:ea typeface="微软雅黑" pitchFamily="34" charset="-122"/>
                                  <a:sym typeface="宋体" pitchFamily="2" charset="-122"/>
                                </a:rPr>
                                <m:t>−</m:t>
                              </m:r>
                              <m:r>
                                <a:rPr lang="en-US" altLang="zh-CN" sz="2400" b="1" i="1">
                                  <a:latin typeface="Cambria Math"/>
                                  <a:ea typeface="微软雅黑" pitchFamily="34" charset="-122"/>
                                  <a:sym typeface="宋体" pitchFamily="2" charset="-122"/>
                                </a:rPr>
                                <m:t>𝑬</m:t>
                              </m:r>
                              <m:d>
                                <m:dPr>
                                  <m:ctrlPr>
                                    <a:rPr lang="en-US" altLang="zh-CN" sz="2400" b="1" i="1">
                                      <a:latin typeface="Cambria Math" panose="02040503050406030204" pitchFamily="18" charset="0"/>
                                      <a:ea typeface="微软雅黑" pitchFamily="34" charset="-122"/>
                                      <a:sym typeface="宋体" pitchFamily="2" charset="-122"/>
                                    </a:rPr>
                                  </m:ctrlPr>
                                </m:dPr>
                                <m:e>
                                  <m:sSup>
                                    <m:sSupPr>
                                      <m:ctrlPr>
                                        <a:rPr lang="en-US" altLang="zh-CN" sz="2400" b="1" i="1">
                                          <a:latin typeface="Cambria Math" panose="02040503050406030204" pitchFamily="18" charset="0"/>
                                          <a:ea typeface="微软雅黑" pitchFamily="34" charset="-122"/>
                                          <a:sym typeface="宋体" pitchFamily="2" charset="-122"/>
                                        </a:rPr>
                                      </m:ctrlPr>
                                    </m:sSupPr>
                                    <m:e>
                                      <m:r>
                                        <a:rPr lang="en-US" altLang="zh-CN" sz="2400" b="1" i="1">
                                          <a:latin typeface="Cambria Math"/>
                                          <a:ea typeface="微软雅黑" pitchFamily="34" charset="-122"/>
                                          <a:sym typeface="宋体" pitchFamily="2" charset="-122"/>
                                        </a:rPr>
                                        <m:t>𝒘</m:t>
                                      </m:r>
                                    </m:e>
                                    <m:sup>
                                      <m:r>
                                        <a:rPr lang="en-US" altLang="zh-CN" sz="2400" b="1" i="1">
                                          <a:latin typeface="Cambria Math"/>
                                          <a:ea typeface="微软雅黑" pitchFamily="34" charset="-122"/>
                                          <a:sym typeface="宋体" pitchFamily="2" charset="-122"/>
                                        </a:rPr>
                                        <m:t>′</m:t>
                                      </m:r>
                                    </m:sup>
                                  </m:sSup>
                                  <m:r>
                                    <a:rPr lang="en-US" altLang="zh-CN" sz="2400" b="1" i="1">
                                      <a:latin typeface="Cambria Math"/>
                                      <a:ea typeface="微软雅黑" pitchFamily="34" charset="-122"/>
                                      <a:sym typeface="宋体" pitchFamily="2" charset="-122"/>
                                    </a:rPr>
                                    <m:t>𝝃</m:t>
                                  </m:r>
                                </m:e>
                              </m:d>
                            </m:e>
                          </m:d>
                        </m:e>
                        <m:sup>
                          <m:r>
                            <a:rPr lang="en-US" altLang="zh-CN" sz="2400" b="1" i="1" smtClean="0">
                              <a:latin typeface="Cambria Math"/>
                              <a:ea typeface="微软雅黑" pitchFamily="34" charset="-122"/>
                              <a:sym typeface="宋体" pitchFamily="2" charset="-122"/>
                            </a:rPr>
                            <m:t>𝟐</m:t>
                          </m:r>
                        </m:sup>
                      </m:sSup>
                      <m:r>
                        <a:rPr lang="en-US" altLang="zh-CN" sz="2400" b="1" i="1" smtClean="0">
                          <a:latin typeface="Cambria Math"/>
                          <a:ea typeface="微软雅黑" pitchFamily="34" charset="-122"/>
                          <a:sym typeface="宋体" pitchFamily="2" charset="-122"/>
                        </a:rPr>
                        <m:t>)</m:t>
                      </m:r>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设随机向量的数学期望为 </a:t>
                </a:r>
                <a14:m>
                  <m:oMath xmlns:m="http://schemas.openxmlformats.org/officeDocument/2006/math">
                    <m:r>
                      <a:rPr lang="en-US" altLang="zh-CN" sz="2400" b="1" i="0" smtClean="0">
                        <a:latin typeface="Cambria Math"/>
                        <a:ea typeface="微软雅黑" pitchFamily="34" charset="-122"/>
                        <a:sym typeface="宋体" pitchFamily="2" charset="-122"/>
                      </a:rPr>
                      <m:t>𝐄</m:t>
                    </m:r>
                    <m:r>
                      <a:rPr lang="en-US" altLang="zh-CN" sz="2400" b="1" i="1">
                        <a:latin typeface="Cambria Math"/>
                        <a:ea typeface="微软雅黑" pitchFamily="34" charset="-122"/>
                        <a:sym typeface="宋体" pitchFamily="2" charset="-122"/>
                      </a:rPr>
                      <m:t>𝝃</m:t>
                    </m:r>
                  </m:oMath>
                </a14:m>
                <a:r>
                  <a:rPr lang="en-US" altLang="zh-CN" sz="2400" b="1" dirty="0">
                    <a:latin typeface="微软雅黑" pitchFamily="34" charset="-122"/>
                    <a:ea typeface="微软雅黑" pitchFamily="34" charset="-122"/>
                    <a:sym typeface="宋体" pitchFamily="2" charset="-122"/>
                  </a:rPr>
                  <a:t>,</a:t>
                </a: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自协方差矩阵为</a:t>
                </a:r>
                <a:endParaRPr lang="en-US" altLang="zh-CN" sz="2400" b="1" dirty="0">
                  <a:latin typeface="微软雅黑" pitchFamily="34" charset="-122"/>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𝑫</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a:latin typeface="Cambria Math"/>
                              <a:ea typeface="微软雅黑" pitchFamily="34" charset="-122"/>
                              <a:sym typeface="宋体" pitchFamily="2" charset="-122"/>
                            </a:rPr>
                            <m:t>(</m:t>
                          </m:r>
                          <m:sSub>
                            <m:sSubPr>
                              <m:ctrlPr>
                                <a:rPr lang="en-US" altLang="zh-CN" sz="2400" b="1" i="1">
                                  <a:latin typeface="Cambria Math" panose="02040503050406030204" pitchFamily="18" charset="0"/>
                                  <a:ea typeface="微软雅黑" pitchFamily="34" charset="-122"/>
                                  <a:sym typeface="宋体" pitchFamily="2" charset="-122"/>
                                </a:rPr>
                              </m:ctrlPr>
                            </m:sSubPr>
                            <m:e>
                              <m:r>
                                <a:rPr lang="zh-CN" altLang="en-US" sz="2400" b="1" i="1">
                                  <a:latin typeface="Cambria Math"/>
                                  <a:ea typeface="微软雅黑" pitchFamily="34" charset="-122"/>
                                  <a:sym typeface="宋体" pitchFamily="2" charset="-122"/>
                                </a:rPr>
                                <m:t>𝝈</m:t>
                              </m:r>
                            </m:e>
                            <m:sub>
                              <m:r>
                                <a:rPr lang="en-US" altLang="zh-CN" sz="2400" b="1" i="1">
                                  <a:latin typeface="Cambria Math"/>
                                  <a:ea typeface="微软雅黑" pitchFamily="34" charset="-122"/>
                                  <a:sym typeface="宋体" pitchFamily="2" charset="-122"/>
                                </a:rPr>
                                <m:t>𝒊𝒋</m:t>
                              </m:r>
                            </m:sub>
                          </m:sSub>
                          <m:r>
                            <a:rPr lang="en-US" altLang="zh-CN" sz="2400" b="1" i="1" smtClean="0">
                              <a:latin typeface="Cambria Math"/>
                              <a:ea typeface="微软雅黑" pitchFamily="34" charset="-122"/>
                              <a:sym typeface="宋体" pitchFamily="2" charset="-122"/>
                            </a:rPr>
                            <m:t>)</m:t>
                          </m:r>
                        </m:e>
                        <m:sub>
                          <m:r>
                            <a:rPr lang="en-US" altLang="zh-CN" sz="2400" b="1" i="1" smtClean="0">
                              <a:latin typeface="Cambria Math"/>
                              <a:ea typeface="微软雅黑" pitchFamily="34" charset="-122"/>
                              <a:sym typeface="宋体" pitchFamily="2" charset="-122"/>
                            </a:rPr>
                            <m:t>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sub>
                      </m:sSub>
                    </m:oMath>
                  </m:oMathPara>
                </a14:m>
                <a:endParaRPr lang="en-US" altLang="zh-CN" sz="2400" b="1" dirty="0">
                  <a:latin typeface="微软雅黑" pitchFamily="34" charset="-122"/>
                  <a:ea typeface="微软雅黑" pitchFamily="34" charset="-122"/>
                  <a:sym typeface="宋体" pitchFamily="2" charset="-122"/>
                </a:endParaRP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322826" y="1340826"/>
                <a:ext cx="8229600" cy="4525963"/>
              </a:xfrm>
              <a:blipFill rotWithShape="1">
                <a:blip r:embed="rId3"/>
                <a:stretch>
                  <a:fillRect l="-1185"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70556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395652" y="1268820"/>
                <a:ext cx="8229600" cy="4525963"/>
              </a:xfrm>
            </p:spPr>
            <p:txBody>
              <a:bodyPr/>
              <a:lstStyle/>
              <a:p>
                <a:pPr marL="0" indent="0">
                  <a:lnSpc>
                    <a:spcPct val="150000"/>
                  </a:lnSpc>
                  <a:buFontTx/>
                  <a:buNone/>
                </a:pPr>
                <a:r>
                  <a:rPr lang="zh-CN" altLang="en-US" sz="2400" b="1" dirty="0">
                    <a:latin typeface="微软雅黑" pitchFamily="34" charset="-122"/>
                    <a:ea typeface="微软雅黑" pitchFamily="34" charset="-122"/>
                    <a:sym typeface="宋体" pitchFamily="2" charset="-122"/>
                  </a:rPr>
                  <a:t>那么</a:t>
                </a:r>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zh-CN" altLang="en-US" sz="2400" b="1" i="1" smtClean="0">
                              <a:latin typeface="Cambria Math"/>
                              <a:ea typeface="微软雅黑" pitchFamily="34" charset="-122"/>
                              <a:sym typeface="宋体" pitchFamily="2" charset="-122"/>
                            </a:rPr>
                            <m:t>𝝈</m:t>
                          </m:r>
                        </m:e>
                        <m:sup>
                          <m:r>
                            <a:rPr lang="en-US" altLang="zh-CN" sz="2400" b="1" i="1" smtClean="0">
                              <a:latin typeface="Cambria Math"/>
                              <a:ea typeface="微软雅黑" pitchFamily="34" charset="-122"/>
                              <a:sym typeface="宋体" pitchFamily="2" charset="-122"/>
                            </a:rPr>
                            <m:t>𝟐</m:t>
                          </m:r>
                        </m:sup>
                      </m:sSup>
                      <m:r>
                        <a:rPr lang="en-US" altLang="zh-CN" sz="2400" b="1" i="1" smtClean="0">
                          <a:latin typeface="Cambria Math"/>
                          <a:ea typeface="微软雅黑" pitchFamily="34" charset="-122"/>
                          <a:sym typeface="宋体" pitchFamily="2" charset="-122"/>
                        </a:rPr>
                        <m:t>=</m:t>
                      </m:r>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𝑫</m:t>
                      </m:r>
                      <m:r>
                        <a:rPr lang="en-US" altLang="zh-CN" sz="2400" b="1" i="1" smtClean="0">
                          <a:latin typeface="Cambria Math"/>
                          <a:ea typeface="微软雅黑" pitchFamily="34" charset="-122"/>
                          <a:sym typeface="宋体" pitchFamily="2" charset="-122"/>
                        </a:rPr>
                        <m:t>𝝃</m:t>
                      </m:r>
                      <m:r>
                        <a:rPr lang="en-US" altLang="zh-CN" sz="2400" b="1" i="1" smtClean="0">
                          <a:latin typeface="Cambria Math"/>
                          <a:ea typeface="微软雅黑" pitchFamily="34" charset="-122"/>
                          <a:sym typeface="宋体" pitchFamily="2" charset="-122"/>
                        </a:rPr>
                        <m:t>𝒘</m:t>
                      </m:r>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       投资者一般希望收益越大越好，风险越小越好</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但收益大和风险小往往是两个有矛盾的目标，因此马库维茨将问题归结为：将风险控制在一定水平之下，选择投资组合使期望收益最大；或者在收益不低于某个水平前提下使投资的风险最小</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这样就有以下两个马库维茨组合投资优化模型</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第一个模型是控制风险优化收益模型</a:t>
                </a:r>
                <a:r>
                  <a:rPr lang="en-US" altLang="zh-CN" sz="2400" b="1" dirty="0">
                    <a:latin typeface="微软雅黑" pitchFamily="34" charset="-122"/>
                    <a:ea typeface="微软雅黑" pitchFamily="34" charset="-122"/>
                    <a:sym typeface="宋体" pitchFamily="2" charset="-122"/>
                  </a:rPr>
                  <a:t>.</a:t>
                </a: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395652" y="1268820"/>
                <a:ext cx="8229600" cy="4525963"/>
              </a:xfrm>
              <a:blipFill rotWithShape="1">
                <a:blip r:embed="rId3"/>
                <a:stretch>
                  <a:fillRect l="-1185" r="-222" b="-2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36356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293688" y="1772862"/>
                <a:ext cx="8229600" cy="4525963"/>
              </a:xfrm>
            </p:spPr>
            <p:txBody>
              <a:bodyPr/>
              <a:lstStyle/>
              <a:p>
                <a:pPr marL="0" indent="0">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𝒎𝒂𝒙</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𝑰</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𝑬</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oMath>
                    <m:oMath xmlns:m="http://schemas.openxmlformats.org/officeDocument/2006/math">
                      <m:r>
                        <a:rPr lang="en-US" altLang="zh-CN" sz="2400" b="1" i="1" smtClean="0">
                          <a:latin typeface="Cambria Math"/>
                          <a:ea typeface="微软雅黑" pitchFamily="34" charset="-122"/>
                          <a:sym typeface="宋体" pitchFamily="2" charset="-122"/>
                        </a:rPr>
                        <m:t>𝒔</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𝒕</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𝑫</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𝒓</m:t>
                      </m:r>
                      <m:d>
                        <m:dPr>
                          <m:ctrlPr>
                            <a:rPr lang="en-US" altLang="zh-CN" sz="2400" b="1" i="1" smtClean="0">
                              <a:latin typeface="Cambria Math" panose="02040503050406030204" pitchFamily="18" charset="0"/>
                              <a:ea typeface="Cambria Math"/>
                              <a:sym typeface="宋体" pitchFamily="2" charset="-122"/>
                            </a:rPr>
                          </m:ctrlPr>
                        </m:dPr>
                        <m:e>
                          <m:r>
                            <a:rPr lang="en-US" altLang="zh-CN" sz="2400" b="1" i="1" smtClean="0">
                              <a:latin typeface="Cambria Math"/>
                              <a:ea typeface="Cambria Math"/>
                              <a:sym typeface="宋体" pitchFamily="2" charset="-122"/>
                            </a:rPr>
                            <m:t>&gt;</m:t>
                          </m:r>
                          <m:r>
                            <a:rPr lang="en-US" altLang="zh-CN" sz="2400" b="1" i="1" smtClean="0">
                              <a:latin typeface="Cambria Math"/>
                              <a:ea typeface="Cambria Math"/>
                              <a:sym typeface="宋体" pitchFamily="2" charset="-122"/>
                            </a:rPr>
                            <m:t>𝟎</m:t>
                          </m:r>
                        </m:e>
                      </m:d>
                    </m:oMath>
                    <m:oMath xmlns:m="http://schemas.openxmlformats.org/officeDocument/2006/math">
                      <m:r>
                        <a:rPr lang="en-US" altLang="zh-CN" sz="2400" b="1" i="1" smtClean="0">
                          <a:latin typeface="Cambria Math"/>
                          <a:ea typeface="Cambria Math"/>
                          <a:sym typeface="宋体" pitchFamily="2" charset="-122"/>
                        </a:rPr>
                        <m:t>          </m:t>
                      </m:r>
                      <m:nary>
                        <m:naryPr>
                          <m:chr m:val="∑"/>
                          <m:ctrlPr>
                            <a:rPr lang="en-US" altLang="zh-CN" sz="2400" b="1" i="1" smtClean="0">
                              <a:latin typeface="Cambria Math" panose="02040503050406030204" pitchFamily="18" charset="0"/>
                              <a:ea typeface="Cambria Math"/>
                              <a:sym typeface="宋体" pitchFamily="2" charset="-122"/>
                            </a:rPr>
                          </m:ctrlPr>
                        </m:naryPr>
                        <m:sub>
                          <m:r>
                            <m:rPr>
                              <m:brk m:alnAt="23"/>
                            </m:rPr>
                            <a:rPr lang="en-US" altLang="zh-CN" sz="2400" b="1" i="1" smtClean="0">
                              <a:latin typeface="Cambria Math"/>
                              <a:ea typeface="Cambria Math"/>
                              <a:sym typeface="宋体" pitchFamily="2" charset="-122"/>
                            </a:rPr>
                            <m:t>𝒋</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sub>
                        <m:sup>
                          <m:r>
                            <a:rPr lang="en-US" altLang="zh-CN" sz="2400" b="1" i="1" smtClean="0">
                              <a:latin typeface="Cambria Math"/>
                              <a:ea typeface="Cambria Math"/>
                              <a:sym typeface="宋体" pitchFamily="2" charset="-122"/>
                            </a:rPr>
                            <m:t>𝒏</m:t>
                          </m:r>
                        </m:sup>
                        <m:e>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𝒘</m:t>
                              </m:r>
                            </m:e>
                            <m:sub>
                              <m:r>
                                <a:rPr lang="en-US" altLang="zh-CN" sz="2400" b="1" i="1" smtClean="0">
                                  <a:latin typeface="Cambria Math"/>
                                  <a:ea typeface="Cambria Math"/>
                                  <a:sym typeface="宋体" pitchFamily="2" charset="-122"/>
                                </a:rPr>
                                <m:t>𝒋</m:t>
                              </m:r>
                            </m:sub>
                          </m:sSub>
                        </m:e>
                      </m:nary>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 </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𝒘</m:t>
                          </m:r>
                        </m:e>
                        <m:sub>
                          <m:r>
                            <a:rPr lang="en-US" altLang="zh-CN" sz="2400" b="1" i="1" smtClean="0">
                              <a:latin typeface="Cambria Math"/>
                              <a:ea typeface="Cambria Math"/>
                              <a:sym typeface="宋体" pitchFamily="2" charset="-122"/>
                            </a:rPr>
                            <m:t>𝒋</m:t>
                          </m:r>
                        </m:sub>
                      </m:sSub>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𝒋</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𝟐</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r>
                        <a:rPr lang="en-US" altLang="zh-CN" sz="2400" b="1" i="1" smtClean="0">
                          <a:latin typeface="Cambria Math"/>
                          <a:ea typeface="Cambria Math"/>
                          <a:sym typeface="宋体" pitchFamily="2" charset="-122"/>
                        </a:rPr>
                        <m:t>)</m:t>
                      </m:r>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其中</a:t>
                </a:r>
                <a14:m>
                  <m:oMath xmlns:m="http://schemas.openxmlformats.org/officeDocument/2006/math">
                    <m:r>
                      <a:rPr lang="en-US" altLang="zh-CN" sz="2400" b="1" i="1" dirty="0" smtClean="0">
                        <a:latin typeface="Cambria Math"/>
                        <a:ea typeface="微软雅黑" pitchFamily="34" charset="-122"/>
                        <a:sym typeface="宋体" pitchFamily="2" charset="-122"/>
                      </a:rPr>
                      <m:t>𝒓</m:t>
                    </m:r>
                  </m:oMath>
                </a14:m>
                <a:r>
                  <a:rPr lang="zh-CN" altLang="en-US" sz="2400" b="1" dirty="0">
                    <a:latin typeface="微软雅黑" pitchFamily="34" charset="-122"/>
                    <a:ea typeface="微软雅黑" pitchFamily="34" charset="-122"/>
                    <a:sym typeface="宋体" pitchFamily="2" charset="-122"/>
                  </a:rPr>
                  <a:t>是预定的风险水平</a:t>
                </a:r>
                <a:r>
                  <a:rPr lang="en-US" altLang="zh-CN" sz="2400" b="1" dirty="0">
                    <a:latin typeface="微软雅黑" pitchFamily="34" charset="-122"/>
                    <a:ea typeface="微软雅黑" pitchFamily="34" charset="-122"/>
                    <a:sym typeface="宋体" pitchFamily="2" charset="-122"/>
                  </a:rPr>
                  <a:t>.</a:t>
                </a: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293688" y="1772862"/>
                <a:ext cx="8229600" cy="4525963"/>
              </a:xfr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7428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196056" y="1340826"/>
                <a:ext cx="8229600" cy="4525963"/>
              </a:xfrm>
            </p:spPr>
            <p:txBody>
              <a:bodyPr/>
              <a:lstStyle/>
              <a:p>
                <a:pPr marL="0" indent="0">
                  <a:lnSpc>
                    <a:spcPct val="150000"/>
                  </a:lnSpc>
                  <a:buFontTx/>
                  <a:buNone/>
                </a:pPr>
                <a:r>
                  <a:rPr lang="zh-CN" altLang="en-US" sz="2400" b="1" dirty="0">
                    <a:latin typeface="微软雅黑" pitchFamily="34" charset="-122"/>
                    <a:ea typeface="微软雅黑" pitchFamily="34" charset="-122"/>
                    <a:sym typeface="宋体" pitchFamily="2" charset="-122"/>
                  </a:rPr>
                  <a:t>      第二个模型是控制收益，极小化风险的模型</a:t>
                </a:r>
                <a:r>
                  <a:rPr lang="en-US" altLang="zh-CN" sz="2400" b="1" dirty="0">
                    <a:latin typeface="微软雅黑" pitchFamily="34" charset="-122"/>
                    <a:ea typeface="微软雅黑" pitchFamily="34" charset="-122"/>
                    <a:sym typeface="宋体" pitchFamily="2" charset="-122"/>
                  </a:rPr>
                  <a:t>.</a:t>
                </a:r>
              </a:p>
              <a:p>
                <a:pPr marL="0" indent="0">
                  <a:buFontTx/>
                  <a:buNone/>
                </a:pPr>
                <a:endParaRPr lang="en-US" altLang="zh-CN" sz="2400" b="1" i="1" dirty="0">
                  <a:latin typeface="Cambria Math"/>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𝒎𝒊𝒏</m:t>
                      </m:r>
                      <m:r>
                        <a:rPr lang="en-US" altLang="zh-CN" sz="2400" b="1" i="1" smtClean="0">
                          <a:latin typeface="Cambria Math"/>
                          <a:ea typeface="微软雅黑" pitchFamily="34" charset="-122"/>
                          <a:sym typeface="宋体" pitchFamily="2" charset="-122"/>
                        </a:rPr>
                        <m:t> </m:t>
                      </m:r>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zh-CN" altLang="en-US" sz="2400" b="1" i="1" smtClean="0">
                              <a:latin typeface="Cambria Math"/>
                              <a:ea typeface="微软雅黑" pitchFamily="34" charset="-122"/>
                              <a:sym typeface="宋体" pitchFamily="2" charset="-122"/>
                            </a:rPr>
                            <m:t>𝝈</m:t>
                          </m:r>
                        </m:e>
                        <m:sup>
                          <m:r>
                            <a:rPr lang="en-US" altLang="zh-CN" sz="2400" b="1" i="1" smtClean="0">
                              <a:latin typeface="Cambria Math"/>
                              <a:ea typeface="微软雅黑" pitchFamily="34" charset="-122"/>
                              <a:sym typeface="宋体" pitchFamily="2" charset="-122"/>
                            </a:rPr>
                            <m:t>𝟐</m:t>
                          </m:r>
                        </m:sup>
                      </m:sSup>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𝑫</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oMath>
                    <m:oMath xmlns:m="http://schemas.openxmlformats.org/officeDocument/2006/math">
                      <m:r>
                        <a:rPr lang="en-US" altLang="zh-CN" sz="2400" b="1" i="1" smtClean="0">
                          <a:latin typeface="Cambria Math"/>
                          <a:ea typeface="微软雅黑" pitchFamily="34" charset="-122"/>
                          <a:sym typeface="宋体" pitchFamily="2" charset="-122"/>
                        </a:rPr>
                        <m:t>𝒔</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𝒕</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𝑬</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𝒂</m:t>
                      </m:r>
                      <m:d>
                        <m:dPr>
                          <m:ctrlPr>
                            <a:rPr lang="en-US" altLang="zh-CN" sz="2400" b="1" i="1" smtClean="0">
                              <a:latin typeface="Cambria Math" panose="02040503050406030204" pitchFamily="18" charset="0"/>
                              <a:ea typeface="Cambria Math"/>
                              <a:sym typeface="宋体" pitchFamily="2" charset="-122"/>
                            </a:rPr>
                          </m:ctrlPr>
                        </m:dPr>
                        <m:e>
                          <m:r>
                            <a:rPr lang="en-US" altLang="zh-CN" sz="2400" b="1" i="1" smtClean="0">
                              <a:latin typeface="Cambria Math"/>
                              <a:ea typeface="Cambria Math"/>
                              <a:sym typeface="宋体" pitchFamily="2" charset="-122"/>
                            </a:rPr>
                            <m:t>𝒂</m:t>
                          </m:r>
                          <m:r>
                            <a:rPr lang="en-US" altLang="zh-CN" sz="2400" b="1" i="1" smtClean="0">
                              <a:latin typeface="Cambria Math"/>
                              <a:ea typeface="Cambria Math"/>
                              <a:sym typeface="宋体" pitchFamily="2" charset="-122"/>
                            </a:rPr>
                            <m:t>&gt;</m:t>
                          </m:r>
                          <m:r>
                            <a:rPr lang="en-US" altLang="zh-CN" sz="2400" b="1" i="1" smtClean="0">
                              <a:latin typeface="Cambria Math"/>
                              <a:ea typeface="Cambria Math"/>
                              <a:sym typeface="宋体" pitchFamily="2" charset="-122"/>
                            </a:rPr>
                            <m:t>𝟎</m:t>
                          </m:r>
                        </m:e>
                      </m:d>
                    </m:oMath>
                    <m:oMath xmlns:m="http://schemas.openxmlformats.org/officeDocument/2006/math">
                      <m:r>
                        <a:rPr lang="en-US" altLang="zh-CN" sz="2400" b="1" i="1" smtClean="0">
                          <a:latin typeface="Cambria Math"/>
                          <a:ea typeface="Cambria Math"/>
                          <a:sym typeface="宋体" pitchFamily="2" charset="-122"/>
                        </a:rPr>
                        <m:t>         </m:t>
                      </m:r>
                      <m:nary>
                        <m:naryPr>
                          <m:chr m:val="∑"/>
                          <m:ctrlPr>
                            <a:rPr lang="en-US" altLang="zh-CN" sz="2400" b="1" i="1" smtClean="0">
                              <a:latin typeface="Cambria Math" panose="02040503050406030204" pitchFamily="18" charset="0"/>
                              <a:ea typeface="Cambria Math"/>
                              <a:sym typeface="宋体" pitchFamily="2" charset="-122"/>
                            </a:rPr>
                          </m:ctrlPr>
                        </m:naryPr>
                        <m:sub>
                          <m:r>
                            <m:rPr>
                              <m:brk m:alnAt="23"/>
                            </m:rPr>
                            <a:rPr lang="en-US" altLang="zh-CN" sz="2400" b="1" i="1" smtClean="0">
                              <a:latin typeface="Cambria Math"/>
                              <a:ea typeface="Cambria Math"/>
                              <a:sym typeface="宋体" pitchFamily="2" charset="-122"/>
                            </a:rPr>
                            <m:t>𝒋</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sub>
                        <m:sup>
                          <m:r>
                            <a:rPr lang="en-US" altLang="zh-CN" sz="2400" b="1" i="1" smtClean="0">
                              <a:latin typeface="Cambria Math"/>
                              <a:ea typeface="Cambria Math"/>
                              <a:sym typeface="宋体" pitchFamily="2" charset="-122"/>
                            </a:rPr>
                            <m:t>𝒏</m:t>
                          </m:r>
                        </m:sup>
                        <m:e>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𝒘</m:t>
                              </m:r>
                            </m:e>
                            <m:sub>
                              <m:r>
                                <a:rPr lang="en-US" altLang="zh-CN" sz="2400" b="1" i="1" smtClean="0">
                                  <a:latin typeface="Cambria Math"/>
                                  <a:ea typeface="Cambria Math"/>
                                  <a:sym typeface="宋体" pitchFamily="2" charset="-122"/>
                                </a:rPr>
                                <m:t>𝒋</m:t>
                              </m:r>
                            </m:sub>
                          </m:sSub>
                        </m:e>
                      </m:nary>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𝒘</m:t>
                          </m:r>
                        </m:e>
                        <m:sub>
                          <m:r>
                            <a:rPr lang="en-US" altLang="zh-CN" sz="2400" b="1" i="1" smtClean="0">
                              <a:latin typeface="Cambria Math"/>
                              <a:ea typeface="Cambria Math"/>
                              <a:sym typeface="宋体" pitchFamily="2" charset="-122"/>
                            </a:rPr>
                            <m:t>𝒋</m:t>
                          </m:r>
                        </m:sub>
                      </m:sSub>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𝒋</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𝟐</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r>
                        <a:rPr lang="en-US" altLang="zh-CN" sz="2400" b="1" i="1" smtClean="0">
                          <a:latin typeface="Cambria Math"/>
                          <a:ea typeface="Cambria Math"/>
                          <a:sym typeface="宋体" pitchFamily="2" charset="-122"/>
                        </a:rPr>
                        <m:t>)</m:t>
                      </m:r>
                    </m:oMath>
                  </m:oMathPara>
                </a14:m>
                <a:endParaRPr lang="en-US" altLang="zh-CN" sz="2400" b="1" dirty="0">
                  <a:latin typeface="微软雅黑" pitchFamily="34" charset="-122"/>
                  <a:ea typeface="微软雅黑" pitchFamily="34" charset="-122"/>
                  <a:sym typeface="宋体" pitchFamily="2" charset="-122"/>
                </a:endParaRP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196056" y="1340826"/>
                <a:ext cx="8229600" cy="4525963"/>
              </a:xfr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14902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230188" y="1124808"/>
                <a:ext cx="8229600" cy="5184432"/>
              </a:xfrm>
            </p:spPr>
            <p:txBody>
              <a:bodyPr/>
              <a:lstStyle/>
              <a:p>
                <a:pPr marL="0" indent="0">
                  <a:lnSpc>
                    <a:spcPct val="150000"/>
                  </a:lnSpc>
                  <a:buFontTx/>
                  <a:buNone/>
                </a:pPr>
                <a:r>
                  <a:rPr lang="zh-CN" altLang="en-US" sz="2400" b="1" dirty="0">
                    <a:latin typeface="微软雅黑" pitchFamily="34" charset="-122"/>
                    <a:ea typeface="微软雅黑" pitchFamily="34" charset="-122"/>
                    <a:sym typeface="宋体" pitchFamily="2" charset="-122"/>
                  </a:rPr>
                  <a:t>       还可将收益和风险指标进行加权平均，得到如下模型</a:t>
                </a:r>
                <a:endParaRPr lang="en-US" altLang="zh-CN" sz="2400" b="1" dirty="0">
                  <a:latin typeface="微软雅黑" pitchFamily="34" charset="-122"/>
                  <a:ea typeface="微软雅黑" pitchFamily="34" charset="-122"/>
                  <a:sym typeface="宋体" pitchFamily="2" charset="-122"/>
                </a:endParaRPr>
              </a:p>
              <a:p>
                <a:pPr marL="0" indent="0">
                  <a:buFontTx/>
                  <a:buNone/>
                </a:pPr>
                <a:endParaRPr lang="en-US" altLang="zh-CN" sz="2400" b="1" i="1" dirty="0">
                  <a:latin typeface="Cambria Math"/>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𝒎𝒊𝒏</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𝒄</m:t>
                      </m:r>
                      <m:r>
                        <a:rPr lang="en-US" altLang="zh-CN" sz="2400" b="1" i="1" smtClean="0">
                          <a:latin typeface="Cambria Math"/>
                          <a:ea typeface="微软雅黑" pitchFamily="34" charset="-122"/>
                          <a:sym typeface="宋体" pitchFamily="2" charset="-122"/>
                        </a:rPr>
                        <m:t>=</m:t>
                      </m:r>
                      <m:r>
                        <a:rPr lang="zh-CN" altLang="en-US" sz="2400" b="1" i="1" smtClean="0">
                          <a:latin typeface="Cambria Math"/>
                          <a:ea typeface="微软雅黑" pitchFamily="34" charset="-122"/>
                          <a:sym typeface="宋体" pitchFamily="2" charset="-122"/>
                        </a:rPr>
                        <m:t>𝝆</m:t>
                      </m:r>
                      <m:r>
                        <a:rPr lang="en-US" altLang="zh-CN" sz="2400" b="1" i="1" smtClean="0">
                          <a:latin typeface="Cambria Math"/>
                          <a:ea typeface="微软雅黑" pitchFamily="34" charset="-122"/>
                          <a:sym typeface="宋体" pitchFamily="2" charset="-122"/>
                        </a:rPr>
                        <m:t>𝑫</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r>
                        <a:rPr lang="en-US" altLang="zh-CN" sz="2400" b="1" i="1" smtClean="0">
                          <a:latin typeface="Cambria Math"/>
                          <a:ea typeface="微软雅黑" pitchFamily="34" charset="-122"/>
                          <a:sym typeface="宋体" pitchFamily="2" charset="-122"/>
                        </a:rPr>
                        <m:t>−</m:t>
                      </m:r>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𝟏</m:t>
                          </m:r>
                          <m:r>
                            <a:rPr lang="en-US" altLang="zh-CN" sz="2400" b="1" i="1" smtClean="0">
                              <a:latin typeface="Cambria Math"/>
                              <a:ea typeface="微软雅黑" pitchFamily="34" charset="-122"/>
                              <a:sym typeface="宋体" pitchFamily="2" charset="-122"/>
                            </a:rPr>
                            <m:t>−</m:t>
                          </m:r>
                          <m:r>
                            <a:rPr lang="zh-CN" altLang="en-US" sz="2400" b="1" i="1" smtClean="0">
                              <a:latin typeface="Cambria Math"/>
                              <a:ea typeface="微软雅黑" pitchFamily="34" charset="-122"/>
                              <a:sym typeface="宋体" pitchFamily="2" charset="-122"/>
                            </a:rPr>
                            <m:t>𝝆</m:t>
                          </m:r>
                        </m:e>
                      </m:d>
                      <m:r>
                        <a:rPr lang="en-US" altLang="zh-CN" sz="2400" b="1" i="1" smtClean="0">
                          <a:latin typeface="Cambria Math"/>
                          <a:ea typeface="微软雅黑" pitchFamily="34" charset="-122"/>
                          <a:sym typeface="宋体" pitchFamily="2" charset="-122"/>
                        </a:rPr>
                        <m:t>𝑬</m:t>
                      </m:r>
                      <m:d>
                        <m:dPr>
                          <m:ctrlPr>
                            <a:rPr lang="en-US" altLang="zh-CN" sz="2400" b="1" i="1" smtClean="0">
                              <a:latin typeface="Cambria Math" panose="02040503050406030204" pitchFamily="18" charset="0"/>
                              <a:ea typeface="微软雅黑" pitchFamily="34" charset="-122"/>
                              <a:sym typeface="宋体" pitchFamily="2" charset="-122"/>
                            </a:rPr>
                          </m:ctrlPr>
                        </m:dPr>
                        <m:e>
                          <m:sSup>
                            <m:sSupPr>
                              <m:ctrlPr>
                                <a:rPr lang="en-US" altLang="zh-CN" sz="2400" b="1" i="1" smtClean="0">
                                  <a:latin typeface="Cambria Math" panose="02040503050406030204" pitchFamily="18" charset="0"/>
                                  <a:ea typeface="微软雅黑" pitchFamily="34" charset="-122"/>
                                  <a:sym typeface="宋体" pitchFamily="2" charset="-122"/>
                                </a:rPr>
                              </m:ctrlPr>
                            </m:sSupPr>
                            <m:e>
                              <m:r>
                                <a:rPr lang="en-US" altLang="zh-CN" sz="2400" b="1" i="1" smtClean="0">
                                  <a:latin typeface="Cambria Math"/>
                                  <a:ea typeface="微软雅黑" pitchFamily="34" charset="-122"/>
                                  <a:sym typeface="宋体" pitchFamily="2" charset="-122"/>
                                </a:rPr>
                                <m:t>𝒘</m:t>
                              </m:r>
                            </m:e>
                            <m:sup>
                              <m:r>
                                <a:rPr lang="en-US" altLang="zh-CN" sz="2400" b="1" i="1" smtClean="0">
                                  <a:latin typeface="Cambria Math"/>
                                  <a:ea typeface="微软雅黑" pitchFamily="34" charset="-122"/>
                                  <a:sym typeface="宋体" pitchFamily="2" charset="-122"/>
                                </a:rPr>
                                <m:t>′</m:t>
                              </m:r>
                            </m:sup>
                          </m:sSup>
                          <m:r>
                            <a:rPr lang="en-US" altLang="zh-CN" sz="2400" b="1" i="1" smtClean="0">
                              <a:latin typeface="Cambria Math"/>
                              <a:ea typeface="微软雅黑" pitchFamily="34" charset="-122"/>
                              <a:sym typeface="宋体" pitchFamily="2" charset="-122"/>
                            </a:rPr>
                            <m:t>𝝃</m:t>
                          </m:r>
                        </m:e>
                      </m:d>
                    </m:oMath>
                    <m:oMath xmlns:m="http://schemas.openxmlformats.org/officeDocument/2006/math">
                      <m:r>
                        <a:rPr lang="en-US" altLang="zh-CN" sz="2400" b="1" i="1" smtClean="0">
                          <a:latin typeface="Cambria Math"/>
                          <a:ea typeface="微软雅黑" pitchFamily="34" charset="-122"/>
                          <a:sym typeface="宋体" pitchFamily="2" charset="-122"/>
                        </a:rPr>
                        <m:t>𝒔</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𝒕</m:t>
                      </m:r>
                      <m:r>
                        <a:rPr lang="en-US" altLang="zh-CN" sz="2400" b="1" i="1" smtClean="0">
                          <a:latin typeface="Cambria Math"/>
                          <a:ea typeface="微软雅黑" pitchFamily="34" charset="-122"/>
                          <a:sym typeface="宋体" pitchFamily="2" charset="-122"/>
                        </a:rPr>
                        <m:t>. </m:t>
                      </m:r>
                      <m:nary>
                        <m:naryPr>
                          <m:chr m:val="∑"/>
                          <m:ctrlPr>
                            <a:rPr lang="en-US" altLang="zh-CN" sz="2400" b="1" i="1" smtClean="0">
                              <a:latin typeface="Cambria Math" panose="02040503050406030204" pitchFamily="18" charset="0"/>
                              <a:ea typeface="微软雅黑" pitchFamily="34" charset="-122"/>
                              <a:sym typeface="宋体" pitchFamily="2" charset="-122"/>
                            </a:rPr>
                          </m:ctrlPr>
                        </m:naryPr>
                        <m:sub>
                          <m:r>
                            <m:rPr>
                              <m:brk m:alnAt="23"/>
                            </m:rPr>
                            <a:rPr lang="en-US" altLang="zh-CN" sz="2400" b="1" i="1" smtClean="0">
                              <a:latin typeface="Cambria Math"/>
                              <a:ea typeface="微软雅黑" pitchFamily="34" charset="-122"/>
                              <a:sym typeface="宋体" pitchFamily="2" charset="-122"/>
                            </a:rPr>
                            <m:t>𝒋</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𝟏</m:t>
                          </m:r>
                        </m:sub>
                        <m:sup>
                          <m:r>
                            <a:rPr lang="en-US" altLang="zh-CN" sz="2400" b="1" i="1" smtClean="0">
                              <a:latin typeface="Cambria Math"/>
                              <a:ea typeface="微软雅黑" pitchFamily="34" charset="-122"/>
                              <a:sym typeface="宋体" pitchFamily="2" charset="-122"/>
                            </a:rPr>
                            <m:t>𝒏</m:t>
                          </m:r>
                        </m:sup>
                        <m:e>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𝒋</m:t>
                              </m:r>
                            </m:sub>
                          </m:sSub>
                        </m:e>
                      </m:nary>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𝟏</m:t>
                      </m:r>
                      <m:r>
                        <a:rPr lang="en-US" altLang="zh-CN" sz="2400" b="1" i="1" smtClean="0">
                          <a:latin typeface="Cambria Math"/>
                          <a:ea typeface="微软雅黑" pitchFamily="34" charset="-122"/>
                          <a:sym typeface="宋体" pitchFamily="2" charset="-122"/>
                        </a:rPr>
                        <m:t>, </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𝒋</m:t>
                          </m:r>
                        </m:sub>
                      </m:sSub>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𝒋</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𝟐</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r>
                        <a:rPr lang="en-US" altLang="zh-CN" sz="2400" b="1" i="1" smtClean="0">
                          <a:latin typeface="Cambria Math"/>
                          <a:ea typeface="Cambria Math"/>
                          <a:sym typeface="宋体" pitchFamily="2" charset="-122"/>
                        </a:rPr>
                        <m:t>)</m:t>
                      </m:r>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       其中，</a:t>
                </a:r>
                <a14:m>
                  <m:oMath xmlns:m="http://schemas.openxmlformats.org/officeDocument/2006/math">
                    <m:r>
                      <a:rPr lang="en-US" altLang="zh-CN" sz="2400" b="1" i="1" smtClean="0">
                        <a:latin typeface="Cambria Math"/>
                        <a:ea typeface="微软雅黑" pitchFamily="34" charset="-122"/>
                        <a:sym typeface="宋体" pitchFamily="2" charset="-122"/>
                      </a:rPr>
                      <m:t>𝟎</m:t>
                    </m:r>
                    <m:r>
                      <a:rPr lang="en-US" altLang="zh-CN" sz="2400" b="1" i="1" smtClean="0">
                        <a:latin typeface="Cambria Math"/>
                        <a:ea typeface="Cambria Math"/>
                        <a:sym typeface="宋体" pitchFamily="2" charset="-122"/>
                      </a:rPr>
                      <m:t>≤</m:t>
                    </m:r>
                    <m:r>
                      <a:rPr lang="zh-CN" altLang="en-US" sz="2400" b="1" i="1" smtClean="0">
                        <a:latin typeface="Cambria Math"/>
                        <a:ea typeface="Cambria Math"/>
                        <a:sym typeface="宋体" pitchFamily="2" charset="-122"/>
                      </a:rPr>
                      <m:t>𝝆</m:t>
                    </m:r>
                    <m:r>
                      <a:rPr lang="zh-CN" altLang="en-US"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oMath>
                </a14:m>
                <a:r>
                  <a:rPr lang="zh-CN" altLang="en-US" sz="2400" b="1" dirty="0">
                    <a:latin typeface="微软雅黑" pitchFamily="34" charset="-122"/>
                    <a:ea typeface="微软雅黑" pitchFamily="34" charset="-122"/>
                    <a:sym typeface="宋体" pitchFamily="2" charset="-122"/>
                  </a:rPr>
                  <a:t> 是一个适当选取的常数</a:t>
                </a:r>
                <a:r>
                  <a:rPr lang="en-US" altLang="zh-CN" sz="2400" b="1" dirty="0">
                    <a:latin typeface="微软雅黑" pitchFamily="34" charset="-122"/>
                    <a:ea typeface="微软雅黑" pitchFamily="34" charset="-122"/>
                    <a:sym typeface="宋体" pitchFamily="2" charset="-122"/>
                  </a:rPr>
                  <a:t>.</a:t>
                </a:r>
              </a:p>
              <a:p>
                <a:pPr marL="0" indent="0">
                  <a:lnSpc>
                    <a:spcPct val="150000"/>
                  </a:lnSpc>
                  <a:buFontTx/>
                  <a:buNone/>
                </a:pPr>
                <a:r>
                  <a:rPr lang="zh-CN" altLang="en-US" sz="2400" b="1" dirty="0">
                    <a:latin typeface="微软雅黑" pitchFamily="34" charset="-122"/>
                    <a:ea typeface="微软雅黑" pitchFamily="34" charset="-122"/>
                    <a:sym typeface="宋体" pitchFamily="2" charset="-122"/>
                  </a:rPr>
                  <a:t>       由于在 </a:t>
                </a:r>
                <a14:m>
                  <m:oMath xmlns:m="http://schemas.openxmlformats.org/officeDocument/2006/math">
                    <m:r>
                      <a:rPr lang="en-US" altLang="zh-CN" sz="2400" b="1" i="1" dirty="0" smtClean="0">
                        <a:latin typeface="Cambria Math"/>
                        <a:ea typeface="微软雅黑" pitchFamily="34" charset="-122"/>
                        <a:sym typeface="宋体" pitchFamily="2" charset="-122"/>
                      </a:rPr>
                      <m:t>𝑫</m:t>
                    </m:r>
                    <m:r>
                      <a:rPr lang="en-US" altLang="zh-CN" sz="2400" b="1" i="1" dirty="0" smtClean="0">
                        <a:latin typeface="Cambria Math"/>
                        <a:ea typeface="微软雅黑" pitchFamily="34" charset="-122"/>
                        <a:sym typeface="宋体" pitchFamily="2" charset="-122"/>
                      </a:rPr>
                      <m:t>(</m:t>
                    </m:r>
                    <m:r>
                      <a:rPr lang="en-US" altLang="zh-CN" sz="2400" b="1" i="1" dirty="0" smtClean="0">
                        <a:latin typeface="Cambria Math"/>
                        <a:ea typeface="微软雅黑" pitchFamily="34" charset="-122"/>
                        <a:sym typeface="宋体" pitchFamily="2" charset="-122"/>
                      </a:rPr>
                      <m:t>𝒘</m:t>
                    </m:r>
                    <m:r>
                      <a:rPr lang="en-US" altLang="zh-CN" sz="2400" b="1" i="1" dirty="0" smtClean="0">
                        <a:latin typeface="Cambria Math"/>
                        <a:ea typeface="微软雅黑" pitchFamily="34" charset="-122"/>
                        <a:sym typeface="宋体" pitchFamily="2" charset="-122"/>
                      </a:rPr>
                      <m:t>’</m:t>
                    </m:r>
                    <m:r>
                      <a:rPr lang="en-US" altLang="zh-CN" sz="2400" b="1" i="1" dirty="0" smtClean="0">
                        <a:latin typeface="Cambria Math"/>
                        <a:ea typeface="微软雅黑" pitchFamily="34" charset="-122"/>
                        <a:sym typeface="宋体" pitchFamily="2" charset="-122"/>
                      </a:rPr>
                      <m:t>𝝃</m:t>
                    </m:r>
                    <m:r>
                      <a:rPr lang="en-US" altLang="zh-CN" sz="2400" b="1" i="1" dirty="0" smtClean="0">
                        <a:latin typeface="Cambria Math"/>
                        <a:ea typeface="微软雅黑" pitchFamily="34" charset="-122"/>
                        <a:sym typeface="宋体" pitchFamily="2" charset="-122"/>
                      </a:rPr>
                      <m:t>)</m:t>
                    </m:r>
                  </m:oMath>
                </a14:m>
                <a:r>
                  <a:rPr lang="zh-CN" altLang="en-US" sz="2400" b="1" dirty="0">
                    <a:latin typeface="微软雅黑" pitchFamily="34" charset="-122"/>
                    <a:ea typeface="微软雅黑" pitchFamily="34" charset="-122"/>
                    <a:sym typeface="宋体" pitchFamily="2" charset="-122"/>
                  </a:rPr>
                  <a:t> 中包含了各分量的二次项，这三个模型均为二次规划模型</a:t>
                </a:r>
                <a:r>
                  <a:rPr lang="en-US" altLang="zh-CN" sz="2400" b="1" dirty="0">
                    <a:latin typeface="微软雅黑" pitchFamily="34" charset="-122"/>
                    <a:ea typeface="微软雅黑" pitchFamily="34" charset="-122"/>
                    <a:sym typeface="宋体" pitchFamily="2" charset="-122"/>
                  </a:rPr>
                  <a:t>.</a:t>
                </a: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230188" y="1124808"/>
                <a:ext cx="8229600" cy="5184432"/>
              </a:xfrm>
              <a:blipFill rotWithShape="1">
                <a:blip r:embed="rId3"/>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69500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230188" y="1124808"/>
                <a:ext cx="8229600" cy="4525963"/>
              </a:xfrm>
            </p:spPr>
            <p:txBody>
              <a:bodyPr/>
              <a:lstStyle/>
              <a:p>
                <a:pPr marL="0" indent="0" algn="ctr">
                  <a:lnSpc>
                    <a:spcPct val="200000"/>
                  </a:lnSpc>
                  <a:buFontTx/>
                  <a:buNone/>
                </a:pPr>
                <a:r>
                  <a:rPr lang="zh-CN" altLang="en-US" sz="2800" b="1" dirty="0">
                    <a:latin typeface="微软雅黑" pitchFamily="34" charset="-122"/>
                    <a:ea typeface="微软雅黑" pitchFamily="34" charset="-122"/>
                    <a:sym typeface="宋体" pitchFamily="2" charset="-122"/>
                  </a:rPr>
                  <a:t>模型的求解和应用</a:t>
                </a:r>
                <a:endParaRPr lang="en-US" altLang="zh-CN" sz="2800" b="1" dirty="0">
                  <a:latin typeface="微软雅黑" pitchFamily="34" charset="-122"/>
                  <a:ea typeface="微软雅黑" pitchFamily="34" charset="-122"/>
                  <a:sym typeface="宋体" pitchFamily="2" charset="-122"/>
                </a:endParaRPr>
              </a:p>
              <a:p>
                <a:pPr marL="0" indent="0">
                  <a:lnSpc>
                    <a:spcPct val="150000"/>
                  </a:lnSpc>
                  <a:buFontTx/>
                  <a:buNone/>
                </a:pP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上述三个模型中均需要用到随机变量 </a:t>
                </a:r>
                <a14:m>
                  <m:oMath xmlns:m="http://schemas.openxmlformats.org/officeDocument/2006/math">
                    <m:r>
                      <a:rPr lang="en-US" altLang="zh-CN" sz="2400" b="1" i="1" smtClean="0">
                        <a:latin typeface="Cambria Math"/>
                        <a:ea typeface="微软雅黑" pitchFamily="34" charset="-122"/>
                        <a:sym typeface="宋体" pitchFamily="2" charset="-122"/>
                      </a:rPr>
                      <m:t>𝝃</m:t>
                    </m:r>
                  </m:oMath>
                </a14:m>
                <a:r>
                  <a:rPr lang="zh-CN" altLang="en-US" sz="2400" b="1" dirty="0">
                    <a:latin typeface="微软雅黑" pitchFamily="34" charset="-122"/>
                    <a:ea typeface="微软雅黑" pitchFamily="34" charset="-122"/>
                    <a:sym typeface="宋体" pitchFamily="2" charset="-122"/>
                  </a:rPr>
                  <a:t> 的数学期望和协方差矩阵，这可以通过对前若干年的各资产收益的统计分析获得</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而这些二次规划问题在系数确定后可用软件（如</a:t>
                </a:r>
                <a:r>
                  <a:rPr lang="en-US" altLang="zh-CN" sz="2400" b="1" dirty="0">
                    <a:latin typeface="微软雅黑" pitchFamily="34" charset="-122"/>
                    <a:ea typeface="微软雅黑" pitchFamily="34" charset="-122"/>
                    <a:sym typeface="宋体" pitchFamily="2" charset="-122"/>
                  </a:rPr>
                  <a:t>LINDO/LINGO</a:t>
                </a:r>
                <a:r>
                  <a:rPr lang="zh-CN" altLang="en-US" sz="2400" b="1" dirty="0">
                    <a:latin typeface="微软雅黑" pitchFamily="34" charset="-122"/>
                    <a:ea typeface="微软雅黑" pitchFamily="34" charset="-122"/>
                    <a:sym typeface="宋体" pitchFamily="2" charset="-122"/>
                  </a:rPr>
                  <a:t>）求解</a:t>
                </a:r>
                <a:r>
                  <a:rPr lang="en-US" altLang="zh-CN" sz="2400" b="1" dirty="0">
                    <a:latin typeface="微软雅黑" pitchFamily="34" charset="-122"/>
                    <a:ea typeface="微软雅黑" pitchFamily="34" charset="-122"/>
                    <a:sym typeface="宋体" pitchFamily="2" charset="-122"/>
                  </a:rPr>
                  <a:t>.</a:t>
                </a: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230188" y="1124808"/>
                <a:ext cx="8229600" cy="4525963"/>
              </a:xfrm>
              <a:blipFill rotWithShape="1">
                <a:blip r:embed="rId3"/>
                <a:stretch>
                  <a:fillRect l="-1185" r="-3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1374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内容占位符 2"/>
          <p:cNvSpPr>
            <a:spLocks noGrp="1" noChangeArrowheads="1"/>
          </p:cNvSpPr>
          <p:nvPr>
            <p:ph idx="1"/>
          </p:nvPr>
        </p:nvSpPr>
        <p:spPr>
          <a:xfrm>
            <a:off x="327818" y="1484838"/>
            <a:ext cx="7966075" cy="2592216"/>
          </a:xfrm>
        </p:spPr>
        <p:txBody>
          <a:bodyPr/>
          <a:lstStyle/>
          <a:p>
            <a:pPr>
              <a:buFontTx/>
              <a:buNone/>
            </a:pPr>
            <a:r>
              <a:rPr lang="en-US" altLang="zh-CN" sz="2400" b="1" dirty="0">
                <a:latin typeface="微软雅黑" pitchFamily="34" charset="-122"/>
                <a:ea typeface="微软雅黑" pitchFamily="34" charset="-122"/>
                <a:sym typeface="宋体" pitchFamily="2" charset="-122"/>
              </a:rPr>
              <a:t>       </a:t>
            </a: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8195" name="文本框 2"/>
          <p:cNvSpPr txBox="1">
            <a:spLocks noChangeArrowheads="1"/>
          </p:cNvSpPr>
          <p:nvPr/>
        </p:nvSpPr>
        <p:spPr bwMode="auto">
          <a:xfrm>
            <a:off x="369888" y="344488"/>
            <a:ext cx="5726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基本定义</a:t>
            </a:r>
          </a:p>
        </p:txBody>
      </p:sp>
      <mc:AlternateContent xmlns:mc="http://schemas.openxmlformats.org/markup-compatibility/2006" xmlns:a14="http://schemas.microsoft.com/office/drawing/2010/main">
        <mc:Choice Requires="a14">
          <p:sp>
            <p:nvSpPr>
              <p:cNvPr id="2" name="TextBox 1"/>
              <p:cNvSpPr txBox="1"/>
              <p:nvPr/>
            </p:nvSpPr>
            <p:spPr>
              <a:xfrm>
                <a:off x="284951" y="1076533"/>
                <a:ext cx="8029967" cy="5753370"/>
              </a:xfrm>
              <a:prstGeom prst="rect">
                <a:avLst/>
              </a:prstGeom>
              <a:noFill/>
            </p:spPr>
            <p:txBody>
              <a:bodyPr wrap="square" rtlCol="0">
                <a:spAutoFit/>
              </a:bodyPr>
              <a:lstStyle/>
              <a:p>
                <a:pPr>
                  <a:lnSpc>
                    <a:spcPct val="150000"/>
                  </a:lnSpc>
                </a:pPr>
                <a14:m>
                  <m:oMath xmlns:m="http://schemas.openxmlformats.org/officeDocument/2006/math">
                    <m:r>
                      <a:rPr lang="en-US" altLang="zh-CN" sz="2400" b="1" i="1" dirty="0" smtClean="0">
                        <a:solidFill>
                          <a:srgbClr val="FF0000"/>
                        </a:solidFill>
                        <a:latin typeface="Cambria Math"/>
                        <a:ea typeface="微软雅黑" pitchFamily="34" charset="-122"/>
                      </a:rPr>
                      <m:t>𝑷𝒂𝒓𝒆𝒕𝒐</m:t>
                    </m:r>
                  </m:oMath>
                </a14:m>
                <a:r>
                  <a:rPr lang="zh-CN" altLang="en-US" sz="2400" b="1" dirty="0">
                    <a:solidFill>
                      <a:srgbClr val="FF0000"/>
                    </a:solidFill>
                    <a:latin typeface="Cambria Math"/>
                    <a:ea typeface="微软雅黑" pitchFamily="34" charset="-122"/>
                  </a:rPr>
                  <a:t>支配：</a:t>
                </a:r>
                <a:r>
                  <a:rPr lang="zh-CN" altLang="en-US" sz="2400" b="1" dirty="0">
                    <a:latin typeface="Cambria Math"/>
                    <a:ea typeface="微软雅黑" pitchFamily="34" charset="-122"/>
                  </a:rPr>
                  <a:t>在最小化优化问题中，当且仅当</a:t>
                </a:r>
                <a14:m>
                  <m:oMath xmlns:m="http://schemas.openxmlformats.org/officeDocument/2006/math">
                    <m:r>
                      <a:rPr lang="zh-CN" altLang="en-US" sz="2400" b="1" i="1" dirty="0" smtClean="0">
                        <a:latin typeface="Cambria Math"/>
                        <a:ea typeface="微软雅黑" pitchFamily="34" charset="-122"/>
                      </a:rPr>
                      <m:t>∀</m:t>
                    </m:r>
                    <m:r>
                      <a:rPr lang="en-US" altLang="zh-CN" sz="2400" b="1" i="1" dirty="0">
                        <a:latin typeface="Cambria Math"/>
                        <a:ea typeface="微软雅黑" pitchFamily="34" charset="-122"/>
                      </a:rPr>
                      <m:t>𝒊</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𝟏</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𝟐</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𝒎</m:t>
                    </m:r>
                    <m:r>
                      <a:rPr lang="en-US" altLang="zh-CN" sz="2400" b="1" i="1" dirty="0" smtClean="0">
                        <a:latin typeface="Cambria Math"/>
                        <a:ea typeface="微软雅黑" pitchFamily="34" charset="-122"/>
                      </a:rPr>
                      <m:t>} </m:t>
                    </m:r>
                  </m:oMath>
                </a14:m>
                <a:r>
                  <a:rPr lang="zh-CN" altLang="en-US" sz="2400" b="1" dirty="0">
                    <a:latin typeface="Cambria Math"/>
                    <a:ea typeface="微软雅黑" pitchFamily="34" charset="-122"/>
                  </a:rPr>
                  <a:t>都有</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𝒇</m:t>
                        </m:r>
                      </m:e>
                      <m:sub>
                        <m:r>
                          <a:rPr lang="en-US" altLang="zh-CN" sz="2400" b="1" i="1" dirty="0" smtClean="0">
                            <a:latin typeface="Cambria Math"/>
                            <a:ea typeface="微软雅黑" pitchFamily="34" charset="-122"/>
                          </a:rPr>
                          <m:t>𝒊</m:t>
                        </m:r>
                      </m:sub>
                    </m:sSub>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𝒙</m:t>
                    </m:r>
                    <m:r>
                      <a:rPr lang="en-US" altLang="zh-CN" sz="2400" b="1" i="1" dirty="0" smtClean="0">
                        <a:latin typeface="Cambria Math"/>
                        <a:ea typeface="微软雅黑" pitchFamily="34" charset="-122"/>
                      </a:rPr>
                      <m:t>)≤</m:t>
                    </m:r>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𝒇</m:t>
                        </m:r>
                      </m:e>
                      <m:sub>
                        <m:r>
                          <a:rPr lang="en-US" altLang="zh-CN" sz="2400" b="1" i="1" dirty="0" smtClean="0">
                            <a:latin typeface="Cambria Math"/>
                            <a:ea typeface="微软雅黑" pitchFamily="34" charset="-122"/>
                          </a:rPr>
                          <m:t>𝒊</m:t>
                        </m:r>
                      </m:sub>
                    </m:sSub>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𝒚</m:t>
                    </m:r>
                    <m:r>
                      <a:rPr lang="en-US" altLang="zh-CN" sz="2400" b="1" i="1" dirty="0">
                        <a:latin typeface="Cambria Math"/>
                        <a:ea typeface="微软雅黑" pitchFamily="34" charset="-122"/>
                      </a:rPr>
                      <m:t>)</m:t>
                    </m:r>
                  </m:oMath>
                </a14:m>
                <a:r>
                  <a:rPr lang="zh-CN" altLang="en-US" sz="2400" b="1" dirty="0">
                    <a:latin typeface="Cambria Math"/>
                    <a:ea typeface="微软雅黑" pitchFamily="34" charset="-122"/>
                  </a:rPr>
                  <a:t>，且 </a:t>
                </a:r>
                <a14:m>
                  <m:oMath xmlns:m="http://schemas.openxmlformats.org/officeDocument/2006/math">
                    <m:r>
                      <a:rPr lang="zh-CN" altLang="en-US" sz="2400" b="1" i="1" dirty="0" smtClean="0">
                        <a:latin typeface="Cambria Math"/>
                        <a:ea typeface="微软雅黑" pitchFamily="34" charset="-122"/>
                      </a:rPr>
                      <m:t>∃</m:t>
                    </m:r>
                    <m:r>
                      <a:rPr lang="en-US" altLang="zh-CN" sz="2400" b="1" i="1" dirty="0">
                        <a:latin typeface="Cambria Math"/>
                        <a:ea typeface="微软雅黑" pitchFamily="34" charset="-122"/>
                      </a:rPr>
                      <m:t>𝒋</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𝟏</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𝟐</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𝒎</m:t>
                    </m:r>
                    <m:r>
                      <a:rPr lang="en-US" altLang="zh-CN" sz="2400" b="1" i="1" dirty="0" smtClean="0">
                        <a:latin typeface="Cambria Math"/>
                        <a:ea typeface="微软雅黑" pitchFamily="34" charset="-122"/>
                      </a:rPr>
                      <m:t>} </m:t>
                    </m:r>
                  </m:oMath>
                </a14:m>
                <a:r>
                  <a:rPr lang="zh-CN" altLang="en-US" sz="2400" b="1" dirty="0">
                    <a:latin typeface="Cambria Math"/>
                    <a:ea typeface="微软雅黑" pitchFamily="34" charset="-122"/>
                  </a:rPr>
                  <a:t>使得</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𝒇</m:t>
                        </m:r>
                      </m:e>
                      <m:sub>
                        <m:r>
                          <a:rPr lang="en-US" altLang="zh-CN" sz="2400" b="1" i="1" dirty="0" smtClean="0">
                            <a:latin typeface="Cambria Math"/>
                            <a:ea typeface="微软雅黑" pitchFamily="34" charset="-122"/>
                          </a:rPr>
                          <m:t>𝒋</m:t>
                        </m:r>
                      </m:sub>
                    </m:sSub>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𝒙</m:t>
                    </m:r>
                    <m:r>
                      <a:rPr lang="en-US" altLang="zh-CN" sz="2400" b="1" i="1" dirty="0">
                        <a:latin typeface="Cambria Math"/>
                        <a:ea typeface="微软雅黑" pitchFamily="34" charset="-122"/>
                      </a:rPr>
                      <m:t>)&lt;</m:t>
                    </m:r>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𝒇</m:t>
                        </m:r>
                      </m:e>
                      <m:sub>
                        <m:r>
                          <a:rPr lang="en-US" altLang="zh-CN" sz="2400" b="1" i="1" dirty="0" smtClean="0">
                            <a:latin typeface="Cambria Math"/>
                            <a:ea typeface="微软雅黑" pitchFamily="34" charset="-122"/>
                          </a:rPr>
                          <m:t>𝒋</m:t>
                        </m:r>
                      </m:sub>
                    </m:sSub>
                    <m:r>
                      <a:rPr lang="en-US" altLang="zh-CN" sz="2400" b="1" i="1" dirty="0">
                        <a:latin typeface="Cambria Math"/>
                        <a:ea typeface="微软雅黑" pitchFamily="34" charset="-122"/>
                      </a:rPr>
                      <m:t>(</m:t>
                    </m:r>
                    <m:r>
                      <a:rPr lang="en-US" altLang="zh-CN" sz="2400" b="1" i="1" dirty="0">
                        <a:latin typeface="Cambria Math"/>
                        <a:ea typeface="微软雅黑" pitchFamily="34" charset="-122"/>
                      </a:rPr>
                      <m:t>𝒚</m:t>
                    </m:r>
                    <m:r>
                      <a:rPr lang="en-US" altLang="zh-CN" sz="2400" b="1" i="1" dirty="0" smtClean="0">
                        <a:latin typeface="Cambria Math"/>
                        <a:ea typeface="微软雅黑" pitchFamily="34" charset="-122"/>
                      </a:rPr>
                      <m:t>) </m:t>
                    </m:r>
                  </m:oMath>
                </a14:m>
                <a:r>
                  <a:rPr lang="zh-CN" altLang="en-US" sz="2400" b="1" dirty="0">
                    <a:latin typeface="Cambria Math"/>
                    <a:ea typeface="微软雅黑" pitchFamily="34" charset="-122"/>
                  </a:rPr>
                  <a:t>，我们称</a:t>
                </a:r>
                <a14:m>
                  <m:oMath xmlns:m="http://schemas.openxmlformats.org/officeDocument/2006/math">
                    <m:r>
                      <a:rPr lang="zh-CN" altLang="en-US" sz="2400" b="1" i="1" dirty="0" smtClean="0">
                        <a:latin typeface="Cambria Math"/>
                        <a:ea typeface="微软雅黑" pitchFamily="34" charset="-122"/>
                      </a:rPr>
                      <m:t> </m:t>
                    </m:r>
                    <m:r>
                      <a:rPr lang="en-US" altLang="zh-CN" sz="2400" b="1" i="1" dirty="0" smtClean="0">
                        <a:latin typeface="Cambria Math"/>
                        <a:ea typeface="微软雅黑" pitchFamily="34" charset="-122"/>
                      </a:rPr>
                      <m:t>𝒙</m:t>
                    </m:r>
                  </m:oMath>
                </a14:m>
                <a:r>
                  <a:rPr lang="zh-CN" altLang="en-US" sz="2400" b="1" dirty="0">
                    <a:latin typeface="Cambria Math"/>
                    <a:ea typeface="微软雅黑" pitchFamily="34" charset="-122"/>
                  </a:rPr>
                  <a:t>支配</a:t>
                </a:r>
                <a14:m>
                  <m:oMath xmlns:m="http://schemas.openxmlformats.org/officeDocument/2006/math">
                    <m:r>
                      <a:rPr lang="en-US" altLang="zh-CN" sz="2400" b="1" i="1" dirty="0" smtClean="0">
                        <a:latin typeface="Cambria Math"/>
                        <a:ea typeface="微软雅黑" pitchFamily="34" charset="-122"/>
                      </a:rPr>
                      <m:t>𝒚</m:t>
                    </m:r>
                  </m:oMath>
                </a14:m>
                <a:r>
                  <a:rPr lang="en-US" altLang="zh-CN" sz="2400" b="1" dirty="0">
                    <a:latin typeface="Cambria Math"/>
                    <a:ea typeface="微软雅黑" pitchFamily="34" charset="-122"/>
                  </a:rPr>
                  <a:t> .</a:t>
                </a:r>
              </a:p>
              <a:p>
                <a:pPr>
                  <a:lnSpc>
                    <a:spcPct val="150000"/>
                  </a:lnSpc>
                </a:pPr>
                <a14:m>
                  <m:oMath xmlns:m="http://schemas.openxmlformats.org/officeDocument/2006/math">
                    <m:r>
                      <a:rPr lang="en-US" altLang="zh-CN" sz="2400" b="1" i="1" dirty="0" smtClean="0">
                        <a:solidFill>
                          <a:srgbClr val="FF0000"/>
                        </a:solidFill>
                        <a:latin typeface="Cambria Math"/>
                        <a:ea typeface="微软雅黑" pitchFamily="34" charset="-122"/>
                      </a:rPr>
                      <m:t>𝑷𝒂𝒓𝒆𝒕𝒐</m:t>
                    </m:r>
                  </m:oMath>
                </a14:m>
                <a:r>
                  <a:rPr lang="zh-CN" altLang="en-US" sz="2400" b="1" dirty="0">
                    <a:solidFill>
                      <a:srgbClr val="FF0000"/>
                    </a:solidFill>
                    <a:latin typeface="微软雅黑" pitchFamily="34" charset="-122"/>
                    <a:ea typeface="微软雅黑" pitchFamily="34" charset="-122"/>
                  </a:rPr>
                  <a:t>最优解</a:t>
                </a:r>
                <a:r>
                  <a:rPr lang="zh-CN" altLang="en-US" sz="2400" b="1" dirty="0">
                    <a:latin typeface="微软雅黑" pitchFamily="34" charset="-122"/>
                    <a:ea typeface="微软雅黑" pitchFamily="34" charset="-122"/>
                  </a:rPr>
                  <a:t>：若</a:t>
                </a:r>
                <a14:m>
                  <m:oMath xmlns:m="http://schemas.openxmlformats.org/officeDocument/2006/math">
                    <m:sSup>
                      <m:sSupPr>
                        <m:ctrlPr>
                          <a:rPr lang="en-US" altLang="zh-CN" sz="2400" b="1" i="1" dirty="0" smtClean="0">
                            <a:latin typeface="Cambria Math" panose="02040503050406030204" pitchFamily="18" charset="0"/>
                            <a:ea typeface="微软雅黑" pitchFamily="34" charset="-122"/>
                          </a:rPr>
                        </m:ctrlPr>
                      </m:sSupPr>
                      <m:e>
                        <m:r>
                          <a:rPr lang="en-US" altLang="zh-CN" sz="2400" b="1" i="1" dirty="0" smtClean="0">
                            <a:latin typeface="Cambria Math"/>
                            <a:ea typeface="微软雅黑" pitchFamily="34" charset="-122"/>
                          </a:rPr>
                          <m:t>𝒙</m:t>
                        </m:r>
                      </m:e>
                      <m:sup>
                        <m:r>
                          <a:rPr lang="en-US" altLang="zh-CN" sz="2400" b="1" i="1" dirty="0" smtClean="0">
                            <a:latin typeface="Cambria Math"/>
                            <a:ea typeface="微软雅黑" pitchFamily="34" charset="-122"/>
                          </a:rPr>
                          <m:t>∗</m:t>
                        </m:r>
                      </m:sup>
                    </m:sSup>
                    <m:r>
                      <a:rPr lang="en-US" altLang="zh-CN" sz="2400" b="1" i="1" dirty="0" smtClean="0">
                        <a:latin typeface="Cambria Math"/>
                        <a:ea typeface="微软雅黑" pitchFamily="34" charset="-122"/>
                      </a:rPr>
                      <m:t>∈</m:t>
                    </m:r>
                    <m:r>
                      <a:rPr lang="en-US" altLang="zh-CN" sz="2400" b="1" i="1" dirty="0" smtClean="0">
                        <a:latin typeface="Cambria Math" panose="02040503050406030204" pitchFamily="18" charset="0"/>
                        <a:ea typeface="微软雅黑" pitchFamily="34" charset="-122"/>
                      </a:rPr>
                      <m:t>𝑪</m:t>
                    </m:r>
                  </m:oMath>
                </a14:m>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且在</a:t>
                </a:r>
                <a14:m>
                  <m:oMath xmlns:m="http://schemas.openxmlformats.org/officeDocument/2006/math">
                    <m:r>
                      <a:rPr lang="en-US" altLang="zh-CN" sz="2400" b="1" i="1" dirty="0" smtClean="0">
                        <a:latin typeface="Cambria Math"/>
                        <a:ea typeface="微软雅黑" pitchFamily="34" charset="-122"/>
                      </a:rPr>
                      <m:t>𝑪</m:t>
                    </m:r>
                  </m:oMath>
                </a14:m>
                <a:r>
                  <a:rPr lang="zh-CN" altLang="en-US" sz="2400" b="1" dirty="0">
                    <a:latin typeface="微软雅黑" pitchFamily="34" charset="-122"/>
                    <a:ea typeface="微软雅黑" pitchFamily="34" charset="-122"/>
                  </a:rPr>
                  <a:t>中不存在比</a:t>
                </a:r>
                <a14:m>
                  <m:oMath xmlns:m="http://schemas.openxmlformats.org/officeDocument/2006/math">
                    <m:r>
                      <a:rPr lang="en-US" altLang="zh-CN" sz="2400" b="1" i="1" dirty="0" smtClean="0">
                        <a:latin typeface="Cambria Math"/>
                        <a:ea typeface="微软雅黑" pitchFamily="34" charset="-122"/>
                      </a:rPr>
                      <m:t>𝒙</m:t>
                    </m:r>
                  </m:oMath>
                </a14:m>
                <a:r>
                  <a:rPr lang="zh-CN" altLang="en-US" sz="2400" b="1" dirty="0">
                    <a:latin typeface="微软雅黑" pitchFamily="34" charset="-122"/>
                    <a:ea typeface="微软雅黑" pitchFamily="34" charset="-122"/>
                  </a:rPr>
                  <a:t>更优越的解</a:t>
                </a:r>
                <a14:m>
                  <m:oMath xmlns:m="http://schemas.openxmlformats.org/officeDocument/2006/math">
                    <m:r>
                      <a:rPr lang="en-US" altLang="zh-CN" sz="2400" b="1" i="1" dirty="0" smtClean="0">
                        <a:latin typeface="Cambria Math"/>
                        <a:ea typeface="微软雅黑" pitchFamily="34" charset="-122"/>
                      </a:rPr>
                      <m:t>𝒙</m:t>
                    </m:r>
                  </m:oMath>
                </a14:m>
                <a:r>
                  <a:rPr lang="zh-CN" altLang="en-US" sz="2400" b="1" dirty="0">
                    <a:latin typeface="微软雅黑" pitchFamily="34" charset="-122"/>
                    <a:ea typeface="微软雅黑" pitchFamily="34" charset="-122"/>
                  </a:rPr>
                  <a:t>，则称</a:t>
                </a:r>
                <a14:m>
                  <m:oMath xmlns:m="http://schemas.openxmlformats.org/officeDocument/2006/math">
                    <m:sSup>
                      <m:sSupPr>
                        <m:ctrlPr>
                          <a:rPr lang="en-US" altLang="zh-CN" sz="2400" b="1" i="1" smtClean="0">
                            <a:latin typeface="Cambria Math" panose="02040503050406030204" pitchFamily="18" charset="0"/>
                            <a:ea typeface="微软雅黑" pitchFamily="34" charset="-122"/>
                          </a:rPr>
                        </m:ctrlPr>
                      </m:sSupPr>
                      <m:e>
                        <m:r>
                          <a:rPr lang="en-US" altLang="zh-CN" sz="2400" b="1" i="1" smtClean="0">
                            <a:latin typeface="Cambria Math"/>
                            <a:ea typeface="微软雅黑" pitchFamily="34" charset="-122"/>
                          </a:rPr>
                          <m:t>𝒙</m:t>
                        </m:r>
                      </m:e>
                      <m:sup>
                        <m:r>
                          <a:rPr lang="en-US" altLang="zh-CN" sz="2400" b="1" i="1" smtClean="0">
                            <a:latin typeface="Cambria Math"/>
                            <a:ea typeface="微软雅黑" pitchFamily="34" charset="-122"/>
                          </a:rPr>
                          <m:t>∗</m:t>
                        </m:r>
                      </m:sup>
                    </m:sSup>
                  </m:oMath>
                </a14:m>
                <a:r>
                  <a:rPr lang="zh-CN" altLang="en-US" sz="2400" b="1" dirty="0">
                    <a:latin typeface="微软雅黑" pitchFamily="34" charset="-122"/>
                    <a:ea typeface="微软雅黑" pitchFamily="34" charset="-122"/>
                  </a:rPr>
                  <a:t>是多目标最优化模型式的</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最优解，又称为有效解</a:t>
                </a:r>
                <a:r>
                  <a:rPr lang="en-US" altLang="zh-CN" sz="2400" b="1" dirty="0">
                    <a:latin typeface="微软雅黑" pitchFamily="34" charset="-122"/>
                    <a:ea typeface="微软雅黑" pitchFamily="34" charset="-122"/>
                  </a:rPr>
                  <a:t>. </a:t>
                </a:r>
              </a:p>
              <a:p>
                <a:pPr>
                  <a:lnSpc>
                    <a:spcPct val="150000"/>
                  </a:lnSpc>
                </a:pPr>
                <a14:m>
                  <m:oMath xmlns:m="http://schemas.openxmlformats.org/officeDocument/2006/math">
                    <m:r>
                      <a:rPr lang="en-US" altLang="zh-CN" sz="2400" b="1" i="1" dirty="0" smtClean="0">
                        <a:solidFill>
                          <a:srgbClr val="FF0000"/>
                        </a:solidFill>
                        <a:latin typeface="Cambria Math"/>
                        <a:ea typeface="微软雅黑" pitchFamily="34" charset="-122"/>
                      </a:rPr>
                      <m:t>𝑷𝒂𝒓𝒆𝒕𝒐</m:t>
                    </m:r>
                  </m:oMath>
                </a14:m>
                <a:r>
                  <a:rPr lang="zh-CN" altLang="en-US" sz="2400" b="1" dirty="0">
                    <a:solidFill>
                      <a:srgbClr val="FF0000"/>
                    </a:solidFill>
                    <a:latin typeface="微软雅黑" pitchFamily="34" charset="-122"/>
                    <a:ea typeface="微软雅黑" pitchFamily="34" charset="-122"/>
                  </a:rPr>
                  <a:t>最优解集</a:t>
                </a:r>
                <a:r>
                  <a:rPr lang="zh-CN" altLang="en-US" sz="2400" b="1" dirty="0">
                    <a:latin typeface="微软雅黑" pitchFamily="34" charset="-122"/>
                    <a:ea typeface="微软雅黑" pitchFamily="34" charset="-122"/>
                  </a:rPr>
                  <a:t>：所有</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最优解组成的集合称为</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最优解集</a:t>
                </a:r>
                <a:r>
                  <a:rPr lang="en-US" altLang="zh-CN" sz="2400" b="1" dirty="0">
                    <a:latin typeface="微软雅黑" pitchFamily="34" charset="-122"/>
                    <a:ea typeface="微软雅黑" pitchFamily="34" charset="-122"/>
                  </a:rPr>
                  <a:t>.</a:t>
                </a:r>
              </a:p>
              <a:p>
                <a:pPr>
                  <a:lnSpc>
                    <a:spcPct val="150000"/>
                  </a:lnSpc>
                </a:pPr>
                <a14:m>
                  <m:oMath xmlns:m="http://schemas.openxmlformats.org/officeDocument/2006/math">
                    <m:r>
                      <a:rPr lang="en-US" altLang="zh-CN" sz="2400" b="1" i="1" dirty="0" smtClean="0">
                        <a:solidFill>
                          <a:srgbClr val="FF0000"/>
                        </a:solidFill>
                        <a:latin typeface="Cambria Math"/>
                        <a:ea typeface="微软雅黑" pitchFamily="34" charset="-122"/>
                      </a:rPr>
                      <m:t>𝑷𝒂𝒓𝒆𝒕𝒐</m:t>
                    </m:r>
                  </m:oMath>
                </a14:m>
                <a:r>
                  <a:rPr lang="en-US" altLang="zh-CN" sz="2400" b="1" dirty="0">
                    <a:solidFill>
                      <a:srgbClr val="FF0000"/>
                    </a:solidFill>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前沿</a:t>
                </a:r>
                <a:r>
                  <a:rPr lang="en-US" altLang="zh-CN" sz="2400" b="1" dirty="0">
                    <a:solidFill>
                      <a:srgbClr val="FF0000"/>
                    </a:solidFill>
                    <a:latin typeface="微软雅黑" pitchFamily="34" charset="-122"/>
                    <a:ea typeface="微软雅黑" pitchFamily="34" charset="-122"/>
                  </a:rPr>
                  <a:t>(</a:t>
                </a:r>
                <a14:m>
                  <m:oMath xmlns:m="http://schemas.openxmlformats.org/officeDocument/2006/math">
                    <m:r>
                      <a:rPr lang="en-US" altLang="zh-CN" sz="2400" b="1" i="1" dirty="0" smtClean="0">
                        <a:solidFill>
                          <a:srgbClr val="FF0000"/>
                        </a:solidFill>
                        <a:latin typeface="Cambria Math"/>
                        <a:ea typeface="微软雅黑" pitchFamily="34" charset="-122"/>
                      </a:rPr>
                      <m:t>𝑷𝒂𝒓𝒆𝒕𝒐</m:t>
                    </m:r>
                    <m:r>
                      <a:rPr lang="en-US" altLang="zh-CN" sz="2400" b="1" i="1" dirty="0" smtClean="0">
                        <a:solidFill>
                          <a:srgbClr val="FF0000"/>
                        </a:solidFill>
                        <a:latin typeface="Cambria Math"/>
                        <a:ea typeface="微软雅黑" pitchFamily="34" charset="-122"/>
                      </a:rPr>
                      <m:t> </m:t>
                    </m:r>
                    <m:r>
                      <a:rPr lang="en-US" altLang="zh-CN" sz="2400" b="1" i="1" dirty="0" smtClean="0">
                        <a:solidFill>
                          <a:srgbClr val="FF0000"/>
                        </a:solidFill>
                        <a:latin typeface="Cambria Math"/>
                        <a:ea typeface="微软雅黑" pitchFamily="34" charset="-122"/>
                      </a:rPr>
                      <m:t>𝑭𝒓𝒐𝒏𝒕</m:t>
                    </m:r>
                  </m:oMath>
                </a14:m>
                <a:r>
                  <a:rPr lang="en-US" altLang="zh-CN" sz="2400" b="1" dirty="0">
                    <a:solidFill>
                      <a:srgbClr val="FF0000"/>
                    </a:solidFill>
                    <a:latin typeface="微软雅黑" pitchFamily="34" charset="-122"/>
                    <a:ea typeface="微软雅黑" pitchFamily="34" charset="-122"/>
                  </a:rPr>
                  <a:t>)</a:t>
                </a:r>
                <a:r>
                  <a:rPr lang="zh-CN" altLang="en-US" sz="2400" b="1" dirty="0">
                    <a:latin typeface="微软雅黑" pitchFamily="34" charset="-122"/>
                    <a:ea typeface="微软雅黑" pitchFamily="34" charset="-122"/>
                  </a:rPr>
                  <a:t>：</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最优解对应的目标值向量组成的集合称之为</a:t>
                </a:r>
                <a14:m>
                  <m:oMath xmlns:m="http://schemas.openxmlformats.org/officeDocument/2006/math">
                    <m:r>
                      <a:rPr lang="en-US" altLang="zh-CN" sz="2400" b="1" i="1" dirty="0" smtClean="0">
                        <a:latin typeface="Cambria Math"/>
                        <a:ea typeface="微软雅黑" pitchFamily="34" charset="-122"/>
                      </a:rPr>
                      <m:t>𝑷𝒂𝒓𝒆𝒕𝒐</m:t>
                    </m:r>
                    <m:r>
                      <a:rPr lang="en-US" altLang="zh-CN" sz="2400" b="1" i="1" dirty="0" smtClean="0">
                        <a:latin typeface="Cambria Math"/>
                        <a:ea typeface="微软雅黑" pitchFamily="34" charset="-122"/>
                      </a:rPr>
                      <m:t> </m:t>
                    </m:r>
                    <m:r>
                      <a:rPr lang="en-US" altLang="zh-CN" sz="2400" b="1" i="1" dirty="0" smtClean="0">
                        <a:latin typeface="Cambria Math"/>
                        <a:ea typeface="微软雅黑" pitchFamily="34" charset="-122"/>
                      </a:rPr>
                      <m:t>𝑭𝒓𝒐𝒏𝒕</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简称为</a:t>
                </a:r>
                <a14:m>
                  <m:oMath xmlns:m="http://schemas.openxmlformats.org/officeDocument/2006/math">
                    <m:r>
                      <a:rPr lang="en-US" altLang="zh-CN" sz="2400" b="1" i="1" dirty="0" smtClean="0">
                        <a:latin typeface="Cambria Math"/>
                        <a:ea typeface="微软雅黑" pitchFamily="34" charset="-122"/>
                      </a:rPr>
                      <m:t>𝑷𝑭</m:t>
                    </m:r>
                  </m:oMath>
                </a14:m>
                <a:r>
                  <a:rPr lang="en-US" altLang="zh-CN" sz="2400" b="1" dirty="0">
                    <a:latin typeface="微软雅黑" pitchFamily="34" charset="-122"/>
                    <a:ea typeface="微软雅黑" pitchFamily="34" charset="-122"/>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284951" y="1076533"/>
                <a:ext cx="8029967" cy="5753370"/>
              </a:xfrm>
              <a:prstGeom prst="rect">
                <a:avLst/>
              </a:prstGeom>
              <a:blipFill>
                <a:blip r:embed="rId2"/>
                <a:stretch>
                  <a:fillRect l="-1215" r="-49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1822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EDB8209-78B0-47C7-9C09-326C44272353}"/>
              </a:ext>
            </a:extLst>
          </p:cNvPr>
          <p:cNvPicPr>
            <a:picLocks noChangeAspect="1"/>
          </p:cNvPicPr>
          <p:nvPr/>
        </p:nvPicPr>
        <p:blipFill>
          <a:blip r:embed="rId2"/>
          <a:stretch>
            <a:fillRect/>
          </a:stretch>
        </p:blipFill>
        <p:spPr>
          <a:xfrm>
            <a:off x="1403736" y="1111251"/>
            <a:ext cx="6264522" cy="5735121"/>
          </a:xfrm>
          <a:prstGeom prst="rect">
            <a:avLst/>
          </a:prstGeom>
        </p:spPr>
      </p:pic>
      <p:cxnSp>
        <p:nvCxnSpPr>
          <p:cNvPr id="10" name="直接连接符 9">
            <a:extLst>
              <a:ext uri="{FF2B5EF4-FFF2-40B4-BE49-F238E27FC236}">
                <a16:creationId xmlns:a16="http://schemas.microsoft.com/office/drawing/2014/main" id="{97FF4961-C66A-4F82-9492-72CD6C3853DF}"/>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 name="文本框 2">
            <a:extLst>
              <a:ext uri="{FF2B5EF4-FFF2-40B4-BE49-F238E27FC236}">
                <a16:creationId xmlns:a16="http://schemas.microsoft.com/office/drawing/2014/main" id="{76E31E01-ECBD-49B4-A384-673D3B12FAB2}"/>
              </a:ext>
            </a:extLst>
          </p:cNvPr>
          <p:cNvSpPr txBox="1">
            <a:spLocks noChangeArrowheads="1"/>
          </p:cNvSpPr>
          <p:nvPr/>
        </p:nvSpPr>
        <p:spPr bwMode="auto">
          <a:xfrm>
            <a:off x="369888" y="344488"/>
            <a:ext cx="57261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双目标规划的帕累托前沿</a:t>
            </a:r>
          </a:p>
        </p:txBody>
      </p:sp>
    </p:spTree>
    <p:extLst>
      <p:ext uri="{BB962C8B-B14F-4D97-AF65-F5344CB8AC3E}">
        <p14:creationId xmlns:p14="http://schemas.microsoft.com/office/powerpoint/2010/main" val="2063806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内容占位符 2"/>
          <p:cNvSpPr>
            <a:spLocks noGrp="1" noChangeArrowheads="1"/>
          </p:cNvSpPr>
          <p:nvPr>
            <p:ph idx="1"/>
          </p:nvPr>
        </p:nvSpPr>
        <p:spPr>
          <a:xfrm>
            <a:off x="341313" y="1268820"/>
            <a:ext cx="8495935" cy="5400448"/>
          </a:xfrm>
        </p:spPr>
        <p:txBody>
          <a:bodyPr/>
          <a:lstStyle/>
          <a:p>
            <a:pPr marL="0" indent="0">
              <a:lnSpc>
                <a:spcPct val="150000"/>
              </a:lnSpc>
              <a:buClr>
                <a:schemeClr val="accent2"/>
              </a:buClr>
              <a:buFontTx/>
              <a:buNone/>
            </a:pPr>
            <a:r>
              <a:rPr lang="zh-CN" altLang="en-US" sz="2400" b="1" dirty="0">
                <a:latin typeface="微软雅黑" pitchFamily="34" charset="-122"/>
                <a:ea typeface="微软雅黑" pitchFamily="34" charset="-122"/>
              </a:rPr>
              <a:t>多目标决策问题包含有三大要素</a:t>
            </a:r>
            <a:r>
              <a:rPr lang="en-US" altLang="zh-CN" sz="2400" b="1" dirty="0">
                <a:latin typeface="微软雅黑" pitchFamily="34" charset="-122"/>
                <a:ea typeface="微软雅黑" pitchFamily="34" charset="-122"/>
              </a:rPr>
              <a:t>:</a:t>
            </a:r>
            <a:r>
              <a:rPr lang="zh-CN" altLang="en-US" sz="2400" b="1" dirty="0">
                <a:solidFill>
                  <a:srgbClr val="C00000"/>
                </a:solidFill>
                <a:latin typeface="微软雅黑" pitchFamily="34" charset="-122"/>
                <a:ea typeface="微软雅黑" pitchFamily="34" charset="-122"/>
              </a:rPr>
              <a:t>目标</a:t>
            </a:r>
            <a:r>
              <a:rPr lang="zh-CN" altLang="en-US" sz="2400" b="1" dirty="0">
                <a:latin typeface="微软雅黑" pitchFamily="34" charset="-122"/>
                <a:ea typeface="微软雅黑" pitchFamily="34" charset="-122"/>
              </a:rPr>
              <a:t>、</a:t>
            </a:r>
            <a:r>
              <a:rPr lang="zh-CN" altLang="en-US" sz="2400" b="1" dirty="0">
                <a:solidFill>
                  <a:srgbClr val="C00000"/>
                </a:solidFill>
                <a:latin typeface="微软雅黑" pitchFamily="34" charset="-122"/>
                <a:ea typeface="微软雅黑" pitchFamily="34" charset="-122"/>
              </a:rPr>
              <a:t>方案</a:t>
            </a:r>
            <a:r>
              <a:rPr lang="zh-CN" altLang="en-US" sz="2400" b="1" dirty="0">
                <a:latin typeface="微软雅黑" pitchFamily="34" charset="-122"/>
                <a:ea typeface="微软雅黑" pitchFamily="34" charset="-122"/>
              </a:rPr>
              <a:t>和</a:t>
            </a:r>
            <a:r>
              <a:rPr lang="zh-CN" altLang="en-US" sz="2400" b="1" dirty="0">
                <a:solidFill>
                  <a:srgbClr val="C00000"/>
                </a:solidFill>
                <a:latin typeface="微软雅黑" pitchFamily="34" charset="-122"/>
                <a:ea typeface="微软雅黑" pitchFamily="34" charset="-122"/>
              </a:rPr>
              <a:t>决策者</a:t>
            </a:r>
            <a:r>
              <a:rPr lang="en-US" altLang="zh-CN" sz="2400" b="1" dirty="0">
                <a:latin typeface="微软雅黑" pitchFamily="34" charset="-122"/>
                <a:ea typeface="微软雅黑" pitchFamily="34" charset="-122"/>
              </a:rPr>
              <a:t>.</a:t>
            </a:r>
          </a:p>
          <a:p>
            <a:pPr marL="0" indent="0">
              <a:lnSpc>
                <a:spcPct val="120000"/>
              </a:lnSpc>
              <a:buClr>
                <a:schemeClr val="accent2"/>
              </a:buClr>
              <a:buFontTx/>
              <a:buNone/>
            </a:pPr>
            <a:r>
              <a:rPr lang="zh-CN" altLang="en-US" sz="2400" b="1" dirty="0">
                <a:latin typeface="微软雅黑" pitchFamily="34" charset="-122"/>
                <a:ea typeface="微软雅黑" pitchFamily="34" charset="-122"/>
              </a:rPr>
              <a:t>       在多目标决策问题中，目标有多层次的含义</a:t>
            </a:r>
            <a:r>
              <a:rPr lang="en-US" altLang="zh-CN" sz="2400" b="1" dirty="0">
                <a:latin typeface="微软雅黑" pitchFamily="34" charset="-122"/>
                <a:ea typeface="微软雅黑" pitchFamily="34" charset="-122"/>
              </a:rPr>
              <a:t>. </a:t>
            </a:r>
          </a:p>
          <a:p>
            <a:pPr>
              <a:lnSpc>
                <a:spcPct val="120000"/>
              </a:lnSpc>
              <a:buClr>
                <a:schemeClr val="accent2"/>
              </a:buClr>
              <a:buFont typeface="Wingdings" panose="05000000000000000000" pitchFamily="2" charset="2"/>
              <a:buChar char="Ø"/>
            </a:pPr>
            <a:r>
              <a:rPr lang="zh-CN" altLang="en-US" sz="2200" b="1" dirty="0">
                <a:latin typeface="微软雅黑" pitchFamily="34" charset="-122"/>
                <a:ea typeface="微软雅黑" pitchFamily="34" charset="-122"/>
              </a:rPr>
              <a:t>从最高层次来看，目标代表了问题要达到的</a:t>
            </a:r>
            <a:r>
              <a:rPr lang="zh-CN" altLang="en-US" sz="2200" b="1" dirty="0">
                <a:solidFill>
                  <a:srgbClr val="0000FF"/>
                </a:solidFill>
                <a:latin typeface="微软雅黑" pitchFamily="34" charset="-122"/>
                <a:ea typeface="微软雅黑" pitchFamily="34" charset="-122"/>
              </a:rPr>
              <a:t>总目标</a:t>
            </a:r>
            <a:r>
              <a:rPr lang="zh-CN" altLang="en-US" sz="2200" b="1" dirty="0">
                <a:latin typeface="微软雅黑" pitchFamily="34" charset="-122"/>
                <a:ea typeface="微软雅黑" pitchFamily="34" charset="-122"/>
              </a:rPr>
              <a:t>，如确定最满意的投资项目、选择最满意的食品</a:t>
            </a:r>
            <a:r>
              <a:rPr lang="en-US" altLang="zh-CN" sz="2200" b="1" dirty="0">
                <a:latin typeface="微软雅黑" pitchFamily="34" charset="-122"/>
                <a:ea typeface="微软雅黑" pitchFamily="34" charset="-122"/>
              </a:rPr>
              <a:t>. </a:t>
            </a:r>
          </a:p>
          <a:p>
            <a:pPr>
              <a:lnSpc>
                <a:spcPct val="120000"/>
              </a:lnSpc>
              <a:buClr>
                <a:schemeClr val="accent2"/>
              </a:buClr>
              <a:buFont typeface="Wingdings" panose="05000000000000000000" pitchFamily="2" charset="2"/>
              <a:buChar char="Ø"/>
            </a:pPr>
            <a:r>
              <a:rPr lang="zh-CN" altLang="en-US" sz="2200" b="1" dirty="0">
                <a:latin typeface="微软雅黑" pitchFamily="34" charset="-122"/>
                <a:ea typeface="微软雅黑" pitchFamily="34" charset="-122"/>
              </a:rPr>
              <a:t>从较低层次来看，目标可看成是体现总目标得以实现的各个</a:t>
            </a:r>
            <a:r>
              <a:rPr lang="zh-CN" altLang="en-US" sz="2200" b="1" dirty="0">
                <a:solidFill>
                  <a:srgbClr val="0000FF"/>
                </a:solidFill>
                <a:latin typeface="微软雅黑" pitchFamily="34" charset="-122"/>
                <a:ea typeface="微软雅黑" pitchFamily="34" charset="-122"/>
              </a:rPr>
              <a:t>具体的目标</a:t>
            </a:r>
            <a:r>
              <a:rPr lang="zh-CN" altLang="en-US" sz="2200" b="1" dirty="0">
                <a:latin typeface="微软雅黑" pitchFamily="34" charset="-122"/>
                <a:ea typeface="微软雅黑" pitchFamily="34" charset="-122"/>
              </a:rPr>
              <a:t>，如投资项目的盈利要大、成本要低、风险要小；</a:t>
            </a:r>
            <a:endParaRPr lang="en-US" altLang="zh-CN" sz="2200" b="1" dirty="0">
              <a:latin typeface="微软雅黑" pitchFamily="34" charset="-122"/>
              <a:ea typeface="微软雅黑" pitchFamily="34" charset="-122"/>
            </a:endParaRPr>
          </a:p>
          <a:p>
            <a:pPr>
              <a:lnSpc>
                <a:spcPct val="120000"/>
              </a:lnSpc>
              <a:buClr>
                <a:schemeClr val="accent2"/>
              </a:buClr>
              <a:buFont typeface="Wingdings" panose="05000000000000000000" pitchFamily="2" charset="2"/>
              <a:buChar char="Ø"/>
            </a:pPr>
            <a:r>
              <a:rPr lang="zh-CN" altLang="en-US" sz="2200" b="1" dirty="0">
                <a:latin typeface="微软雅黑" pitchFamily="34" charset="-122"/>
                <a:ea typeface="微软雅黑" pitchFamily="34" charset="-122"/>
              </a:rPr>
              <a:t>目标也可看成衡量总目标得以实现的各个</a:t>
            </a:r>
            <a:r>
              <a:rPr lang="zh-CN" altLang="en-US" sz="2200" b="1" dirty="0">
                <a:solidFill>
                  <a:srgbClr val="0000FF"/>
                </a:solidFill>
                <a:latin typeface="微软雅黑" pitchFamily="34" charset="-122"/>
                <a:ea typeface="微软雅黑" pitchFamily="34" charset="-122"/>
              </a:rPr>
              <a:t>准则</a:t>
            </a:r>
            <a:r>
              <a:rPr lang="zh-CN" altLang="en-US" sz="2200" b="1" dirty="0">
                <a:latin typeface="微软雅黑" pitchFamily="34" charset="-122"/>
                <a:ea typeface="微软雅黑" pitchFamily="34" charset="-122"/>
              </a:rPr>
              <a:t>，如食品的味道要好，质量要好，花费要少</a:t>
            </a:r>
            <a:r>
              <a:rPr lang="en-US" altLang="zh-CN" sz="2200" b="1" dirty="0">
                <a:latin typeface="微软雅黑" pitchFamily="34" charset="-122"/>
                <a:ea typeface="微软雅黑" pitchFamily="34" charset="-122"/>
              </a:rPr>
              <a:t>.</a:t>
            </a:r>
          </a:p>
          <a:p>
            <a:pPr marL="0" indent="0">
              <a:lnSpc>
                <a:spcPct val="120000"/>
              </a:lnSpc>
              <a:buClr>
                <a:schemeClr val="accent2"/>
              </a:buClr>
              <a:buFontTx/>
              <a:buNone/>
            </a:pPr>
            <a:r>
              <a:rPr lang="zh-CN" altLang="en-US" sz="2400" b="1" dirty="0">
                <a:latin typeface="微软雅黑" pitchFamily="34" charset="-122"/>
                <a:ea typeface="微软雅黑" pitchFamily="34" charset="-122"/>
              </a:rPr>
              <a:t>       多目标决策问题中的</a:t>
            </a:r>
            <a:r>
              <a:rPr lang="zh-CN" altLang="en-US" sz="2400" b="1" dirty="0">
                <a:solidFill>
                  <a:srgbClr val="0000FF"/>
                </a:solidFill>
                <a:latin typeface="微软雅黑" pitchFamily="34" charset="-122"/>
                <a:ea typeface="微软雅黑" pitchFamily="34" charset="-122"/>
              </a:rPr>
              <a:t>方案即为决策变量</a:t>
            </a:r>
            <a:r>
              <a:rPr lang="zh-CN" altLang="en-US" sz="2400" b="1" dirty="0">
                <a:latin typeface="微软雅黑" pitchFamily="34" charset="-122"/>
                <a:ea typeface="微软雅黑" pitchFamily="34" charset="-122"/>
              </a:rPr>
              <a:t>，也称为多目标问题的解</a:t>
            </a:r>
            <a:r>
              <a:rPr lang="en-US" altLang="zh-CN" sz="2400" b="1" dirty="0">
                <a:latin typeface="微软雅黑" pitchFamily="34" charset="-122"/>
                <a:ea typeface="微软雅黑" pitchFamily="34" charset="-122"/>
              </a:rPr>
              <a:t>.</a:t>
            </a: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0243" name="文本框 4"/>
          <p:cNvSpPr txBox="1">
            <a:spLocks noChangeArrowheads="1"/>
          </p:cNvSpPr>
          <p:nvPr/>
        </p:nvSpPr>
        <p:spPr bwMode="auto">
          <a:xfrm>
            <a:off x="341313" y="341313"/>
            <a:ext cx="5286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模型结构</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bwMode="auto">
      <p:bgPr>
        <a:noFill/>
        <a:effectLst/>
      </p:bgPr>
    </p:bg>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19605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p>
        </p:txBody>
      </p:sp>
      <p:sp>
        <p:nvSpPr>
          <p:cNvPr id="11268" name="内容占位符 2"/>
          <p:cNvSpPr>
            <a:spLocks noGrp="1" noChangeArrowheads="1"/>
          </p:cNvSpPr>
          <p:nvPr>
            <p:ph idx="1"/>
          </p:nvPr>
        </p:nvSpPr>
        <p:spPr>
          <a:xfrm>
            <a:off x="230188" y="1484838"/>
            <a:ext cx="8229600" cy="4464372"/>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多目标优化算法归结起来有</a:t>
            </a:r>
            <a:r>
              <a:rPr lang="zh-CN" altLang="en-US" sz="2400" b="1" dirty="0">
                <a:solidFill>
                  <a:srgbClr val="FF0000"/>
                </a:solidFill>
                <a:latin typeface="微软雅黑" pitchFamily="34" charset="-122"/>
                <a:ea typeface="微软雅黑" pitchFamily="34" charset="-122"/>
              </a:rPr>
              <a:t>传统优化算法</a:t>
            </a:r>
            <a:r>
              <a:rPr lang="zh-CN" altLang="en-US" sz="2400" b="1" dirty="0">
                <a:latin typeface="微软雅黑" pitchFamily="34" charset="-122"/>
                <a:ea typeface="微软雅黑" pitchFamily="34" charset="-122"/>
              </a:rPr>
              <a:t>和</a:t>
            </a:r>
            <a:r>
              <a:rPr lang="zh-CN" altLang="en-US" sz="2400" b="1" dirty="0">
                <a:solidFill>
                  <a:srgbClr val="FF0000"/>
                </a:solidFill>
                <a:latin typeface="微软雅黑" pitchFamily="34" charset="-122"/>
                <a:ea typeface="微软雅黑" pitchFamily="34" charset="-122"/>
              </a:rPr>
              <a:t>智能优化算法</a:t>
            </a:r>
            <a:r>
              <a:rPr lang="zh-CN" altLang="en-US" sz="2400" b="1" dirty="0">
                <a:latin typeface="微软雅黑" pitchFamily="34" charset="-122"/>
                <a:ea typeface="微软雅黑" pitchFamily="34" charset="-122"/>
              </a:rPr>
              <a:t>两大类： </a:t>
            </a:r>
            <a:endParaRPr lang="en-US" altLang="zh-CN" sz="24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传统优化算法包括加权法、约束法和主要目标法等，实质上就是将多目标函数转化为单目标函数，通过采用单目标优化的方法达到对多目标函数的求解</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 </a:t>
            </a:r>
            <a:endParaRPr lang="en-US" altLang="zh-CN" sz="24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智能优化算法包括进化算法、遗传算法、禁忌搜索算法、粒子群算法、神经网络算法等</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147" name="文本框 2"/>
          <p:cNvSpPr txBox="1">
            <a:spLocks noChangeArrowheads="1"/>
          </p:cNvSpPr>
          <p:nvPr/>
        </p:nvSpPr>
        <p:spPr bwMode="auto">
          <a:xfrm>
            <a:off x="369888" y="344488"/>
            <a:ext cx="5282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多目标往往互相矛盾</a:t>
            </a:r>
          </a:p>
        </p:txBody>
      </p:sp>
      <p:pic>
        <p:nvPicPr>
          <p:cNvPr id="3" name="图片 2">
            <a:extLst>
              <a:ext uri="{FF2B5EF4-FFF2-40B4-BE49-F238E27FC236}">
                <a16:creationId xmlns:a16="http://schemas.microsoft.com/office/drawing/2014/main" id="{2983368B-75B9-4295-A351-A9BAF59E050A}"/>
              </a:ext>
            </a:extLst>
          </p:cNvPr>
          <p:cNvPicPr>
            <a:picLocks noChangeAspect="1"/>
          </p:cNvPicPr>
          <p:nvPr/>
        </p:nvPicPr>
        <p:blipFill>
          <a:blip r:embed="rId3"/>
          <a:stretch>
            <a:fillRect/>
          </a:stretch>
        </p:blipFill>
        <p:spPr>
          <a:xfrm>
            <a:off x="231389" y="2204900"/>
            <a:ext cx="8532003" cy="2376192"/>
          </a:xfrm>
          <a:prstGeom prst="rect">
            <a:avLst/>
          </a:prstGeom>
        </p:spPr>
      </p:pic>
      <p:sp>
        <p:nvSpPr>
          <p:cNvPr id="5" name="文本框 4">
            <a:extLst>
              <a:ext uri="{FF2B5EF4-FFF2-40B4-BE49-F238E27FC236}">
                <a16:creationId xmlns:a16="http://schemas.microsoft.com/office/drawing/2014/main" id="{8A7658D2-F80C-4CF9-BCF3-D0C5AC8104FC}"/>
              </a:ext>
            </a:extLst>
          </p:cNvPr>
          <p:cNvSpPr txBox="1"/>
          <p:nvPr/>
        </p:nvSpPr>
        <p:spPr>
          <a:xfrm>
            <a:off x="539664" y="5139115"/>
            <a:ext cx="7096879" cy="130888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极小化</a:t>
            </a:r>
            <a:r>
              <a:rPr lang="en-US" altLang="zh-CN" sz="2800" b="1" dirty="0">
                <a:latin typeface="微软雅黑" panose="020B0503020204020204" pitchFamily="34" charset="-122"/>
                <a:ea typeface="微软雅黑" panose="020B0503020204020204" pitchFamily="34" charset="-122"/>
              </a:rPr>
              <a:t>Cost</a:t>
            </a:r>
            <a:r>
              <a:rPr lang="zh-CN" altLang="en-US" sz="2800" b="1" dirty="0">
                <a:latin typeface="微软雅黑" panose="020B0503020204020204" pitchFamily="34" charset="-122"/>
                <a:ea typeface="微软雅黑" panose="020B0503020204020204" pitchFamily="34" charset="-122"/>
              </a:rPr>
              <a:t>意味着</a:t>
            </a:r>
            <a:r>
              <a:rPr lang="en-US" altLang="zh-CN" sz="2800" b="1" dirty="0">
                <a:latin typeface="微软雅黑" panose="020B0503020204020204" pitchFamily="34" charset="-122"/>
                <a:ea typeface="微软雅黑" panose="020B0503020204020204" pitchFamily="34" charset="-122"/>
              </a:rPr>
              <a:t>Performance</a:t>
            </a:r>
            <a:r>
              <a:rPr lang="zh-CN" altLang="en-US" sz="2800" b="1" dirty="0">
                <a:latin typeface="微软雅黑" panose="020B0503020204020204" pitchFamily="34" charset="-122"/>
                <a:ea typeface="微软雅黑" panose="020B0503020204020204" pitchFamily="34" charset="-122"/>
              </a:rPr>
              <a:t>越小；</a:t>
            </a:r>
            <a:endParaRPr lang="en-US" altLang="zh-CN" sz="28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提升</a:t>
            </a:r>
            <a:r>
              <a:rPr lang="en-US" altLang="zh-CN" sz="2800" b="1" dirty="0">
                <a:latin typeface="微软雅黑" panose="020B0503020204020204" pitchFamily="34" charset="-122"/>
                <a:ea typeface="微软雅黑" panose="020B0503020204020204" pitchFamily="34" charset="-122"/>
              </a:rPr>
              <a:t>Performance</a:t>
            </a:r>
            <a:r>
              <a:rPr lang="zh-CN" altLang="en-US" sz="2800" b="1" dirty="0">
                <a:latin typeface="微软雅黑" panose="020B0503020204020204" pitchFamily="34" charset="-122"/>
                <a:ea typeface="微软雅黑" panose="020B0503020204020204" pitchFamily="34" charset="-122"/>
              </a:rPr>
              <a:t>意味着成本也将增加。</a:t>
            </a:r>
          </a:p>
        </p:txBody>
      </p:sp>
      <p:sp>
        <p:nvSpPr>
          <p:cNvPr id="6" name="思想气泡: 云 5">
            <a:extLst>
              <a:ext uri="{FF2B5EF4-FFF2-40B4-BE49-F238E27FC236}">
                <a16:creationId xmlns:a16="http://schemas.microsoft.com/office/drawing/2014/main" id="{F2EA2B65-EE5B-4189-980A-523E91CA2E3A}"/>
              </a:ext>
            </a:extLst>
          </p:cNvPr>
          <p:cNvSpPr/>
          <p:nvPr/>
        </p:nvSpPr>
        <p:spPr>
          <a:xfrm>
            <a:off x="5220054" y="260739"/>
            <a:ext cx="3762021" cy="1656135"/>
          </a:xfrm>
          <a:prstGeom prst="cloudCallout">
            <a:avLst>
              <a:gd name="adj1" fmla="val -62609"/>
              <a:gd name="adj2" fmla="val 61350"/>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latin typeface="微软雅黑" panose="020B0503020204020204" pitchFamily="34" charset="-122"/>
                <a:ea typeface="微软雅黑" panose="020B0503020204020204" pitchFamily="34" charset="-122"/>
              </a:rPr>
              <a:t>哪个解最优？</a:t>
            </a:r>
          </a:p>
        </p:txBody>
      </p:sp>
    </p:spTree>
    <p:extLst>
      <p:ext uri="{BB962C8B-B14F-4D97-AF65-F5344CB8AC3E}">
        <p14:creationId xmlns:p14="http://schemas.microsoft.com/office/powerpoint/2010/main" val="15029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4A25F9A-9EC3-43BA-B196-3984C1B82005}"/>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 name="文本框 2">
            <a:extLst>
              <a:ext uri="{FF2B5EF4-FFF2-40B4-BE49-F238E27FC236}">
                <a16:creationId xmlns:a16="http://schemas.microsoft.com/office/drawing/2014/main" id="{DA72A483-B0E6-4629-AFE6-79B3A1C1EA95}"/>
              </a:ext>
            </a:extLst>
          </p:cNvPr>
          <p:cNvSpPr txBox="1">
            <a:spLocks noChangeArrowheads="1"/>
          </p:cNvSpPr>
          <p:nvPr/>
        </p:nvSpPr>
        <p:spPr bwMode="auto">
          <a:xfrm>
            <a:off x="369888" y="344488"/>
            <a:ext cx="5282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 单一化</a:t>
            </a:r>
          </a:p>
        </p:txBody>
      </p:sp>
      <p:sp>
        <p:nvSpPr>
          <p:cNvPr id="7" name="文本框 6">
            <a:extLst>
              <a:ext uri="{FF2B5EF4-FFF2-40B4-BE49-F238E27FC236}">
                <a16:creationId xmlns:a16="http://schemas.microsoft.com/office/drawing/2014/main" id="{92845B37-F4C9-4666-9EFC-64474113F69A}"/>
              </a:ext>
            </a:extLst>
          </p:cNvPr>
          <p:cNvSpPr txBox="1"/>
          <p:nvPr/>
        </p:nvSpPr>
        <p:spPr>
          <a:xfrm>
            <a:off x="663061" y="5794217"/>
            <a:ext cx="7295587" cy="523220"/>
          </a:xfrm>
          <a:prstGeom prst="rect">
            <a:avLst/>
          </a:prstGeom>
          <a:noFill/>
        </p:spPr>
        <p:txBody>
          <a:bodyPr wrap="none" rtlCol="0">
            <a:spAutoFit/>
          </a:bodyPr>
          <a:lstStyle/>
          <a:p>
            <a:pPr marL="285750" indent="-285750">
              <a:buFont typeface="Arial" panose="020B0604020202020204" pitchFamily="34" charset="0"/>
              <a:buChar char="•"/>
            </a:pPr>
            <a:r>
              <a:rPr lang="zh-CN" altLang="en-US" sz="2800" b="1" dirty="0">
                <a:solidFill>
                  <a:srgbClr val="0000FF"/>
                </a:solidFill>
                <a:latin typeface="微软雅黑" panose="020B0503020204020204" pitchFamily="34" charset="-122"/>
                <a:ea typeface="微软雅黑" panose="020B0503020204020204" pitchFamily="34" charset="-122"/>
              </a:rPr>
              <a:t>两个目标同等重要时</a:t>
            </a:r>
            <a:r>
              <a:rPr lang="zh-CN" altLang="en-US" sz="2800" b="1" dirty="0">
                <a:latin typeface="微软雅黑" panose="020B0503020204020204" pitchFamily="34" charset="-122"/>
                <a:ea typeface="微软雅黑" panose="020B0503020204020204" pitchFamily="34" charset="-122"/>
              </a:rPr>
              <a:t>，找到一个共同的目标</a:t>
            </a:r>
          </a:p>
        </p:txBody>
      </p:sp>
      <p:sp>
        <p:nvSpPr>
          <p:cNvPr id="8" name="思想气泡: 云 7">
            <a:extLst>
              <a:ext uri="{FF2B5EF4-FFF2-40B4-BE49-F238E27FC236}">
                <a16:creationId xmlns:a16="http://schemas.microsoft.com/office/drawing/2014/main" id="{1BC84CD1-FDAE-43B2-9A36-4952908C7E06}"/>
              </a:ext>
            </a:extLst>
          </p:cNvPr>
          <p:cNvSpPr/>
          <p:nvPr/>
        </p:nvSpPr>
        <p:spPr>
          <a:xfrm>
            <a:off x="5220054" y="260739"/>
            <a:ext cx="3762021" cy="1656135"/>
          </a:xfrm>
          <a:prstGeom prst="cloudCallout">
            <a:avLst>
              <a:gd name="adj1" fmla="val -62609"/>
              <a:gd name="adj2" fmla="val 61350"/>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latin typeface="微软雅黑" panose="020B0503020204020204" pitchFamily="34" charset="-122"/>
                <a:ea typeface="微软雅黑" panose="020B0503020204020204" pitchFamily="34" charset="-122"/>
              </a:rPr>
              <a:t>哪个解最优？</a:t>
            </a:r>
          </a:p>
        </p:txBody>
      </p:sp>
      <p:pic>
        <p:nvPicPr>
          <p:cNvPr id="9" name="图片 8">
            <a:extLst>
              <a:ext uri="{FF2B5EF4-FFF2-40B4-BE49-F238E27FC236}">
                <a16:creationId xmlns:a16="http://schemas.microsoft.com/office/drawing/2014/main" id="{5AD83FF5-906A-4630-8C2E-7FB17F0261F2}"/>
              </a:ext>
            </a:extLst>
          </p:cNvPr>
          <p:cNvPicPr>
            <a:picLocks noChangeAspect="1"/>
          </p:cNvPicPr>
          <p:nvPr/>
        </p:nvPicPr>
        <p:blipFill>
          <a:blip r:embed="rId2"/>
          <a:stretch>
            <a:fillRect/>
          </a:stretch>
        </p:blipFill>
        <p:spPr>
          <a:xfrm>
            <a:off x="1214865" y="2220182"/>
            <a:ext cx="6191980" cy="3270727"/>
          </a:xfrm>
          <a:prstGeom prst="rect">
            <a:avLst/>
          </a:prstGeom>
        </p:spPr>
      </p:pic>
    </p:spTree>
    <p:extLst>
      <p:ext uri="{BB962C8B-B14F-4D97-AF65-F5344CB8AC3E}">
        <p14:creationId xmlns:p14="http://schemas.microsoft.com/office/powerpoint/2010/main" val="3162041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传统优化算法</a:t>
            </a:r>
          </a:p>
        </p:txBody>
      </p:sp>
      <p:sp>
        <p:nvSpPr>
          <p:cNvPr id="11268" name="内容占位符 2"/>
          <p:cNvSpPr>
            <a:spLocks noGrp="1" noChangeArrowheads="1"/>
          </p:cNvSpPr>
          <p:nvPr>
            <p:ph idx="1"/>
          </p:nvPr>
        </p:nvSpPr>
        <p:spPr>
          <a:xfrm>
            <a:off x="433578" y="1628849"/>
            <a:ext cx="8229600" cy="4178219"/>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a:t>
            </a:r>
            <a:r>
              <a:rPr lang="zh-CN" altLang="en-US" b="1" dirty="0">
                <a:latin typeface="微软雅黑" pitchFamily="34" charset="-122"/>
                <a:ea typeface="微软雅黑" pitchFamily="34" charset="-122"/>
              </a:rPr>
              <a:t>传统优化算法大致可分为两类：</a:t>
            </a:r>
            <a:r>
              <a:rPr lang="zh-CN" altLang="en-US" b="1" dirty="0">
                <a:solidFill>
                  <a:srgbClr val="C00000"/>
                </a:solidFill>
                <a:latin typeface="微软雅黑" pitchFamily="34" charset="-122"/>
                <a:ea typeface="微软雅黑" pitchFamily="34" charset="-122"/>
              </a:rPr>
              <a:t>直接解法</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间接解法</a:t>
            </a:r>
            <a:r>
              <a:rPr lang="zh-CN" altLang="en-US" b="1" dirty="0">
                <a:latin typeface="微软雅黑" pitchFamily="34" charset="-122"/>
                <a:ea typeface="微软雅黑" pitchFamily="34" charset="-122"/>
              </a:rPr>
              <a:t>. 到目前为止，常用的多为间接解法，即根据问题的实际背景和特征，设法将</a:t>
            </a:r>
            <a:r>
              <a:rPr lang="zh-CN" altLang="en-US" b="1" dirty="0">
                <a:solidFill>
                  <a:srgbClr val="0000FF"/>
                </a:solidFill>
                <a:latin typeface="微软雅黑" pitchFamily="34" charset="-122"/>
                <a:ea typeface="微软雅黑" pitchFamily="34" charset="-122"/>
              </a:rPr>
              <a:t>多目标优化问题转化为单目标优化问题</a:t>
            </a:r>
            <a:r>
              <a:rPr lang="zh-CN" altLang="en-US" b="1" dirty="0">
                <a:latin typeface="微软雅黑" pitchFamily="34" charset="-122"/>
                <a:ea typeface="微软雅黑" pitchFamily="34" charset="-122"/>
              </a:rPr>
              <a:t>，从而得到满意解的方法</a:t>
            </a:r>
            <a:r>
              <a:rPr lang="en-US" altLang="zh-CN"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p:txBody>
      </p:sp>
    </p:spTree>
    <p:extLst>
      <p:ext uri="{BB962C8B-B14F-4D97-AF65-F5344CB8AC3E}">
        <p14:creationId xmlns:p14="http://schemas.microsoft.com/office/powerpoint/2010/main" val="1909473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89" name="内容占位符 2"/>
              <p:cNvSpPr>
                <a:spLocks noGrp="1" noChangeArrowheads="1"/>
              </p:cNvSpPr>
              <p:nvPr>
                <p:ph idx="1"/>
              </p:nvPr>
            </p:nvSpPr>
            <p:spPr>
              <a:xfrm>
                <a:off x="539750" y="1268413"/>
                <a:ext cx="7848600" cy="5328851"/>
              </a:xfrm>
            </p:spPr>
            <p:txBody>
              <a:bodyPr/>
              <a:lstStyle/>
              <a:p>
                <a:pPr marL="0" indent="0">
                  <a:lnSpc>
                    <a:spcPct val="150000"/>
                  </a:lnSpc>
                  <a:buClr>
                    <a:schemeClr val="accent2"/>
                  </a:buClr>
                  <a:buFontTx/>
                  <a:buNone/>
                </a:pPr>
                <a:r>
                  <a:rPr lang="zh-CN" altLang="en-US" sz="2800" b="1" dirty="0">
                    <a:solidFill>
                      <a:schemeClr val="accent5">
                        <a:lumMod val="50000"/>
                      </a:schemeClr>
                    </a:solidFill>
                    <a:latin typeface="微软雅黑" pitchFamily="34" charset="-122"/>
                    <a:ea typeface="微软雅黑" pitchFamily="34" charset="-122"/>
                  </a:rPr>
                  <a:t>思想</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在多目标优化问题中，若能从</a:t>
                </a:r>
                <a14:m>
                  <m:oMath xmlns:m="http://schemas.openxmlformats.org/officeDocument/2006/math">
                    <m:r>
                      <a:rPr lang="en-US" altLang="zh-CN" sz="2400" b="1" i="1" smtClean="0">
                        <a:solidFill>
                          <a:schemeClr val="tx1"/>
                        </a:solidFill>
                        <a:latin typeface="Cambria Math"/>
                        <a:ea typeface="微软雅黑" pitchFamily="34" charset="-122"/>
                      </a:rPr>
                      <m:t>𝒑</m:t>
                    </m:r>
                  </m:oMath>
                </a14:m>
                <a:r>
                  <a:rPr lang="zh-CN" altLang="en-US" sz="2400" b="1" dirty="0">
                    <a:latin typeface="微软雅黑" pitchFamily="34" charset="-122"/>
                    <a:ea typeface="微软雅黑" pitchFamily="34" charset="-122"/>
                  </a:rPr>
                  <a:t>个目标中，确定一个目标为</a:t>
                </a:r>
                <a:r>
                  <a:rPr lang="zh-CN" altLang="en-US" sz="2800" b="1" dirty="0">
                    <a:solidFill>
                      <a:srgbClr val="0000FF"/>
                    </a:solidFill>
                    <a:latin typeface="微软雅黑" pitchFamily="34" charset="-122"/>
                    <a:ea typeface="微软雅黑" pitchFamily="34" charset="-122"/>
                  </a:rPr>
                  <a:t>主要目标</a:t>
                </a:r>
                <a:r>
                  <a:rPr lang="zh-CN" altLang="en-US" sz="2400" b="1" dirty="0">
                    <a:latin typeface="微软雅黑" pitchFamily="34" charset="-122"/>
                    <a:ea typeface="微软雅黑" pitchFamily="34" charset="-122"/>
                  </a:rPr>
                  <a:t>，例如</a:t>
                </a:r>
                <a14:m>
                  <m:oMath xmlns:m="http://schemas.openxmlformats.org/officeDocument/2006/math">
                    <m:sSub>
                      <m:sSubPr>
                        <m:ctrlPr>
                          <a:rPr lang="en-US" altLang="zh-CN" sz="2400" b="1" i="1" smtClean="0">
                            <a:solidFill>
                              <a:schemeClr val="tx1"/>
                            </a:solidFill>
                            <a:latin typeface="Cambria Math" panose="02040503050406030204" pitchFamily="18" charset="0"/>
                            <a:ea typeface="微软雅黑" pitchFamily="34" charset="-122"/>
                            <a:sym typeface="宋体" pitchFamily="2" charset="-122"/>
                          </a:rPr>
                        </m:ctrlPr>
                      </m:sSubPr>
                      <m:e>
                        <m:r>
                          <a:rPr lang="en-US" altLang="zh-CN" sz="2400" b="1" i="1" smtClean="0">
                            <a:solidFill>
                              <a:schemeClr val="tx1"/>
                            </a:solidFill>
                            <a:latin typeface="Cambria Math"/>
                            <a:ea typeface="微软雅黑" pitchFamily="34" charset="-122"/>
                            <a:sym typeface="宋体" pitchFamily="2" charset="-122"/>
                          </a:rPr>
                          <m:t>𝒇</m:t>
                        </m:r>
                      </m:e>
                      <m:sub>
                        <m:r>
                          <a:rPr lang="en-US" altLang="zh-CN" sz="2400" b="1" i="1" smtClean="0">
                            <a:solidFill>
                              <a:schemeClr val="tx1"/>
                            </a:solidFill>
                            <a:latin typeface="Cambria Math"/>
                            <a:ea typeface="微软雅黑" pitchFamily="34" charset="-122"/>
                            <a:sym typeface="宋体" pitchFamily="2" charset="-122"/>
                          </a:rPr>
                          <m:t>𝟏</m:t>
                        </m:r>
                      </m:sub>
                    </m:sSub>
                    <m:r>
                      <a:rPr lang="en-US" altLang="zh-CN" sz="2400" b="1" i="1" smtClean="0">
                        <a:solidFill>
                          <a:schemeClr val="tx1"/>
                        </a:solidFill>
                        <a:latin typeface="Cambria Math"/>
                        <a:ea typeface="微软雅黑" pitchFamily="34" charset="-122"/>
                        <a:sym typeface="宋体" pitchFamily="2" charset="-122"/>
                      </a:rPr>
                      <m:t>(</m:t>
                    </m:r>
                    <m:r>
                      <a:rPr lang="en-US" altLang="zh-CN" sz="2400" b="1" i="1" smtClean="0">
                        <a:solidFill>
                          <a:schemeClr val="tx1"/>
                        </a:solidFill>
                        <a:latin typeface="Cambria Math"/>
                        <a:ea typeface="微软雅黑" pitchFamily="34" charset="-122"/>
                        <a:sym typeface="宋体" pitchFamily="2" charset="-122"/>
                      </a:rPr>
                      <m:t>𝒙</m:t>
                    </m:r>
                    <m:r>
                      <a:rPr lang="en-US" altLang="zh-CN" sz="2400" b="1" i="1" smtClean="0">
                        <a:solidFill>
                          <a:schemeClr val="tx1"/>
                        </a:solidFill>
                        <a:latin typeface="Cambria Math"/>
                        <a:ea typeface="微软雅黑" pitchFamily="34" charset="-122"/>
                        <a:sym typeface="宋体" pitchFamily="2" charset="-122"/>
                      </a:rPr>
                      <m:t>)</m:t>
                    </m:r>
                  </m:oMath>
                </a14:m>
                <a:r>
                  <a:rPr lang="zh-CN" altLang="en-US" sz="2400" b="1" dirty="0">
                    <a:latin typeface="微软雅黑" pitchFamily="34" charset="-122"/>
                    <a:ea typeface="微软雅黑" pitchFamily="34" charset="-122"/>
                  </a:rPr>
                  <a:t>，而把其余目标作为</a:t>
                </a:r>
                <a:r>
                  <a:rPr lang="zh-CN" altLang="en-US" sz="2800" b="1" dirty="0">
                    <a:solidFill>
                      <a:srgbClr val="0000FF"/>
                    </a:solidFill>
                    <a:latin typeface="微软雅黑" pitchFamily="34" charset="-122"/>
                    <a:ea typeface="微软雅黑" pitchFamily="34" charset="-122"/>
                  </a:rPr>
                  <a:t>次要目标</a:t>
                </a:r>
                <a:r>
                  <a:rPr lang="zh-CN" altLang="en-US" sz="2400" b="1" dirty="0">
                    <a:latin typeface="微软雅黑" pitchFamily="34" charset="-122"/>
                    <a:ea typeface="微软雅黑" pitchFamily="34" charset="-122"/>
                  </a:rPr>
                  <a:t>，并根据实际情况，确定</a:t>
                </a:r>
                <a:r>
                  <a:rPr lang="zh-CN" altLang="en-US" sz="2400" b="1" dirty="0">
                    <a:solidFill>
                      <a:srgbClr val="C00000"/>
                    </a:solidFill>
                    <a:latin typeface="微软雅黑" pitchFamily="34" charset="-122"/>
                    <a:ea typeface="微软雅黑" pitchFamily="34" charset="-122"/>
                  </a:rPr>
                  <a:t>适当的界限值</a:t>
                </a:r>
                <a:r>
                  <a:rPr lang="zh-CN" altLang="en-US" sz="2400" b="1" dirty="0">
                    <a:latin typeface="微软雅黑" pitchFamily="34" charset="-122"/>
                    <a:ea typeface="微软雅黑" pitchFamily="34" charset="-122"/>
                  </a:rPr>
                  <a:t>，这样就可以把次要目标作为约束来处理，而将多目标优化问题转化为求解如下的线性或非线性规划问题：</a:t>
                </a:r>
                <a:endParaRPr lang="en-US" altLang="zh-CN" sz="2400" b="1" dirty="0">
                  <a:latin typeface="微软雅黑" pitchFamily="34" charset="-122"/>
                  <a:ea typeface="微软雅黑" pitchFamily="34" charset="-122"/>
                </a:endParaRPr>
              </a:p>
              <a:p>
                <a:pPr marL="0" indent="0">
                  <a:lnSpc>
                    <a:spcPct val="150000"/>
                  </a:lnSpc>
                  <a:buClr>
                    <a:schemeClr val="accent2"/>
                  </a:buClr>
                  <a:buFontTx/>
                  <a:buNone/>
                </a:pPr>
                <a14:m>
                  <m:oMathPara xmlns:m="http://schemas.openxmlformats.org/officeDocument/2006/math">
                    <m:oMathParaPr>
                      <m:jc m:val="center"/>
                    </m:oMathParaPr>
                    <m:oMath xmlns:m="http://schemas.openxmlformats.org/officeDocument/2006/math">
                      <m:r>
                        <a:rPr lang="en-US" altLang="zh-CN" sz="2800" b="1" i="0" smtClean="0">
                          <a:latin typeface="Cambria Math"/>
                          <a:ea typeface="微软雅黑" pitchFamily="34" charset="-122"/>
                        </a:rPr>
                        <m:t>𝐦𝐢𝐧</m:t>
                      </m:r>
                      <m:r>
                        <a:rPr lang="en-US" altLang="zh-CN" sz="2800" b="1" i="1" smtClean="0">
                          <a:latin typeface="Cambria Math"/>
                          <a:ea typeface="微软雅黑" pitchFamily="34" charset="-122"/>
                        </a:rPr>
                        <m:t> </m:t>
                      </m:r>
                      <m:sSub>
                        <m:sSubPr>
                          <m:ctrlPr>
                            <a:rPr lang="en-US" altLang="zh-CN" sz="2800" b="1" i="1" smtClean="0">
                              <a:latin typeface="Cambria Math" panose="02040503050406030204" pitchFamily="18" charset="0"/>
                              <a:ea typeface="微软雅黑" pitchFamily="34" charset="-122"/>
                            </a:rPr>
                          </m:ctrlPr>
                        </m:sSubPr>
                        <m:e>
                          <m:r>
                            <a:rPr lang="en-US" altLang="zh-CN" sz="2800" b="1" i="1" smtClean="0">
                              <a:latin typeface="Cambria Math"/>
                              <a:ea typeface="微软雅黑" pitchFamily="34" charset="-122"/>
                            </a:rPr>
                            <m:t>𝒇</m:t>
                          </m:r>
                        </m:e>
                        <m:sub>
                          <m:r>
                            <a:rPr lang="en-US" altLang="zh-CN" sz="2800" b="1" i="1" smtClean="0">
                              <a:latin typeface="Cambria Math"/>
                              <a:ea typeface="微软雅黑" pitchFamily="34" charset="-122"/>
                            </a:rPr>
                            <m:t>𝟏</m:t>
                          </m:r>
                        </m:sub>
                      </m:sSub>
                      <m:d>
                        <m:dPr>
                          <m:ctrlPr>
                            <a:rPr lang="en-US" altLang="zh-CN" sz="2800" b="1" i="1" smtClean="0">
                              <a:latin typeface="Cambria Math" panose="02040503050406030204" pitchFamily="18" charset="0"/>
                              <a:ea typeface="微软雅黑" pitchFamily="34" charset="-122"/>
                            </a:rPr>
                          </m:ctrlPr>
                        </m:dPr>
                        <m:e>
                          <m:r>
                            <a:rPr lang="en-US" altLang="zh-CN" sz="2800" b="1" i="1" smtClean="0">
                              <a:latin typeface="Cambria Math"/>
                              <a:ea typeface="微软雅黑" pitchFamily="34" charset="-122"/>
                            </a:rPr>
                            <m:t>𝒙</m:t>
                          </m:r>
                        </m:e>
                      </m:d>
                      <m:r>
                        <a:rPr lang="en-US" altLang="zh-CN" sz="2800" b="1" i="1" smtClean="0">
                          <a:latin typeface="Cambria Math" panose="02040503050406030204" pitchFamily="18" charset="0"/>
                          <a:ea typeface="微软雅黑" pitchFamily="34" charset="-122"/>
                        </a:rPr>
                        <m:t>     </m:t>
                      </m:r>
                      <m:r>
                        <a:rPr lang="en-US" altLang="zh-CN" sz="2800" b="1" i="0" smtClean="0">
                          <a:latin typeface="Cambria Math"/>
                          <a:ea typeface="微软雅黑" pitchFamily="34" charset="-122"/>
                        </a:rPr>
                        <m:t>𝐬</m:t>
                      </m:r>
                      <m:r>
                        <a:rPr lang="en-US" altLang="zh-CN" sz="2800" b="1" i="1" smtClean="0">
                          <a:latin typeface="Cambria Math" panose="02040503050406030204" pitchFamily="18" charset="0"/>
                          <a:ea typeface="微软雅黑" pitchFamily="34" charset="-122"/>
                        </a:rPr>
                        <m:t>.</m:t>
                      </m:r>
                      <m:r>
                        <a:rPr lang="en-US" altLang="zh-CN" sz="2800" b="1" i="0" smtClean="0">
                          <a:latin typeface="Cambria Math"/>
                          <a:ea typeface="微软雅黑" pitchFamily="34" charset="-122"/>
                        </a:rPr>
                        <m:t>𝐭</m:t>
                      </m:r>
                      <m:r>
                        <a:rPr lang="en-US" altLang="zh-CN" sz="2800" b="1" i="0" smtClean="0">
                          <a:latin typeface="Cambria Math"/>
                          <a:ea typeface="微软雅黑" pitchFamily="34" charset="-122"/>
                        </a:rPr>
                        <m:t>.  </m:t>
                      </m:r>
                      <m:d>
                        <m:dPr>
                          <m:begChr m:val="{"/>
                          <m:endChr m:val=""/>
                          <m:ctrlPr>
                            <a:rPr lang="en-US" altLang="zh-CN" sz="2800" b="1" i="1" smtClean="0">
                              <a:latin typeface="Cambria Math" panose="02040503050406030204" pitchFamily="18" charset="0"/>
                              <a:ea typeface="微软雅黑" pitchFamily="34" charset="-122"/>
                            </a:rPr>
                          </m:ctrlPr>
                        </m:dPr>
                        <m:e>
                          <m:eqArr>
                            <m:eqArrPr>
                              <m:ctrlPr>
                                <a:rPr lang="en-US" altLang="zh-CN" sz="2800" b="1" i="1" smtClean="0">
                                  <a:latin typeface="Cambria Math" panose="02040503050406030204" pitchFamily="18" charset="0"/>
                                  <a:ea typeface="微软雅黑" pitchFamily="34" charset="-122"/>
                                </a:rPr>
                              </m:ctrlPr>
                            </m:eqArrPr>
                            <m:e>
                              <m:sSub>
                                <m:sSubPr>
                                  <m:ctrlPr>
                                    <a:rPr lang="en-US" altLang="zh-CN" sz="2800" b="1" i="1" smtClean="0">
                                      <a:latin typeface="Cambria Math" panose="02040503050406030204" pitchFamily="18" charset="0"/>
                                      <a:ea typeface="微软雅黑" pitchFamily="34" charset="-122"/>
                                    </a:rPr>
                                  </m:ctrlPr>
                                </m:sSubPr>
                                <m:e>
                                  <m:r>
                                    <a:rPr lang="en-US" altLang="zh-CN" sz="2800" b="1" i="1" smtClean="0">
                                      <a:latin typeface="Cambria Math"/>
                                      <a:ea typeface="微软雅黑" pitchFamily="34" charset="-122"/>
                                    </a:rPr>
                                    <m:t>𝒈</m:t>
                                  </m:r>
                                </m:e>
                                <m:sub>
                                  <m:r>
                                    <a:rPr lang="en-US" altLang="zh-CN" sz="2800" b="1" i="1" smtClean="0">
                                      <a:latin typeface="Cambria Math"/>
                                      <a:ea typeface="微软雅黑" pitchFamily="34" charset="-122"/>
                                    </a:rPr>
                                    <m:t>𝒊</m:t>
                                  </m:r>
                                </m:sub>
                              </m:sSub>
                              <m:d>
                                <m:dPr>
                                  <m:ctrlPr>
                                    <a:rPr lang="en-US" altLang="zh-CN" sz="2800" b="1" i="1" smtClean="0">
                                      <a:latin typeface="Cambria Math" panose="02040503050406030204" pitchFamily="18" charset="0"/>
                                      <a:ea typeface="微软雅黑" pitchFamily="34" charset="-122"/>
                                    </a:rPr>
                                  </m:ctrlPr>
                                </m:dPr>
                                <m:e>
                                  <m:r>
                                    <a:rPr lang="en-US" altLang="zh-CN" sz="2800" b="1" i="1" smtClean="0">
                                      <a:latin typeface="Cambria Math"/>
                                      <a:ea typeface="微软雅黑" pitchFamily="34" charset="-122"/>
                                    </a:rPr>
                                    <m:t>𝒙</m:t>
                                  </m:r>
                                </m:e>
                              </m:d>
                              <m:r>
                                <a:rPr lang="en-US" altLang="zh-CN" sz="2800" b="1" i="1" smtClean="0">
                                  <a:latin typeface="Cambria Math"/>
                                  <a:ea typeface="Cambria Math"/>
                                </a:rPr>
                                <m:t>≤</m:t>
                              </m:r>
                              <m:r>
                                <a:rPr lang="en-US" altLang="zh-CN" sz="2800" b="1" i="1" smtClean="0">
                                  <a:latin typeface="Cambria Math"/>
                                  <a:ea typeface="Cambria Math"/>
                                </a:rPr>
                                <m:t>𝟎</m:t>
                              </m:r>
                              <m:r>
                                <a:rPr lang="en-US" altLang="zh-CN" sz="2800" b="1" i="1" smtClean="0">
                                  <a:latin typeface="Cambria Math"/>
                                  <a:ea typeface="Cambria Math"/>
                                </a:rPr>
                                <m:t>,</m:t>
                              </m:r>
                              <m:r>
                                <a:rPr lang="en-US" altLang="zh-CN" sz="2800" b="1" i="1" smtClean="0">
                                  <a:latin typeface="Cambria Math"/>
                                  <a:ea typeface="Cambria Math"/>
                                </a:rPr>
                                <m:t>𝒊</m:t>
                              </m:r>
                              <m:r>
                                <a:rPr lang="en-US" altLang="zh-CN" sz="2800" b="1" i="1" smtClean="0">
                                  <a:latin typeface="Cambria Math"/>
                                  <a:ea typeface="Cambria Math"/>
                                </a:rPr>
                                <m:t>=</m:t>
                              </m:r>
                              <m:r>
                                <a:rPr lang="en-US" altLang="zh-CN" sz="2800" b="1" i="1" smtClean="0">
                                  <a:latin typeface="Cambria Math"/>
                                  <a:ea typeface="Cambria Math"/>
                                </a:rPr>
                                <m:t>𝟏</m:t>
                              </m:r>
                              <m:r>
                                <a:rPr lang="en-US" altLang="zh-CN" sz="2800" b="1" i="1" smtClean="0">
                                  <a:latin typeface="Cambria Math"/>
                                  <a:ea typeface="Cambria Math"/>
                                </a:rPr>
                                <m:t>,</m:t>
                              </m:r>
                              <m:r>
                                <a:rPr lang="en-US" altLang="zh-CN" sz="2800" b="1" i="1" smtClean="0">
                                  <a:latin typeface="Cambria Math"/>
                                  <a:ea typeface="Cambria Math"/>
                                </a:rPr>
                                <m:t>𝟐</m:t>
                              </m:r>
                              <m:r>
                                <a:rPr lang="en-US" altLang="zh-CN" sz="2800" b="1" i="1" smtClean="0">
                                  <a:latin typeface="Cambria Math"/>
                                  <a:ea typeface="Cambria Math"/>
                                </a:rPr>
                                <m:t>,⋯</m:t>
                              </m:r>
                              <m:r>
                                <a:rPr lang="en-US" altLang="zh-CN" sz="2800" b="1" i="1" smtClean="0">
                                  <a:latin typeface="Cambria Math"/>
                                  <a:ea typeface="Cambria Math"/>
                                </a:rPr>
                                <m:t>𝒎</m:t>
                              </m:r>
                            </m:e>
                            <m:e>
                              <m:sSub>
                                <m:sSubPr>
                                  <m:ctrlPr>
                                    <a:rPr lang="en-US" altLang="zh-CN" sz="2800" b="1" i="1" smtClean="0">
                                      <a:latin typeface="Cambria Math" panose="02040503050406030204" pitchFamily="18" charset="0"/>
                                      <a:ea typeface="微软雅黑" pitchFamily="34" charset="-122"/>
                                    </a:rPr>
                                  </m:ctrlPr>
                                </m:sSubPr>
                                <m:e>
                                  <m:r>
                                    <a:rPr lang="en-US" altLang="zh-CN" sz="2800" b="1" i="1" smtClean="0">
                                      <a:latin typeface="Cambria Math"/>
                                      <a:ea typeface="微软雅黑" pitchFamily="34" charset="-122"/>
                                    </a:rPr>
                                    <m:t>𝒇</m:t>
                                  </m:r>
                                </m:e>
                                <m:sub>
                                  <m:r>
                                    <a:rPr lang="en-US" altLang="zh-CN" sz="2800" b="1" i="1" smtClean="0">
                                      <a:latin typeface="Cambria Math"/>
                                      <a:ea typeface="微软雅黑" pitchFamily="34" charset="-122"/>
                                    </a:rPr>
                                    <m:t>𝒋</m:t>
                                  </m:r>
                                </m:sub>
                              </m:sSub>
                              <m:d>
                                <m:dPr>
                                  <m:ctrlPr>
                                    <a:rPr lang="en-US" altLang="zh-CN" sz="2800" b="1" i="1" smtClean="0">
                                      <a:latin typeface="Cambria Math" panose="02040503050406030204" pitchFamily="18" charset="0"/>
                                      <a:ea typeface="微软雅黑" pitchFamily="34" charset="-122"/>
                                    </a:rPr>
                                  </m:ctrlPr>
                                </m:dPr>
                                <m:e>
                                  <m:r>
                                    <a:rPr lang="en-US" altLang="zh-CN" sz="2800" b="1" i="1" smtClean="0">
                                      <a:latin typeface="Cambria Math"/>
                                      <a:ea typeface="微软雅黑" pitchFamily="34" charset="-122"/>
                                    </a:rPr>
                                    <m:t>𝒙</m:t>
                                  </m:r>
                                </m:e>
                              </m:d>
                              <m:r>
                                <a:rPr lang="en-US" altLang="zh-CN" sz="2800" b="1" i="1" smtClean="0">
                                  <a:latin typeface="Cambria Math"/>
                                  <a:ea typeface="Cambria Math"/>
                                </a:rPr>
                                <m:t>≤</m:t>
                              </m:r>
                              <m:sSub>
                                <m:sSubPr>
                                  <m:ctrlPr>
                                    <a:rPr lang="en-US" altLang="zh-CN" sz="2800" b="1" i="1" smtClean="0">
                                      <a:solidFill>
                                        <a:srgbClr val="C00000"/>
                                      </a:solidFill>
                                      <a:latin typeface="Cambria Math" panose="02040503050406030204" pitchFamily="18" charset="0"/>
                                      <a:ea typeface="Cambria Math"/>
                                    </a:rPr>
                                  </m:ctrlPr>
                                </m:sSubPr>
                                <m:e>
                                  <m:r>
                                    <a:rPr lang="en-US" altLang="zh-CN" sz="2800" b="1" i="1" smtClean="0">
                                      <a:solidFill>
                                        <a:srgbClr val="C00000"/>
                                      </a:solidFill>
                                      <a:latin typeface="Cambria Math"/>
                                      <a:ea typeface="Cambria Math"/>
                                    </a:rPr>
                                    <m:t>𝒂</m:t>
                                  </m:r>
                                </m:e>
                                <m:sub>
                                  <m:r>
                                    <a:rPr lang="en-US" altLang="zh-CN" sz="2800" b="1" i="1" smtClean="0">
                                      <a:solidFill>
                                        <a:srgbClr val="C00000"/>
                                      </a:solidFill>
                                      <a:latin typeface="Cambria Math"/>
                                      <a:ea typeface="Cambria Math"/>
                                    </a:rPr>
                                    <m:t>𝒋</m:t>
                                  </m:r>
                                </m:sub>
                              </m:sSub>
                              <m:r>
                                <a:rPr lang="en-US" altLang="zh-CN" sz="2800" b="1" i="1" smtClean="0">
                                  <a:latin typeface="Cambria Math"/>
                                  <a:ea typeface="Cambria Math"/>
                                </a:rPr>
                                <m:t>,</m:t>
                              </m:r>
                              <m:r>
                                <a:rPr lang="en-US" altLang="zh-CN" sz="2800" b="1" i="1" smtClean="0">
                                  <a:latin typeface="Cambria Math"/>
                                  <a:ea typeface="Cambria Math"/>
                                </a:rPr>
                                <m:t>𝒋</m:t>
                              </m:r>
                              <m:r>
                                <a:rPr lang="en-US" altLang="zh-CN" sz="2800" b="1" i="1" smtClean="0">
                                  <a:latin typeface="Cambria Math"/>
                                  <a:ea typeface="Cambria Math"/>
                                </a:rPr>
                                <m:t>=</m:t>
                              </m:r>
                              <m:r>
                                <a:rPr lang="en-US" altLang="zh-CN" sz="2800" b="1" i="1" smtClean="0">
                                  <a:latin typeface="Cambria Math"/>
                                  <a:ea typeface="Cambria Math"/>
                                </a:rPr>
                                <m:t>𝟐</m:t>
                              </m:r>
                              <m:r>
                                <a:rPr lang="en-US" altLang="zh-CN" sz="2800" b="1" i="1" smtClean="0">
                                  <a:latin typeface="Cambria Math"/>
                                  <a:ea typeface="Cambria Math"/>
                                </a:rPr>
                                <m:t>,</m:t>
                              </m:r>
                              <m:r>
                                <a:rPr lang="en-US" altLang="zh-CN" sz="2800" b="1" i="1" smtClean="0">
                                  <a:latin typeface="Cambria Math"/>
                                  <a:ea typeface="Cambria Math"/>
                                </a:rPr>
                                <m:t>𝟑</m:t>
                              </m:r>
                              <m:r>
                                <a:rPr lang="en-US" altLang="zh-CN" sz="2800" b="1" i="1" smtClean="0">
                                  <a:latin typeface="Cambria Math"/>
                                  <a:ea typeface="Cambria Math"/>
                                </a:rPr>
                                <m:t>,⋯,</m:t>
                              </m:r>
                              <m:r>
                                <a:rPr lang="en-US" altLang="zh-CN" sz="2800" b="1" i="1" smtClean="0">
                                  <a:latin typeface="Cambria Math"/>
                                  <a:ea typeface="Cambria Math"/>
                                </a:rPr>
                                <m:t>𝒑</m:t>
                              </m:r>
                            </m:e>
                          </m:eqArr>
                        </m:e>
                      </m:d>
                    </m:oMath>
                  </m:oMathPara>
                </a14:m>
                <a:endParaRPr lang="en-US" altLang="zh-CN" sz="2800" b="1" i="1" dirty="0">
                  <a:latin typeface="Cambria Math"/>
                  <a:ea typeface="微软雅黑" pitchFamily="34" charset="-122"/>
                </a:endParaRPr>
              </a:p>
              <a:p>
                <a:pPr marL="0" indent="0">
                  <a:lnSpc>
                    <a:spcPct val="150000"/>
                  </a:lnSpc>
                  <a:buClr>
                    <a:schemeClr val="accent2"/>
                  </a:buClr>
                  <a:buFontTx/>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rPr>
                        <m:t>                </m:t>
                      </m:r>
                    </m:oMath>
                  </m:oMathPara>
                </a14:m>
                <a:endParaRPr lang="zh-CN" altLang="en-US" sz="2400" b="1" dirty="0">
                  <a:latin typeface="微软雅黑" pitchFamily="34" charset="-122"/>
                  <a:ea typeface="微软雅黑" pitchFamily="34" charset="-122"/>
                </a:endParaRPr>
              </a:p>
            </p:txBody>
          </p:sp>
        </mc:Choice>
        <mc:Fallback xmlns="">
          <p:sp>
            <p:nvSpPr>
              <p:cNvPr id="12289" name="内容占位符 2"/>
              <p:cNvSpPr>
                <a:spLocks noGrp="1" noRot="1" noChangeAspect="1" noMove="1" noResize="1" noEditPoints="1" noAdjustHandles="1" noChangeArrowheads="1" noChangeShapeType="1" noTextEdit="1"/>
              </p:cNvSpPr>
              <p:nvPr>
                <p:ph idx="1"/>
              </p:nvPr>
            </p:nvSpPr>
            <p:spPr>
              <a:xfrm>
                <a:off x="539750" y="1268413"/>
                <a:ext cx="7848600" cy="5328851"/>
              </a:xfrm>
              <a:blipFill>
                <a:blip r:embed="rId2"/>
                <a:stretch>
                  <a:fillRect l="-1632" r="-622"/>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2291" name="文本框 4"/>
          <p:cNvSpPr txBox="1">
            <a:spLocks noChangeArrowheads="1"/>
          </p:cNvSpPr>
          <p:nvPr/>
        </p:nvSpPr>
        <p:spPr bwMode="auto">
          <a:xfrm>
            <a:off x="539750" y="323850"/>
            <a:ext cx="23177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1)主要目标法</a:t>
            </a:r>
          </a:p>
        </p:txBody>
      </p:sp>
    </p:spTree>
    <p:extLst>
      <p:ext uri="{BB962C8B-B14F-4D97-AF65-F5344CB8AC3E}">
        <p14:creationId xmlns:p14="http://schemas.microsoft.com/office/powerpoint/2010/main" val="200327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3314" name="文本框 4"/>
          <p:cNvSpPr txBox="1">
            <a:spLocks noChangeArrowheads="1"/>
          </p:cNvSpPr>
          <p:nvPr/>
        </p:nvSpPr>
        <p:spPr bwMode="auto">
          <a:xfrm>
            <a:off x="447675" y="314325"/>
            <a:ext cx="4019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00FF"/>
                </a:solidFill>
                <a:latin typeface="微软雅黑" pitchFamily="34" charset="-122"/>
                <a:ea typeface="微软雅黑" pitchFamily="34" charset="-122"/>
                <a:sym typeface="宋体" pitchFamily="2" charset="-122"/>
              </a:rPr>
              <a:t>2</a:t>
            </a:r>
            <a:r>
              <a:rPr lang="zh-CN" altLang="en-US" sz="3600" b="1" dirty="0">
                <a:solidFill>
                  <a:srgbClr val="0000FF"/>
                </a:solidFill>
                <a:latin typeface="微软雅黑" pitchFamily="34" charset="-122"/>
                <a:ea typeface="微软雅黑" pitchFamily="34" charset="-122"/>
                <a:sym typeface="宋体" pitchFamily="2" charset="-122"/>
              </a:rPr>
              <a:t>) 线性加权求和法</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13315" name="内容占位符 2"/>
              <p:cNvSpPr>
                <a:spLocks noGrp="1" noChangeArrowheads="1"/>
              </p:cNvSpPr>
              <p:nvPr>
                <p:ph idx="1"/>
              </p:nvPr>
            </p:nvSpPr>
            <p:spPr>
              <a:xfrm>
                <a:off x="448743" y="1040168"/>
                <a:ext cx="8229600" cy="5503504"/>
              </a:xfrm>
            </p:spPr>
            <p:txBody>
              <a:bodyPr/>
              <a:lstStyle/>
              <a:p>
                <a:pPr marL="0" indent="0">
                  <a:lnSpc>
                    <a:spcPct val="150000"/>
                  </a:lnSpc>
                  <a:spcBef>
                    <a:spcPct val="0"/>
                  </a:spcBef>
                  <a:buFontTx/>
                  <a:buNone/>
                </a:pPr>
                <a:r>
                  <a:rPr lang="zh-CN" altLang="en-US" sz="2800" b="1" dirty="0">
                    <a:solidFill>
                      <a:schemeClr val="accent5">
                        <a:lumMod val="50000"/>
                      </a:schemeClr>
                    </a:solidFill>
                    <a:latin typeface="微软雅黑" pitchFamily="34" charset="-122"/>
                    <a:ea typeface="微软雅黑" pitchFamily="34" charset="-122"/>
                  </a:rPr>
                  <a:t>思想</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对多目标规划问题中的</a:t>
                </a:r>
                <a14:m>
                  <m:oMath xmlns:m="http://schemas.openxmlformats.org/officeDocument/2006/math">
                    <m:r>
                      <a:rPr lang="en-US" altLang="zh-CN" sz="2400" b="1" i="1" smtClean="0">
                        <a:solidFill>
                          <a:schemeClr val="tx1"/>
                        </a:solidFill>
                        <a:latin typeface="Cambria Math"/>
                        <a:ea typeface="微软雅黑" pitchFamily="34" charset="-122"/>
                      </a:rPr>
                      <m:t>𝒑</m:t>
                    </m:r>
                  </m:oMath>
                </a14:m>
                <a:r>
                  <a:rPr lang="zh-CN" altLang="en-US" sz="2400" b="1" dirty="0">
                    <a:latin typeface="微软雅黑" pitchFamily="34" charset="-122"/>
                    <a:ea typeface="微软雅黑" pitchFamily="34" charset="-122"/>
                  </a:rPr>
                  <a:t>个目标按其重要程度给以适当的权系数</a:t>
                </a:r>
                <a14:m>
                  <m:oMath xmlns:m="http://schemas.openxmlformats.org/officeDocument/2006/math">
                    <m:sSub>
                      <m:sSubPr>
                        <m:ctrlPr>
                          <a:rPr lang="en-US" altLang="zh-CN" b="1" i="1" smtClean="0">
                            <a:solidFill>
                              <a:srgbClr val="C00000"/>
                            </a:solidFill>
                            <a:latin typeface="Cambria Math" panose="02040503050406030204" pitchFamily="18" charset="0"/>
                            <a:ea typeface="微软雅黑" pitchFamily="34" charset="-122"/>
                          </a:rPr>
                        </m:ctrlPr>
                      </m:sSubPr>
                      <m:e>
                        <m:r>
                          <a:rPr lang="en-US" altLang="zh-CN" b="1" i="1" smtClean="0">
                            <a:solidFill>
                              <a:srgbClr val="C00000"/>
                            </a:solidFill>
                            <a:latin typeface="Cambria Math" panose="02040503050406030204" pitchFamily="18" charset="0"/>
                            <a:ea typeface="微软雅黑" pitchFamily="34" charset="-122"/>
                          </a:rPr>
                          <m:t>𝝎</m:t>
                        </m:r>
                      </m:e>
                      <m:sub>
                        <m:r>
                          <a:rPr lang="en-US" altLang="zh-CN" b="1" i="1" smtClean="0">
                            <a:solidFill>
                              <a:srgbClr val="C00000"/>
                            </a:solidFill>
                            <a:latin typeface="Cambria Math"/>
                            <a:ea typeface="微软雅黑" pitchFamily="34" charset="-122"/>
                          </a:rPr>
                          <m:t>𝒊</m:t>
                        </m:r>
                      </m:sub>
                    </m:sSub>
                    <m:r>
                      <a:rPr lang="en-US" altLang="zh-CN" b="1" i="1" smtClean="0">
                        <a:latin typeface="Cambria Math"/>
                        <a:ea typeface="Cambria Math"/>
                      </a:rPr>
                      <m:t>≥</m:t>
                    </m:r>
                    <m:r>
                      <a:rPr lang="en-US" altLang="zh-CN" b="1" i="1" smtClean="0">
                        <a:latin typeface="Cambria Math"/>
                        <a:ea typeface="Cambria Math"/>
                      </a:rPr>
                      <m:t>𝟎</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r>
                      <a:rPr lang="en-US" altLang="zh-CN" b="1" i="1" smtClean="0">
                        <a:latin typeface="Cambria Math"/>
                        <a:ea typeface="Cambria Math"/>
                      </a:rPr>
                      <m:t>,</m:t>
                    </m:r>
                    <m:r>
                      <a:rPr lang="en-US" altLang="zh-CN" b="1" i="1" smtClean="0">
                        <a:latin typeface="Cambria Math"/>
                        <a:ea typeface="Cambria Math"/>
                      </a:rPr>
                      <m:t>𝟐</m:t>
                    </m:r>
                    <m:r>
                      <a:rPr lang="en-US" altLang="zh-CN" b="1" i="1" smtClean="0">
                        <a:latin typeface="Cambria Math"/>
                        <a:ea typeface="Cambria Math"/>
                      </a:rPr>
                      <m:t>,⋯</m:t>
                    </m:r>
                    <m:r>
                      <a:rPr lang="en-US" altLang="zh-CN" b="1" i="1" smtClean="0">
                        <a:latin typeface="Cambria Math"/>
                        <a:ea typeface="Cambria Math"/>
                      </a:rPr>
                      <m:t>𝒑</m:t>
                    </m:r>
                  </m:oMath>
                </a14:m>
                <a:r>
                  <a:rPr lang="zh-CN" altLang="en-US" sz="2400" b="1" dirty="0">
                    <a:latin typeface="微软雅黑" pitchFamily="34" charset="-122"/>
                    <a:ea typeface="微软雅黑" pitchFamily="34" charset="-122"/>
                  </a:rPr>
                  <a:t>，且，</a:t>
                </a:r>
                <a14:m>
                  <m:oMath xmlns:m="http://schemas.openxmlformats.org/officeDocument/2006/math">
                    <m:nary>
                      <m:naryPr>
                        <m:chr m:val="∑"/>
                        <m:ctrlPr>
                          <a:rPr lang="zh-CN" altLang="en-US" sz="2800" b="1" i="1" smtClean="0">
                            <a:solidFill>
                              <a:srgbClr val="C00000"/>
                            </a:solidFill>
                            <a:latin typeface="Cambria Math" panose="02040503050406030204" pitchFamily="18" charset="0"/>
                            <a:ea typeface="微软雅黑" pitchFamily="34" charset="-122"/>
                          </a:rPr>
                        </m:ctrlPr>
                      </m:naryPr>
                      <m:sub>
                        <m:r>
                          <m:rPr>
                            <m:brk m:alnAt="23"/>
                          </m:rPr>
                          <a:rPr lang="en-US" altLang="zh-CN" sz="2800" b="1" i="1" smtClean="0">
                            <a:solidFill>
                              <a:srgbClr val="C00000"/>
                            </a:solidFill>
                            <a:latin typeface="Cambria Math"/>
                            <a:ea typeface="微软雅黑" pitchFamily="34" charset="-122"/>
                          </a:rPr>
                          <m:t>𝒊</m:t>
                        </m:r>
                        <m:r>
                          <a:rPr lang="en-US" altLang="zh-CN" sz="2800" b="1" i="1" smtClean="0">
                            <a:solidFill>
                              <a:srgbClr val="C00000"/>
                            </a:solidFill>
                            <a:latin typeface="Cambria Math"/>
                            <a:ea typeface="微软雅黑" pitchFamily="34" charset="-122"/>
                          </a:rPr>
                          <m:t>=</m:t>
                        </m:r>
                        <m:r>
                          <a:rPr lang="en-US" altLang="zh-CN" sz="2800" b="1" i="1" smtClean="0">
                            <a:solidFill>
                              <a:srgbClr val="C00000"/>
                            </a:solidFill>
                            <a:latin typeface="Cambria Math"/>
                            <a:ea typeface="微软雅黑" pitchFamily="34" charset="-122"/>
                          </a:rPr>
                          <m:t>𝟏</m:t>
                        </m:r>
                      </m:sub>
                      <m:sup>
                        <m:r>
                          <a:rPr lang="en-US" altLang="zh-CN" sz="2800" b="1" i="1" smtClean="0">
                            <a:solidFill>
                              <a:srgbClr val="C00000"/>
                            </a:solidFill>
                            <a:latin typeface="Cambria Math"/>
                            <a:ea typeface="微软雅黑" pitchFamily="34" charset="-122"/>
                          </a:rPr>
                          <m:t>𝒑</m:t>
                        </m:r>
                      </m:sup>
                      <m:e>
                        <m:sSub>
                          <m:sSubPr>
                            <m:ctrlPr>
                              <a:rPr lang="en-US" altLang="zh-CN" sz="2800" b="1" i="1" smtClean="0">
                                <a:solidFill>
                                  <a:srgbClr val="C00000"/>
                                </a:solidFill>
                                <a:latin typeface="Cambria Math" panose="02040503050406030204" pitchFamily="18" charset="0"/>
                                <a:ea typeface="微软雅黑" pitchFamily="34" charset="-122"/>
                              </a:rPr>
                            </m:ctrlPr>
                          </m:sSubPr>
                          <m:e>
                            <m:r>
                              <a:rPr lang="zh-CN" altLang="en-US" sz="2800" b="1" i="1" smtClean="0">
                                <a:solidFill>
                                  <a:srgbClr val="C00000"/>
                                </a:solidFill>
                                <a:latin typeface="Cambria Math"/>
                                <a:ea typeface="微软雅黑" pitchFamily="34" charset="-122"/>
                              </a:rPr>
                              <m:t>𝝎</m:t>
                            </m:r>
                          </m:e>
                          <m:sub>
                            <m:r>
                              <a:rPr lang="en-US" altLang="zh-CN" sz="2800" b="1" i="1" smtClean="0">
                                <a:solidFill>
                                  <a:srgbClr val="C00000"/>
                                </a:solidFill>
                                <a:latin typeface="Cambria Math"/>
                                <a:ea typeface="微软雅黑" pitchFamily="34" charset="-122"/>
                              </a:rPr>
                              <m:t>𝒊</m:t>
                            </m:r>
                          </m:sub>
                        </m:sSub>
                      </m:e>
                    </m:nary>
                    <m:r>
                      <a:rPr lang="en-US" altLang="zh-CN" sz="2800" b="1" i="0" smtClean="0">
                        <a:solidFill>
                          <a:srgbClr val="C00000"/>
                        </a:solidFill>
                        <a:latin typeface="Cambria Math"/>
                        <a:ea typeface="微软雅黑" pitchFamily="34" charset="-122"/>
                      </a:rPr>
                      <m:t>=</m:t>
                    </m:r>
                    <m:r>
                      <a:rPr lang="en-US" altLang="zh-CN" sz="2800" b="1" i="0" smtClean="0">
                        <a:solidFill>
                          <a:srgbClr val="C00000"/>
                        </a:solidFill>
                        <a:latin typeface="Cambria Math"/>
                        <a:ea typeface="微软雅黑" pitchFamily="34" charset="-122"/>
                      </a:rPr>
                      <m:t>𝟏</m:t>
                    </m:r>
                  </m:oMath>
                </a14:m>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然后用</a:t>
                </a:r>
                <a14:m>
                  <m:oMath xmlns:m="http://schemas.openxmlformats.org/officeDocument/2006/math">
                    <m:r>
                      <a:rPr lang="en-US" altLang="zh-CN" sz="2400" b="1" i="1" smtClean="0">
                        <a:latin typeface="Cambria Math"/>
                        <a:ea typeface="微软雅黑" pitchFamily="34" charset="-122"/>
                      </a:rPr>
                      <m:t>𝒉</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sub>
                      <m:sup>
                        <m:r>
                          <a:rPr lang="en-US" altLang="zh-CN" sz="2400" b="1" i="1" smtClean="0">
                            <a:latin typeface="Cambria Math"/>
                            <a:ea typeface="微软雅黑" pitchFamily="34" charset="-122"/>
                          </a:rPr>
                          <m:t>𝒑</m:t>
                        </m:r>
                      </m:sup>
                      <m:e>
                        <m:sSub>
                          <m:sSubPr>
                            <m:ctrlPr>
                              <a:rPr lang="en-US" altLang="zh-CN" sz="2400" b="1" i="1" smtClean="0">
                                <a:latin typeface="Cambria Math" panose="02040503050406030204" pitchFamily="18" charset="0"/>
                                <a:ea typeface="微软雅黑" pitchFamily="34" charset="-122"/>
                              </a:rPr>
                            </m:ctrlPr>
                          </m:sSubPr>
                          <m:e>
                            <m:r>
                              <a:rPr lang="en-US" altLang="zh-CN" sz="2400" b="1" i="1">
                                <a:latin typeface="Cambria Math"/>
                                <a:ea typeface="Cambria Math"/>
                              </a:rPr>
                              <m:t>𝝎</m:t>
                            </m:r>
                          </m:e>
                          <m:sub>
                            <m:r>
                              <a:rPr lang="en-US" altLang="zh-CN" sz="2400" b="1" i="1" smtClean="0">
                                <a:latin typeface="Cambria Math"/>
                                <a:ea typeface="微软雅黑" pitchFamily="34" charset="-122"/>
                              </a:rPr>
                              <m:t>𝒊</m:t>
                            </m:r>
                          </m:sub>
                        </m:sSub>
                      </m:e>
                    </m:nary>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𝒙</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rPr>
                  <a:t>作为新的目标函数，成为</a:t>
                </a:r>
                <a:r>
                  <a:rPr lang="zh-CN" altLang="en-US" sz="2400" b="1" dirty="0">
                    <a:solidFill>
                      <a:srgbClr val="0000FF"/>
                    </a:solidFill>
                    <a:latin typeface="微软雅黑" pitchFamily="34" charset="-122"/>
                    <a:ea typeface="微软雅黑" pitchFamily="34" charset="-122"/>
                  </a:rPr>
                  <a:t>评价（目标）函数</a:t>
                </a:r>
                <a:r>
                  <a:rPr lang="zh-CN" altLang="en-US" sz="2400" b="1" dirty="0">
                    <a:latin typeface="微软雅黑" pitchFamily="34" charset="-122"/>
                    <a:ea typeface="微软雅黑" pitchFamily="34" charset="-122"/>
                  </a:rPr>
                  <a:t>，再求解问题</a:t>
                </a:r>
                <a:endParaRPr lang="en-US" altLang="zh-CN" sz="2400" b="1" i="1" dirty="0">
                  <a:latin typeface="Cambria Math"/>
                  <a:ea typeface="微软雅黑" pitchFamily="34" charset="-122"/>
                </a:endParaRPr>
              </a:p>
              <a:p>
                <a:pPr marL="0" indent="0">
                  <a:spcBef>
                    <a:spcPct val="0"/>
                  </a:spcBef>
                  <a:buFontTx/>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rPr>
                        <m:t>𝐦𝐢𝐧</m:t>
                      </m:r>
                      <m:r>
                        <a:rPr lang="en-US" altLang="zh-CN" sz="2400" b="1" i="1" smtClean="0">
                          <a:latin typeface="Cambria Math"/>
                          <a:ea typeface="微软雅黑" pitchFamily="34" charset="-122"/>
                        </a:rPr>
                        <m:t> </m:t>
                      </m:r>
                      <m:r>
                        <a:rPr lang="en-US" altLang="zh-CN" sz="2400" b="1" i="1" smtClean="0">
                          <a:latin typeface="Cambria Math"/>
                          <a:ea typeface="微软雅黑" pitchFamily="34" charset="-122"/>
                        </a:rPr>
                        <m:t>𝒉</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sub>
                        <m:sup>
                          <m:r>
                            <a:rPr lang="en-US" altLang="zh-CN" sz="2400" b="1" i="1" smtClean="0">
                              <a:latin typeface="Cambria Math"/>
                              <a:ea typeface="微软雅黑" pitchFamily="34" charset="-122"/>
                            </a:rPr>
                            <m:t>𝒑</m:t>
                          </m:r>
                        </m:sup>
                        <m:e>
                          <m:sSub>
                            <m:sSubPr>
                              <m:ctrlPr>
                                <a:rPr lang="en-US" altLang="zh-CN" sz="2400" b="1" i="1" smtClean="0">
                                  <a:latin typeface="Cambria Math" panose="02040503050406030204" pitchFamily="18" charset="0"/>
                                  <a:ea typeface="微软雅黑" pitchFamily="34" charset="-122"/>
                                </a:rPr>
                              </m:ctrlPr>
                            </m:sSubPr>
                            <m:e>
                              <m:r>
                                <a:rPr lang="en-US" altLang="zh-CN" sz="2400" b="1" i="1">
                                  <a:latin typeface="Cambria Math"/>
                                  <a:ea typeface="Cambria Math"/>
                                </a:rPr>
                                <m:t>𝝎</m:t>
                              </m:r>
                            </m:e>
                            <m:sub>
                              <m:r>
                                <a:rPr lang="en-US" altLang="zh-CN" sz="2400" b="1" i="1" smtClean="0">
                                  <a:latin typeface="Cambria Math"/>
                                  <a:ea typeface="微软雅黑" pitchFamily="34" charset="-122"/>
                                </a:rPr>
                                <m:t>𝒊</m:t>
                              </m:r>
                            </m:sub>
                          </m:sSub>
                        </m:e>
                      </m:nary>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𝒊</m:t>
                          </m:r>
                        </m:sub>
                      </m:sSub>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oMath>
                    <m:oMath xmlns:m="http://schemas.openxmlformats.org/officeDocument/2006/math">
                      <m:r>
                        <a:rPr lang="en-US" altLang="zh-CN" sz="2400" b="1" i="1" smtClean="0">
                          <a:latin typeface="Cambria Math"/>
                          <a:ea typeface="微软雅黑" pitchFamily="34" charset="-122"/>
                        </a:rPr>
                        <m:t>𝒔</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𝒕</m:t>
                      </m:r>
                      <m:r>
                        <a:rPr lang="en-US" altLang="zh-CN" sz="2400" b="1" i="1" smtClean="0">
                          <a:latin typeface="Cambria Math"/>
                          <a:ea typeface="微软雅黑" pitchFamily="34" charset="-122"/>
                        </a:rPr>
                        <m:t>. </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  </m:t>
                          </m:r>
                          <m:r>
                            <a:rPr lang="en-US" altLang="zh-CN" sz="2400" b="1" i="1" smtClean="0">
                              <a:latin typeface="Cambria Math"/>
                              <a:ea typeface="微软雅黑" pitchFamily="34" charset="-122"/>
                            </a:rPr>
                            <m:t>𝒈</m:t>
                          </m:r>
                        </m:e>
                        <m:sub>
                          <m:r>
                            <a:rPr lang="en-US" altLang="zh-CN" sz="2400" b="1" i="1" smtClean="0">
                              <a:latin typeface="Cambria Math"/>
                              <a:ea typeface="微软雅黑" pitchFamily="34" charset="-122"/>
                            </a:rPr>
                            <m:t>𝒊</m:t>
                          </m:r>
                        </m:sub>
                      </m:sSub>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𝒊</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𝒎</m:t>
                      </m:r>
                    </m:oMath>
                  </m:oMathPara>
                </a14:m>
                <a:br>
                  <a:rPr lang="en-US" altLang="zh-CN" sz="2400" b="1" i="1" dirty="0">
                    <a:latin typeface="Cambria Math"/>
                    <a:ea typeface="微软雅黑" pitchFamily="34" charset="-122"/>
                  </a:rPr>
                </a:br>
                <a:endParaRPr lang="en-US" altLang="zh-CN" sz="2400" b="1" i="1" dirty="0">
                  <a:latin typeface="Cambria Math"/>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得最优解</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𝟎</m:t>
                        </m:r>
                      </m:sub>
                    </m:sSub>
                  </m:oMath>
                </a14:m>
                <a:r>
                  <a:rPr lang="zh-CN" altLang="en-US" sz="2400" b="1" dirty="0">
                    <a:latin typeface="微软雅黑" pitchFamily="34" charset="-122"/>
                    <a:ea typeface="微软雅黑" pitchFamily="34" charset="-122"/>
                  </a:rPr>
                  <a:t>，取</a:t>
                </a:r>
                <a14:m>
                  <m:oMath xmlns:m="http://schemas.openxmlformats.org/officeDocument/2006/math">
                    <m:sSup>
                      <m:sSupPr>
                        <m:ctrlPr>
                          <a:rPr lang="en-US" altLang="zh-CN" sz="2400" b="1" i="1" smtClean="0">
                            <a:latin typeface="Cambria Math" panose="02040503050406030204" pitchFamily="18" charset="0"/>
                            <a:ea typeface="微软雅黑" pitchFamily="34" charset="-122"/>
                          </a:rPr>
                        </m:ctrlPr>
                      </m:sSupPr>
                      <m:e>
                        <m:r>
                          <a:rPr lang="en-US" altLang="zh-CN" sz="2400" b="1" i="1" smtClean="0">
                            <a:latin typeface="Cambria Math"/>
                            <a:ea typeface="微软雅黑" pitchFamily="34" charset="-122"/>
                          </a:rPr>
                          <m:t>𝒙</m:t>
                        </m:r>
                      </m:e>
                      <m:sup>
                        <m:r>
                          <a:rPr lang="en-US" altLang="zh-CN" sz="2400" b="1" i="1" smtClean="0">
                            <a:latin typeface="Cambria Math"/>
                            <a:ea typeface="微软雅黑" pitchFamily="34" charset="-122"/>
                          </a:rPr>
                          <m:t>∗</m:t>
                        </m:r>
                      </m:sup>
                    </m:sSup>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𝟎</m:t>
                        </m:r>
                      </m:sub>
                    </m:sSub>
                  </m:oMath>
                </a14:m>
                <a:r>
                  <a:rPr lang="zh-CN" altLang="en-US" sz="2400" b="1" dirty="0">
                    <a:latin typeface="微软雅黑" pitchFamily="34" charset="-122"/>
                    <a:ea typeface="微软雅黑" pitchFamily="34" charset="-122"/>
                  </a:rPr>
                  <a:t>作为多目标规划问题的解.</a:t>
                </a:r>
                <a:r>
                  <a:rPr lang="en-US" altLang="zh-CN" sz="2400" b="1" dirty="0">
                    <a:latin typeface="微软雅黑" pitchFamily="34" charset="-122"/>
                    <a:ea typeface="微软雅黑" pitchFamily="34" charset="-122"/>
                    <a:sym typeface="宋体" pitchFamily="2" charset="-122"/>
                  </a:rPr>
                  <a:t>    </a:t>
                </a:r>
              </a:p>
              <a:p>
                <a:pPr marL="0" indent="0">
                  <a:lnSpc>
                    <a:spcPct val="150000"/>
                  </a:lnSpc>
                  <a:spcBef>
                    <a:spcPct val="0"/>
                  </a:spcBef>
                  <a:buFontTx/>
                  <a:buNone/>
                </a:pPr>
                <a:r>
                  <a:rPr lang="en-US" altLang="zh-CN" sz="2400" b="1" dirty="0">
                    <a:latin typeface="微软雅黑" pitchFamily="34" charset="-122"/>
                    <a:ea typeface="微软雅黑" pitchFamily="34" charset="-122"/>
                    <a:sym typeface="宋体" pitchFamily="2" charset="-122"/>
                  </a:rPr>
                  <a:t>       </a:t>
                </a:r>
                <a:r>
                  <a:rPr lang="zh-CN" altLang="zh-CN" sz="2400" b="1" dirty="0">
                    <a:solidFill>
                      <a:srgbClr val="C00000"/>
                    </a:solidFill>
                    <a:latin typeface="微软雅黑" pitchFamily="34" charset="-122"/>
                    <a:ea typeface="微软雅黑" pitchFamily="34" charset="-122"/>
                    <a:sym typeface="宋体" pitchFamily="2" charset="-122"/>
                  </a:rPr>
                  <a:t>在一定条件下，用线性加权求和法求得的最优解必是原多目标规划问题的有效解或弱有效解.</a:t>
                </a:r>
                <a:endParaRPr lang="zh-CN" altLang="en-US" sz="24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endParaRPr>
              </a:p>
            </p:txBody>
          </p:sp>
        </mc:Choice>
        <mc:Fallback xmlns="">
          <p:sp>
            <p:nvSpPr>
              <p:cNvPr id="13315" name="内容占位符 2"/>
              <p:cNvSpPr>
                <a:spLocks noGrp="1" noRot="1" noChangeAspect="1" noMove="1" noResize="1" noEditPoints="1" noAdjustHandles="1" noChangeArrowheads="1" noChangeShapeType="1" noTextEdit="1"/>
              </p:cNvSpPr>
              <p:nvPr>
                <p:ph idx="1"/>
              </p:nvPr>
            </p:nvSpPr>
            <p:spPr>
              <a:xfrm>
                <a:off x="448743" y="1040168"/>
                <a:ext cx="8229600" cy="5503504"/>
              </a:xfrm>
              <a:blipFill>
                <a:blip r:embed="rId2"/>
                <a:stretch>
                  <a:fillRect l="-1556" b="-3769"/>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noChangeArrowheads="1"/>
          </p:cNvSpPr>
          <p:nvPr>
            <p:ph idx="1"/>
          </p:nvPr>
        </p:nvSpPr>
        <p:spPr>
          <a:xfrm>
            <a:off x="492398" y="1457899"/>
            <a:ext cx="7623175" cy="1467064"/>
          </a:xfrm>
        </p:spPr>
        <p:txBody>
          <a:bodyPr/>
          <a:lstStyle/>
          <a:p>
            <a:pPr>
              <a:lnSpc>
                <a:spcPct val="130000"/>
              </a:lnSpc>
              <a:buFontTx/>
              <a:buNone/>
            </a:pPr>
            <a:r>
              <a:rPr lang="en-US" altLang="zh-CN" sz="2400" b="1" dirty="0">
                <a:latin typeface="微软雅黑" pitchFamily="34" charset="-122"/>
                <a:ea typeface="微软雅黑" pitchFamily="34" charset="-122"/>
                <a:sym typeface="宋体" pitchFamily="2" charset="-122"/>
              </a:rPr>
              <a:t>1</a:t>
            </a:r>
            <a:r>
              <a:rPr lang="zh-CN" altLang="en-US" sz="2400" b="1" dirty="0">
                <a:latin typeface="微软雅黑" pitchFamily="34" charset="-122"/>
                <a:ea typeface="微软雅黑" pitchFamily="34" charset="-122"/>
                <a:sym typeface="宋体" pitchFamily="2" charset="-122"/>
              </a:rPr>
              <a:t>、</a:t>
            </a:r>
            <a:r>
              <a:rPr lang="en-US" altLang="zh-CN" sz="2400" b="1" dirty="0">
                <a:latin typeface="微软雅黑" pitchFamily="34" charset="-122"/>
                <a:ea typeface="微软雅黑" pitchFamily="34" charset="-122"/>
                <a:sym typeface="宋体" pitchFamily="2" charset="-122"/>
              </a:rPr>
              <a:t> </a:t>
            </a:r>
            <a:r>
              <a:rPr lang="zh-CN" altLang="en-US" sz="2800" b="1" dirty="0">
                <a:latin typeface="微软雅黑" pitchFamily="34" charset="-122"/>
                <a:ea typeface="微软雅黑" pitchFamily="34" charset="-122"/>
                <a:sym typeface="宋体" pitchFamily="2" charset="-122"/>
              </a:rPr>
              <a:t>线性规划只研究在满足一定条件下，单一目标函数取得最优解；</a:t>
            </a:r>
            <a:endParaRPr lang="en-US" altLang="zh-CN" sz="2800" b="1" dirty="0">
              <a:latin typeface="微软雅黑" pitchFamily="34" charset="-122"/>
              <a:ea typeface="微软雅黑" pitchFamily="34" charset="-122"/>
              <a:sym typeface="宋体" pitchFamily="2" charset="-122"/>
            </a:endParaRPr>
          </a:p>
          <a:p>
            <a:pPr>
              <a:lnSpc>
                <a:spcPct val="130000"/>
              </a:lnSpc>
              <a:buFontTx/>
              <a:buNone/>
            </a:pP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147" name="文本框 2"/>
          <p:cNvSpPr txBox="1">
            <a:spLocks noChangeArrowheads="1"/>
          </p:cNvSpPr>
          <p:nvPr/>
        </p:nvSpPr>
        <p:spPr bwMode="auto">
          <a:xfrm>
            <a:off x="369888" y="344488"/>
            <a:ext cx="55702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为什么要有多目标规划？</a:t>
            </a:r>
          </a:p>
        </p:txBody>
      </p:sp>
      <p:sp>
        <p:nvSpPr>
          <p:cNvPr id="5" name="内容占位符 2">
            <a:extLst>
              <a:ext uri="{FF2B5EF4-FFF2-40B4-BE49-F238E27FC236}">
                <a16:creationId xmlns:a16="http://schemas.microsoft.com/office/drawing/2014/main" id="{B7A90468-82E5-477B-BE50-994D76F20486}"/>
              </a:ext>
            </a:extLst>
          </p:cNvPr>
          <p:cNvSpPr txBox="1">
            <a:spLocks noChangeArrowheads="1"/>
          </p:cNvSpPr>
          <p:nvPr/>
        </p:nvSpPr>
        <p:spPr bwMode="auto">
          <a:xfrm>
            <a:off x="369888" y="3068970"/>
            <a:ext cx="7946424" cy="233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30000"/>
              </a:lnSpc>
              <a:buFontTx/>
              <a:buNone/>
            </a:pPr>
            <a:r>
              <a:rPr lang="en-US" altLang="zh-CN" sz="2400" b="1" dirty="0">
                <a:solidFill>
                  <a:srgbClr val="FF0000"/>
                </a:solidFill>
                <a:latin typeface="微软雅黑" pitchFamily="34" charset="-122"/>
                <a:ea typeface="微软雅黑" pitchFamily="34" charset="-122"/>
                <a:sym typeface="宋体" pitchFamily="2" charset="-122"/>
              </a:rPr>
              <a:t>       </a:t>
            </a:r>
            <a:r>
              <a:rPr lang="zh-CN" altLang="en-US" sz="2400" b="1" dirty="0">
                <a:solidFill>
                  <a:srgbClr val="FF0000"/>
                </a:solidFill>
                <a:latin typeface="微软雅黑" pitchFamily="34" charset="-122"/>
                <a:ea typeface="微软雅黑" pitchFamily="34" charset="-122"/>
                <a:sym typeface="宋体" pitchFamily="2" charset="-122"/>
              </a:rPr>
              <a:t>但企业管理中，经常遇到多目标决策问题，如拟定生产计划时，不仅考虑总产值，同时要考虑利润，产品质量和设备利用率等。这些指标之间的重要程度（或优先顺序）也不相同，目标之前往往互相矛盾。</a:t>
            </a:r>
            <a:endParaRPr lang="zh-CN" altLang="zh-CN" sz="24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854855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89" name="内容占位符 2"/>
              <p:cNvSpPr>
                <a:spLocks noGrp="1" noChangeArrowheads="1"/>
              </p:cNvSpPr>
              <p:nvPr>
                <p:ph idx="1"/>
              </p:nvPr>
            </p:nvSpPr>
            <p:spPr>
              <a:xfrm>
                <a:off x="539750" y="1268413"/>
                <a:ext cx="7848600" cy="4897437"/>
              </a:xfrm>
            </p:spPr>
            <p:txBody>
              <a:bodyPr/>
              <a:lstStyle/>
              <a:p>
                <a:pPr marL="0" indent="0">
                  <a:lnSpc>
                    <a:spcPct val="150000"/>
                  </a:lnSpc>
                  <a:buClr>
                    <a:schemeClr val="accent2"/>
                  </a:buClr>
                  <a:buFontTx/>
                  <a:buNone/>
                </a:pPr>
                <a:r>
                  <a:rPr lang="zh-CN" altLang="en-US" sz="2800" b="1" dirty="0">
                    <a:solidFill>
                      <a:schemeClr val="accent5">
                        <a:lumMod val="50000"/>
                      </a:schemeClr>
                    </a:solidFill>
                    <a:latin typeface="微软雅黑" pitchFamily="34" charset="-122"/>
                    <a:ea typeface="微软雅黑" pitchFamily="34" charset="-122"/>
                  </a:rPr>
                  <a:t>思想</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规划决策者对每一个目标函数都提出所期望的值</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或称满意值</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marL="0" indent="0">
                  <a:lnSpc>
                    <a:spcPct val="150000"/>
                  </a:lnSpc>
                  <a:buClr>
                    <a:schemeClr val="accent2"/>
                  </a:buClr>
                  <a:buFontTx/>
                  <a:buNone/>
                </a:pPr>
                <a:r>
                  <a:rPr lang="zh-CN" altLang="en-US" sz="2400" b="1" dirty="0">
                    <a:latin typeface="微软雅黑" pitchFamily="34" charset="-122"/>
                    <a:ea typeface="微软雅黑" pitchFamily="34" charset="-122"/>
                  </a:rPr>
                  <a:t>       通过比较实际值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𝒊</m:t>
                        </m:r>
                      </m:sub>
                    </m:sSub>
                  </m:oMath>
                </a14:m>
                <a:r>
                  <a:rPr lang="zh-CN" altLang="en-US" sz="2400" b="1" dirty="0">
                    <a:latin typeface="微软雅黑" pitchFamily="34" charset="-122"/>
                    <a:ea typeface="微软雅黑" pitchFamily="34" charset="-122"/>
                  </a:rPr>
                  <a:t> 与期望值</a:t>
                </a:r>
                <a14:m>
                  <m:oMath xmlns:m="http://schemas.openxmlformats.org/officeDocument/2006/math">
                    <m:sSup>
                      <m:sSupPr>
                        <m:ctrlPr>
                          <a:rPr lang="en-US" altLang="zh-CN" sz="2400" b="1" i="1" smtClean="0">
                            <a:latin typeface="Cambria Math" panose="02040503050406030204" pitchFamily="18" charset="0"/>
                            <a:ea typeface="微软雅黑" pitchFamily="34" charset="-122"/>
                          </a:rPr>
                        </m:ctrlPr>
                      </m:sSup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𝒊</m:t>
                            </m:r>
                          </m:sub>
                        </m:sSub>
                      </m:e>
                      <m:sup>
                        <m:r>
                          <a:rPr lang="en-US" altLang="zh-CN" sz="2400" b="1" i="1" smtClean="0">
                            <a:latin typeface="Cambria Math"/>
                            <a:ea typeface="微软雅黑" pitchFamily="34" charset="-122"/>
                          </a:rPr>
                          <m:t>∗</m:t>
                        </m:r>
                      </m:sup>
                    </m:sSup>
                  </m:oMath>
                </a14:m>
                <a:r>
                  <a:rPr lang="zh-CN" altLang="en-US" sz="2400" b="1" dirty="0">
                    <a:latin typeface="微软雅黑" pitchFamily="34" charset="-122"/>
                    <a:ea typeface="微软雅黑" pitchFamily="34" charset="-122"/>
                  </a:rPr>
                  <a:t>之间的偏差来选择问题的解，其数学表达式如下</a:t>
                </a:r>
                <a:r>
                  <a:rPr lang="en-US" altLang="zh-CN" sz="2400" b="1" dirty="0">
                    <a:latin typeface="微软雅黑" pitchFamily="34" charset="-122"/>
                    <a:ea typeface="微软雅黑" pitchFamily="34" charset="-122"/>
                  </a:rPr>
                  <a:t>:</a:t>
                </a:r>
              </a:p>
              <a:p>
                <a:pPr marL="0" indent="0">
                  <a:buClr>
                    <a:schemeClr val="accent2"/>
                  </a:buClr>
                  <a:buFontTx/>
                  <a:buNone/>
                </a:pPr>
                <a14:m>
                  <m:oMathPara xmlns:m="http://schemas.openxmlformats.org/officeDocument/2006/math">
                    <m:oMathParaPr>
                      <m:jc m:val="centerGroup"/>
                    </m:oMathParaPr>
                    <m:oMath xmlns:m="http://schemas.openxmlformats.org/officeDocument/2006/math">
                      <m:r>
                        <a:rPr lang="en-US" altLang="zh-CN" sz="2800" b="1" i="0" smtClean="0">
                          <a:latin typeface="Cambria Math"/>
                          <a:ea typeface="微软雅黑" pitchFamily="34" charset="-122"/>
                        </a:rPr>
                        <m:t>𝐦𝐢𝐧</m:t>
                      </m:r>
                      <m:r>
                        <a:rPr lang="en-US" altLang="zh-CN" sz="2800" b="1" i="1" smtClean="0">
                          <a:latin typeface="Cambria Math"/>
                          <a:ea typeface="微软雅黑" pitchFamily="34" charset="-122"/>
                        </a:rPr>
                        <m:t> </m:t>
                      </m:r>
                      <m:nary>
                        <m:naryPr>
                          <m:chr m:val="∑"/>
                          <m:ctrlPr>
                            <a:rPr lang="en-US" altLang="zh-CN" sz="2800" b="1" i="1" smtClean="0">
                              <a:latin typeface="Cambria Math" panose="02040503050406030204" pitchFamily="18" charset="0"/>
                              <a:ea typeface="微软雅黑" pitchFamily="34" charset="-122"/>
                            </a:rPr>
                          </m:ctrlPr>
                        </m:naryPr>
                        <m:sub>
                          <m:r>
                            <m:rPr>
                              <m:brk m:alnAt="23"/>
                            </m:rPr>
                            <a:rPr lang="en-US" altLang="zh-CN" sz="2800" b="1" i="1" smtClean="0">
                              <a:latin typeface="Cambria Math"/>
                              <a:ea typeface="微软雅黑" pitchFamily="34" charset="-122"/>
                            </a:rPr>
                            <m:t>𝒊</m:t>
                          </m:r>
                          <m:r>
                            <a:rPr lang="en-US" altLang="zh-CN" sz="2800" b="1" i="1" smtClean="0">
                              <a:latin typeface="Cambria Math"/>
                              <a:ea typeface="微软雅黑" pitchFamily="34" charset="-122"/>
                            </a:rPr>
                            <m:t>=</m:t>
                          </m:r>
                          <m:r>
                            <a:rPr lang="en-US" altLang="zh-CN" sz="2800" b="1" i="1" smtClean="0">
                              <a:latin typeface="Cambria Math"/>
                              <a:ea typeface="微软雅黑" pitchFamily="34" charset="-122"/>
                            </a:rPr>
                            <m:t>𝟏</m:t>
                          </m:r>
                        </m:sub>
                        <m:sup>
                          <m:r>
                            <a:rPr lang="en-US" altLang="zh-CN" sz="2800" b="1" i="1" smtClean="0">
                              <a:latin typeface="Cambria Math"/>
                              <a:ea typeface="微软雅黑" pitchFamily="34" charset="-122"/>
                            </a:rPr>
                            <m:t>𝒑</m:t>
                          </m:r>
                        </m:sup>
                        <m:e>
                          <m:sSub>
                            <m:sSubPr>
                              <m:ctrlPr>
                                <a:rPr lang="en-US" altLang="zh-CN" sz="2800" b="1" i="1">
                                  <a:latin typeface="Cambria Math" panose="02040503050406030204" pitchFamily="18" charset="0"/>
                                  <a:ea typeface="微软雅黑" pitchFamily="34" charset="-122"/>
                                </a:rPr>
                              </m:ctrlPr>
                            </m:sSubPr>
                            <m:e>
                              <m:r>
                                <a:rPr lang="en-US" altLang="zh-CN" sz="2800" b="1" i="1">
                                  <a:latin typeface="Cambria Math"/>
                                  <a:ea typeface="微软雅黑" pitchFamily="34" charset="-122"/>
                                </a:rPr>
                                <m:t>𝝀</m:t>
                              </m:r>
                            </m:e>
                            <m:sub>
                              <m:r>
                                <a:rPr lang="en-US" altLang="zh-CN" sz="2800" b="1" i="1">
                                  <a:latin typeface="Cambria Math"/>
                                  <a:ea typeface="微软雅黑" pitchFamily="34" charset="-122"/>
                                </a:rPr>
                                <m:t>𝒊</m:t>
                              </m:r>
                            </m:sub>
                          </m:sSub>
                          <m:sSup>
                            <m:sSupPr>
                              <m:ctrlPr>
                                <a:rPr lang="en-US" altLang="zh-CN" sz="2800" b="1" i="1" smtClean="0">
                                  <a:solidFill>
                                    <a:srgbClr val="0000FF"/>
                                  </a:solidFill>
                                  <a:latin typeface="Cambria Math" panose="02040503050406030204" pitchFamily="18" charset="0"/>
                                  <a:ea typeface="微软雅黑" pitchFamily="34" charset="-122"/>
                                </a:rPr>
                              </m:ctrlPr>
                            </m:sSupPr>
                            <m:e>
                              <m:r>
                                <a:rPr lang="en-US" altLang="zh-CN" sz="2800" b="1" i="1">
                                  <a:solidFill>
                                    <a:srgbClr val="0000FF"/>
                                  </a:solidFill>
                                  <a:latin typeface="Cambria Math"/>
                                  <a:ea typeface="微软雅黑" pitchFamily="34" charset="-122"/>
                                </a:rPr>
                                <m:t>(</m:t>
                              </m:r>
                              <m:sSub>
                                <m:sSubPr>
                                  <m:ctrlPr>
                                    <a:rPr lang="en-US" altLang="zh-CN" sz="2800" b="1" i="1">
                                      <a:solidFill>
                                        <a:srgbClr val="0000FF"/>
                                      </a:solidFill>
                                      <a:latin typeface="Cambria Math" panose="02040503050406030204" pitchFamily="18" charset="0"/>
                                      <a:ea typeface="微软雅黑" pitchFamily="34" charset="-122"/>
                                    </a:rPr>
                                  </m:ctrlPr>
                                </m:sSubPr>
                                <m:e>
                                  <m:r>
                                    <a:rPr lang="en-US" altLang="zh-CN" sz="2800" b="1" i="1">
                                      <a:solidFill>
                                        <a:srgbClr val="0000FF"/>
                                      </a:solidFill>
                                      <a:latin typeface="Cambria Math"/>
                                      <a:ea typeface="微软雅黑" pitchFamily="34" charset="-122"/>
                                    </a:rPr>
                                    <m:t>𝒇</m:t>
                                  </m:r>
                                </m:e>
                                <m:sub>
                                  <m:r>
                                    <a:rPr lang="en-US" altLang="zh-CN" sz="2800" b="1" i="1">
                                      <a:solidFill>
                                        <a:srgbClr val="0000FF"/>
                                      </a:solidFill>
                                      <a:latin typeface="Cambria Math"/>
                                      <a:ea typeface="微软雅黑" pitchFamily="34" charset="-122"/>
                                    </a:rPr>
                                    <m:t>𝒊</m:t>
                                  </m:r>
                                </m:sub>
                              </m:sSub>
                              <m:r>
                                <a:rPr lang="en-US" altLang="zh-CN" sz="2800" b="1" i="1">
                                  <a:solidFill>
                                    <a:srgbClr val="0000FF"/>
                                  </a:solidFill>
                                  <a:latin typeface="Cambria Math"/>
                                  <a:ea typeface="微软雅黑" pitchFamily="34" charset="-122"/>
                                </a:rPr>
                                <m:t>−</m:t>
                              </m:r>
                              <m:sSup>
                                <m:sSupPr>
                                  <m:ctrlPr>
                                    <a:rPr lang="en-US" altLang="zh-CN" sz="2800" b="1" i="1">
                                      <a:solidFill>
                                        <a:srgbClr val="0000FF"/>
                                      </a:solidFill>
                                      <a:latin typeface="Cambria Math" panose="02040503050406030204" pitchFamily="18" charset="0"/>
                                      <a:ea typeface="微软雅黑" pitchFamily="34" charset="-122"/>
                                    </a:rPr>
                                  </m:ctrlPr>
                                </m:sSupPr>
                                <m:e>
                                  <m:sSub>
                                    <m:sSubPr>
                                      <m:ctrlPr>
                                        <a:rPr lang="en-US" altLang="zh-CN" sz="2800" b="1" i="1">
                                          <a:solidFill>
                                            <a:srgbClr val="0000FF"/>
                                          </a:solidFill>
                                          <a:latin typeface="Cambria Math" panose="02040503050406030204" pitchFamily="18" charset="0"/>
                                          <a:ea typeface="微软雅黑" pitchFamily="34" charset="-122"/>
                                        </a:rPr>
                                      </m:ctrlPr>
                                    </m:sSubPr>
                                    <m:e>
                                      <m:r>
                                        <a:rPr lang="en-US" altLang="zh-CN" sz="2800" b="1" i="1">
                                          <a:solidFill>
                                            <a:srgbClr val="0000FF"/>
                                          </a:solidFill>
                                          <a:latin typeface="Cambria Math"/>
                                          <a:ea typeface="微软雅黑" pitchFamily="34" charset="-122"/>
                                        </a:rPr>
                                        <m:t>𝒇</m:t>
                                      </m:r>
                                    </m:e>
                                    <m:sub>
                                      <m:r>
                                        <a:rPr lang="en-US" altLang="zh-CN" sz="2800" b="1" i="1">
                                          <a:solidFill>
                                            <a:srgbClr val="0000FF"/>
                                          </a:solidFill>
                                          <a:latin typeface="Cambria Math"/>
                                          <a:ea typeface="微软雅黑" pitchFamily="34" charset="-122"/>
                                        </a:rPr>
                                        <m:t>𝒊</m:t>
                                      </m:r>
                                    </m:sub>
                                  </m:sSub>
                                </m:e>
                                <m:sup>
                                  <m:r>
                                    <a:rPr lang="en-US" altLang="zh-CN" sz="2800" b="1" i="1">
                                      <a:solidFill>
                                        <a:srgbClr val="0000FF"/>
                                      </a:solidFill>
                                      <a:latin typeface="Cambria Math"/>
                                      <a:ea typeface="微软雅黑" pitchFamily="34" charset="-122"/>
                                    </a:rPr>
                                    <m:t>∗</m:t>
                                  </m:r>
                                </m:sup>
                              </m:sSup>
                              <m:r>
                                <a:rPr lang="en-US" altLang="zh-CN" sz="2800" b="1" i="1">
                                  <a:solidFill>
                                    <a:srgbClr val="0000FF"/>
                                  </a:solidFill>
                                  <a:latin typeface="Cambria Math"/>
                                  <a:ea typeface="微软雅黑" pitchFamily="34" charset="-122"/>
                                </a:rPr>
                                <m:t>)</m:t>
                              </m:r>
                            </m:e>
                            <m:sup>
                              <m:r>
                                <a:rPr lang="en-US" altLang="zh-CN" sz="2800" b="1" i="1" smtClean="0">
                                  <a:solidFill>
                                    <a:srgbClr val="0000FF"/>
                                  </a:solidFill>
                                  <a:latin typeface="Cambria Math"/>
                                  <a:ea typeface="微软雅黑" pitchFamily="34" charset="-122"/>
                                </a:rPr>
                                <m:t>𝟐</m:t>
                              </m:r>
                            </m:sup>
                          </m:sSup>
                        </m:e>
                      </m:nary>
                    </m:oMath>
                    <m:oMath xmlns:m="http://schemas.openxmlformats.org/officeDocument/2006/math">
                      <m:r>
                        <a:rPr lang="en-US" altLang="zh-CN" sz="2400" b="1" i="1">
                          <a:latin typeface="Cambria Math"/>
                          <a:ea typeface="微软雅黑" pitchFamily="34" charset="-122"/>
                        </a:rPr>
                        <m:t>𝒔</m:t>
                      </m:r>
                      <m:r>
                        <a:rPr lang="en-US" altLang="zh-CN" sz="2400" b="1" i="1">
                          <a:latin typeface="Cambria Math"/>
                          <a:ea typeface="微软雅黑" pitchFamily="34" charset="-122"/>
                        </a:rPr>
                        <m:t>.</m:t>
                      </m:r>
                      <m:r>
                        <a:rPr lang="en-US" altLang="zh-CN" sz="2400" b="1" i="1">
                          <a:latin typeface="Cambria Math"/>
                          <a:ea typeface="微软雅黑" pitchFamily="34" charset="-122"/>
                        </a:rPr>
                        <m:t>𝒕</m:t>
                      </m:r>
                      <m:r>
                        <a:rPr lang="en-US" altLang="zh-CN" sz="2400" b="1" i="1">
                          <a:latin typeface="Cambria Math"/>
                          <a:ea typeface="微软雅黑" pitchFamily="34" charset="-122"/>
                        </a:rPr>
                        <m:t>. </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  </m:t>
                          </m:r>
                          <m:r>
                            <a:rPr lang="en-US" altLang="zh-CN" sz="2400" b="1" i="1">
                              <a:latin typeface="Cambria Math"/>
                              <a:ea typeface="微软雅黑" pitchFamily="34" charset="-122"/>
                            </a:rPr>
                            <m:t>𝒈</m:t>
                          </m:r>
                        </m:e>
                        <m:sub>
                          <m:r>
                            <a:rPr lang="en-US" altLang="zh-CN" sz="2400" b="1" i="1">
                              <a:latin typeface="Cambria Math"/>
                              <a:ea typeface="微软雅黑" pitchFamily="34" charset="-122"/>
                            </a:rPr>
                            <m:t>𝒊</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r>
                        <a:rPr lang="en-US" altLang="zh-CN" sz="2400" b="1" i="1">
                          <a:latin typeface="Cambria Math"/>
                          <a:ea typeface="Cambria Math"/>
                        </a:rPr>
                        <m:t>≤</m:t>
                      </m:r>
                      <m:r>
                        <a:rPr lang="en-US" altLang="zh-CN" sz="2400" b="1" i="1">
                          <a:latin typeface="Cambria Math"/>
                          <a:ea typeface="Cambria Math"/>
                        </a:rPr>
                        <m:t>𝟎</m:t>
                      </m:r>
                      <m:r>
                        <a:rPr lang="en-US" altLang="zh-CN" sz="2400" b="1" i="1">
                          <a:latin typeface="Cambria Math"/>
                          <a:ea typeface="Cambria Math"/>
                        </a:rPr>
                        <m:t>,</m:t>
                      </m:r>
                      <m:r>
                        <a:rPr lang="en-US" altLang="zh-CN" sz="2400" b="1" i="1">
                          <a:latin typeface="Cambria Math"/>
                          <a:ea typeface="Cambria Math"/>
                        </a:rPr>
                        <m:t>𝒊</m:t>
                      </m:r>
                      <m:r>
                        <a:rPr lang="en-US" altLang="zh-CN" sz="2400" b="1" i="1">
                          <a:latin typeface="Cambria Math"/>
                          <a:ea typeface="Cambria Math"/>
                        </a:rPr>
                        <m:t>=</m:t>
                      </m:r>
                      <m:r>
                        <a:rPr lang="en-US" altLang="zh-CN" sz="2400" b="1" i="1">
                          <a:latin typeface="Cambria Math"/>
                          <a:ea typeface="Cambria Math"/>
                        </a:rPr>
                        <m:t>𝟏</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𝒎</m:t>
                      </m:r>
                    </m:oMath>
                  </m:oMathPara>
                </a14:m>
                <a:endParaRPr lang="en-US" altLang="zh-CN" sz="2400" b="1" dirty="0">
                  <a:latin typeface="微软雅黑" pitchFamily="34" charset="-122"/>
                  <a:ea typeface="微软雅黑" pitchFamily="34" charset="-122"/>
                </a:endParaRPr>
              </a:p>
              <a:p>
                <a:pPr marL="0" indent="0">
                  <a:lnSpc>
                    <a:spcPct val="150000"/>
                  </a:lnSpc>
                  <a:buClr>
                    <a:schemeClr val="accent2"/>
                  </a:buClr>
                  <a:buFontTx/>
                  <a:buNone/>
                </a:pPr>
                <a:r>
                  <a:rPr lang="zh-CN" altLang="en-US" sz="2400" b="1" dirty="0">
                    <a:latin typeface="微软雅黑" pitchFamily="34" charset="-122"/>
                    <a:ea typeface="微软雅黑" pitchFamily="34" charset="-122"/>
                  </a:rPr>
                  <a:t>其中，</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𝝀</m:t>
                        </m:r>
                      </m:e>
                      <m:sub>
                        <m:r>
                          <a:rPr lang="en-US" altLang="zh-CN" sz="2400" b="1" i="1">
                            <a:latin typeface="Cambria Math"/>
                            <a:ea typeface="微软雅黑" pitchFamily="34" charset="-122"/>
                          </a:rPr>
                          <m:t>𝒊</m:t>
                        </m:r>
                      </m:sub>
                    </m:sSub>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是与第</a:t>
                </a:r>
                <a14:m>
                  <m:oMath xmlns:m="http://schemas.openxmlformats.org/officeDocument/2006/math">
                    <m:r>
                      <a:rPr lang="en-US" altLang="zh-CN" sz="2400" b="1" i="1" dirty="0" smtClean="0">
                        <a:latin typeface="Cambria Math"/>
                        <a:ea typeface="微软雅黑" pitchFamily="34" charset="-122"/>
                      </a:rPr>
                      <m:t>𝒊</m:t>
                    </m:r>
                  </m:oMath>
                </a14:m>
                <a:r>
                  <a:rPr lang="zh-CN" altLang="en-US" sz="2400" b="1" dirty="0">
                    <a:latin typeface="微软雅黑" pitchFamily="34" charset="-122"/>
                    <a:ea typeface="微软雅黑" pitchFamily="34" charset="-122"/>
                  </a:rPr>
                  <a:t>个目标函数相关的权重</a:t>
                </a:r>
                <a:r>
                  <a:rPr lang="en-US" altLang="zh-CN" sz="2400" b="1" dirty="0">
                    <a:latin typeface="微软雅黑" pitchFamily="34" charset="-122"/>
                    <a:ea typeface="微软雅黑" pitchFamily="34" charset="-122"/>
                  </a:rPr>
                  <a:t>.</a:t>
                </a:r>
              </a:p>
            </p:txBody>
          </p:sp>
        </mc:Choice>
        <mc:Fallback xmlns="">
          <p:sp>
            <p:nvSpPr>
              <p:cNvPr id="12289" name="内容占位符 2"/>
              <p:cNvSpPr>
                <a:spLocks noGrp="1" noRot="1" noChangeAspect="1" noMove="1" noResize="1" noEditPoints="1" noAdjustHandles="1" noChangeArrowheads="1" noChangeShapeType="1" noTextEdit="1"/>
              </p:cNvSpPr>
              <p:nvPr>
                <p:ph idx="1"/>
              </p:nvPr>
            </p:nvSpPr>
            <p:spPr>
              <a:xfrm>
                <a:off x="539750" y="1268413"/>
                <a:ext cx="7848600" cy="4897437"/>
              </a:xfrm>
              <a:blipFill>
                <a:blip r:embed="rId2"/>
                <a:stretch>
                  <a:fillRect l="-1632"/>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2291" name="文本框 4"/>
          <p:cNvSpPr txBox="1">
            <a:spLocks noChangeArrowheads="1"/>
          </p:cNvSpPr>
          <p:nvPr/>
        </p:nvSpPr>
        <p:spPr bwMode="auto">
          <a:xfrm>
            <a:off x="539750" y="323850"/>
            <a:ext cx="26340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00FF"/>
                </a:solidFill>
                <a:latin typeface="微软雅黑" pitchFamily="34" charset="-122"/>
                <a:ea typeface="微软雅黑" pitchFamily="34" charset="-122"/>
                <a:sym typeface="宋体" pitchFamily="2" charset="-122"/>
              </a:rPr>
              <a:t>3</a:t>
            </a:r>
            <a:r>
              <a:rPr lang="zh-CN" altLang="en-US" sz="3600" b="1" dirty="0">
                <a:solidFill>
                  <a:srgbClr val="0000FF"/>
                </a:solidFill>
                <a:latin typeface="微软雅黑" pitchFamily="34" charset="-122"/>
                <a:ea typeface="微软雅黑" pitchFamily="34" charset="-122"/>
                <a:sym typeface="宋体" pitchFamily="2" charset="-122"/>
              </a:rPr>
              <a:t>) 理想点法</a:t>
            </a:r>
          </a:p>
        </p:txBody>
      </p:sp>
    </p:spTree>
    <p:extLst>
      <p:ext uri="{BB962C8B-B14F-4D97-AF65-F5344CB8AC3E}">
        <p14:creationId xmlns:p14="http://schemas.microsoft.com/office/powerpoint/2010/main" val="3076252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89" name="内容占位符 2"/>
              <p:cNvSpPr>
                <a:spLocks noGrp="1" noChangeArrowheads="1"/>
              </p:cNvSpPr>
              <p:nvPr>
                <p:ph idx="1"/>
              </p:nvPr>
            </p:nvSpPr>
            <p:spPr>
              <a:xfrm>
                <a:off x="323646" y="1268413"/>
                <a:ext cx="8297863" cy="5400857"/>
              </a:xfrm>
            </p:spPr>
            <p:txBody>
              <a:bodyPr/>
              <a:lstStyle/>
              <a:p>
                <a:pPr marL="0" indent="0">
                  <a:lnSpc>
                    <a:spcPct val="150000"/>
                  </a:lnSpc>
                  <a:buClr>
                    <a:schemeClr val="accent2"/>
                  </a:buClr>
                  <a:buFontTx/>
                  <a:buNone/>
                </a:pPr>
                <a:r>
                  <a:rPr lang="zh-CN" altLang="en-US" sz="2800" b="1" dirty="0">
                    <a:solidFill>
                      <a:schemeClr val="accent5">
                        <a:lumMod val="50000"/>
                      </a:schemeClr>
                    </a:solidFill>
                    <a:latin typeface="微软雅黑" pitchFamily="34" charset="-122"/>
                    <a:ea typeface="微软雅黑" pitchFamily="34" charset="-122"/>
                  </a:rPr>
                  <a:t>思想</a:t>
                </a:r>
                <a:r>
                  <a:rPr lang="zh-CN" altLang="en-US" sz="2400" b="1" dirty="0">
                    <a:latin typeface="微软雅黑" pitchFamily="34" charset="-122"/>
                    <a:ea typeface="微软雅黑" pitchFamily="34" charset="-122"/>
                  </a:rPr>
                  <a:t>：把多个目标函数按其重要程度排序，先求出第一个目标的最优解，再达到此目标的条件下求第二个目标的最优解，依此类推直到最后一个求解结束即得到最优解</a:t>
                </a:r>
                <a:r>
                  <a:rPr lang="en-US" altLang="zh-CN" sz="2400" b="1" dirty="0">
                    <a:latin typeface="微软雅黑" pitchFamily="34" charset="-122"/>
                    <a:ea typeface="微软雅黑" pitchFamily="34" charset="-122"/>
                  </a:rPr>
                  <a:t>.</a:t>
                </a:r>
              </a:p>
              <a:p>
                <a:pPr marL="0" indent="0">
                  <a:lnSpc>
                    <a:spcPct val="120000"/>
                  </a:lnSpc>
                  <a:buClr>
                    <a:schemeClr val="accent2"/>
                  </a:buClr>
                  <a:buFontTx/>
                  <a:buNone/>
                </a:pPr>
                <a14:m>
                  <m:oMathPara xmlns:m="http://schemas.openxmlformats.org/officeDocument/2006/math">
                    <m:oMathParaPr>
                      <m:jc m:val="left"/>
                    </m:oMathParaPr>
                    <m:oMath xmlns:m="http://schemas.openxmlformats.org/officeDocument/2006/math">
                      <m:func>
                        <m:funcPr>
                          <m:ctrlPr>
                            <a:rPr lang="en-US" altLang="zh-CN" sz="2400" b="1" i="1" smtClean="0">
                              <a:latin typeface="Cambria Math" panose="02040503050406030204" pitchFamily="18" charset="0"/>
                              <a:ea typeface="微软雅黑" pitchFamily="34" charset="-122"/>
                            </a:rPr>
                          </m:ctrlPr>
                        </m:funcPr>
                        <m:fName>
                          <m:limLow>
                            <m:limLowPr>
                              <m:ctrlPr>
                                <a:rPr lang="en-US" altLang="zh-CN" sz="2400" b="1" i="1" smtClean="0">
                                  <a:latin typeface="Cambria Math" panose="02040503050406030204" pitchFamily="18" charset="0"/>
                                  <a:ea typeface="微软雅黑" pitchFamily="34" charset="-122"/>
                                </a:rPr>
                              </m:ctrlPr>
                            </m:limLowPr>
                            <m:e>
                              <m:r>
                                <m:rPr>
                                  <m:sty m:val="p"/>
                                </m:rPr>
                                <a:rPr lang="en-US" altLang="zh-CN" sz="2400" b="0" i="0" smtClean="0">
                                  <a:latin typeface="Cambria Math"/>
                                  <a:ea typeface="微软雅黑" pitchFamily="34" charset="-122"/>
                                </a:rPr>
                                <m:t>min</m:t>
                              </m:r>
                            </m:e>
                            <m:lim>
                              <m:r>
                                <a:rPr lang="en-US" altLang="zh-CN" sz="2400" b="1" i="1" smtClean="0">
                                  <a:latin typeface="Cambria Math"/>
                                  <a:ea typeface="微软雅黑" pitchFamily="34" charset="-122"/>
                                </a:rPr>
                                <m:t>𝒙</m:t>
                              </m:r>
                              <m:r>
                                <a:rPr lang="en-US" altLang="zh-CN" sz="2400" b="1" i="1" smtClean="0">
                                  <a:latin typeface="Cambria Math"/>
                                  <a:ea typeface="Cambria Math"/>
                                </a:rPr>
                                <m:t>∈</m:t>
                              </m:r>
                              <m:r>
                                <a:rPr lang="en-US" altLang="zh-CN" sz="2400" b="1" i="1" smtClean="0">
                                  <a:latin typeface="Cambria Math"/>
                                  <a:ea typeface="Cambria Math"/>
                                </a:rPr>
                                <m:t>𝑫</m:t>
                              </m:r>
                            </m:lim>
                          </m:limLow>
                        </m:fName>
                        <m:e>
                          <m:d>
                            <m:dPr>
                              <m:begChr m:val="{"/>
                              <m:endChr m:val="}"/>
                              <m:ctrlPr>
                                <a:rPr lang="en-US" altLang="zh-CN" sz="2400" b="1" i="1">
                                  <a:latin typeface="Cambria Math" panose="02040503050406030204" pitchFamily="18" charset="0"/>
                                  <a:ea typeface="微软雅黑" pitchFamily="34" charset="-122"/>
                                </a:rPr>
                              </m:ctrlPr>
                            </m:dPr>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a:latin typeface="Cambria Math"/>
                                      <a:ea typeface="微软雅黑" pitchFamily="34" charset="-122"/>
                                    </a:rPr>
                                    <m:t>𝟏</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r>
                                <a:rPr lang="en-US" altLang="zh-CN" sz="2400" b="1" i="1">
                                  <a:latin typeface="Cambria Math"/>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a:latin typeface="Cambria Math"/>
                                      <a:ea typeface="微软雅黑" pitchFamily="34" charset="-122"/>
                                    </a:rPr>
                                    <m:t>𝟐</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r>
                                <a:rPr lang="en-US" altLang="zh-CN" sz="2400" b="1" i="1">
                                  <a:latin typeface="Cambria Math"/>
                                  <a:ea typeface="微软雅黑" pitchFamily="34" charset="-122"/>
                                </a:rPr>
                                <m:t>,</m:t>
                              </m:r>
                              <m:r>
                                <a:rPr lang="en-US" altLang="zh-CN" sz="2400" b="1" i="1">
                                  <a:latin typeface="Cambria Math"/>
                                  <a:ea typeface="Cambria Math"/>
                                </a:rPr>
                                <m:t>⋯,</m:t>
                              </m:r>
                              <m:sSub>
                                <m:sSubPr>
                                  <m:ctrlPr>
                                    <a:rPr lang="en-US" altLang="zh-CN" sz="2400" b="1" i="1">
                                      <a:latin typeface="Cambria Math" panose="02040503050406030204" pitchFamily="18" charset="0"/>
                                      <a:ea typeface="Cambria Math"/>
                                    </a:rPr>
                                  </m:ctrlPr>
                                </m:sSubPr>
                                <m:e>
                                  <m:r>
                                    <a:rPr lang="en-US" altLang="zh-CN" sz="2400" b="1" i="1">
                                      <a:latin typeface="Cambria Math"/>
                                      <a:ea typeface="Cambria Math"/>
                                    </a:rPr>
                                    <m:t>𝒇</m:t>
                                  </m:r>
                                </m:e>
                                <m:sub>
                                  <m:r>
                                    <a:rPr lang="en-US" altLang="zh-CN" sz="2400" b="1" i="1">
                                      <a:latin typeface="Cambria Math"/>
                                      <a:ea typeface="Cambria Math"/>
                                    </a:rPr>
                                    <m:t>𝒑</m:t>
                                  </m:r>
                                </m:sub>
                              </m:sSub>
                              <m:d>
                                <m:dPr>
                                  <m:ctrlPr>
                                    <a:rPr lang="en-US" altLang="zh-CN" sz="2400" b="1" i="1">
                                      <a:latin typeface="Cambria Math" panose="02040503050406030204" pitchFamily="18" charset="0"/>
                                      <a:ea typeface="Cambria Math"/>
                                    </a:rPr>
                                  </m:ctrlPr>
                                </m:dPr>
                                <m:e>
                                  <m:r>
                                    <a:rPr lang="en-US" altLang="zh-CN" sz="2400" b="1" i="1">
                                      <a:latin typeface="Cambria Math"/>
                                      <a:ea typeface="Cambria Math"/>
                                    </a:rPr>
                                    <m:t>𝒙</m:t>
                                  </m:r>
                                </m:e>
                              </m:d>
                            </m:e>
                          </m:d>
                        </m:e>
                      </m:func>
                      <m:r>
                        <a:rPr lang="en-US" altLang="zh-CN" sz="2400" b="1" i="1" smtClean="0">
                          <a:latin typeface="Cambria Math"/>
                          <a:ea typeface="微软雅黑" pitchFamily="34" charset="-122"/>
                        </a:rPr>
                        <m:t> </m:t>
                      </m:r>
                    </m:oMath>
                    <m:oMath xmlns:m="http://schemas.openxmlformats.org/officeDocument/2006/math">
                      <m:groupChr>
                        <m:groupChrPr>
                          <m:chr m:val="⇒"/>
                          <m:pos m:val="top"/>
                          <m:ctrlPr>
                            <a:rPr lang="en-US" altLang="zh-CN" sz="2400" b="1" i="1" smtClean="0">
                              <a:latin typeface="Cambria Math" panose="02040503050406030204" pitchFamily="18" charset="0"/>
                              <a:ea typeface="微软雅黑" pitchFamily="34" charset="-122"/>
                            </a:rPr>
                          </m:ctrlPr>
                        </m:groupChrPr>
                        <m:e/>
                      </m:groupCh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𝟏</m:t>
                          </m:r>
                        </m:e>
                      </m:d>
                      <m:r>
                        <a:rPr lang="en-US" altLang="zh-CN" sz="2400" b="1" i="1" smtClean="0">
                          <a:latin typeface="Cambria Math"/>
                          <a:ea typeface="微软雅黑" pitchFamily="34" charset="-122"/>
                        </a:rPr>
                        <m:t>:</m:t>
                      </m:r>
                      <m:sSup>
                        <m:sSupPr>
                          <m:ctrlPr>
                            <a:rPr lang="en-US" altLang="zh-CN" sz="2400" b="1" i="1" smtClean="0">
                              <a:latin typeface="Cambria Math" panose="02040503050406030204" pitchFamily="18" charset="0"/>
                              <a:ea typeface="微软雅黑" pitchFamily="34" charset="-122"/>
                            </a:rPr>
                          </m:ctrlPr>
                        </m:sSup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𝟏</m:t>
                              </m:r>
                            </m:sub>
                          </m:sSub>
                        </m:e>
                        <m:sup>
                          <m:r>
                            <a:rPr lang="en-US" altLang="zh-CN" sz="2400" b="1" i="1" smtClean="0">
                              <a:latin typeface="Cambria Math"/>
                              <a:ea typeface="微软雅黑" pitchFamily="34" charset="-122"/>
                            </a:rPr>
                            <m:t>∗</m:t>
                          </m:r>
                        </m:sup>
                      </m:sSup>
                      <m:r>
                        <a:rPr lang="en-US" altLang="zh-CN" sz="2400" b="1" i="1" smtClean="0">
                          <a:latin typeface="Cambria Math"/>
                          <a:ea typeface="微软雅黑" pitchFamily="34" charset="-122"/>
                        </a:rPr>
                        <m:t>=</m:t>
                      </m:r>
                      <m:func>
                        <m:funcPr>
                          <m:ctrlPr>
                            <a:rPr lang="en-US" altLang="zh-CN" sz="2400" b="1" i="1" smtClean="0">
                              <a:latin typeface="Cambria Math" panose="02040503050406030204" pitchFamily="18" charset="0"/>
                              <a:ea typeface="微软雅黑" pitchFamily="34" charset="-122"/>
                            </a:rPr>
                          </m:ctrlPr>
                        </m:funcPr>
                        <m:fName>
                          <m:limLow>
                            <m:limLowPr>
                              <m:ctrlPr>
                                <a:rPr lang="en-US" altLang="zh-CN" sz="2400" b="1" i="1" smtClean="0">
                                  <a:latin typeface="Cambria Math" panose="02040503050406030204" pitchFamily="18" charset="0"/>
                                  <a:ea typeface="微软雅黑" pitchFamily="34" charset="-122"/>
                                </a:rPr>
                              </m:ctrlPr>
                            </m:limLowPr>
                            <m:e>
                              <m:r>
                                <m:rPr>
                                  <m:sty m:val="p"/>
                                </m:rPr>
                                <a:rPr lang="en-US" altLang="zh-CN" sz="2400" b="0" i="0" smtClean="0">
                                  <a:latin typeface="Cambria Math"/>
                                  <a:ea typeface="微软雅黑" pitchFamily="34" charset="-122"/>
                                </a:rPr>
                                <m:t>min</m:t>
                              </m:r>
                            </m:e>
                            <m:lim>
                              <m:r>
                                <a:rPr lang="en-US" altLang="zh-CN" sz="2400" b="1" i="1" smtClean="0">
                                  <a:latin typeface="Cambria Math"/>
                                  <a:ea typeface="微软雅黑" pitchFamily="34" charset="-122"/>
                                </a:rPr>
                                <m:t>𝒙</m:t>
                              </m:r>
                              <m:r>
                                <a:rPr lang="en-US" altLang="zh-CN" sz="2400" b="1" i="1" smtClean="0">
                                  <a:latin typeface="Cambria Math"/>
                                  <a:ea typeface="Cambria Math"/>
                                </a:rPr>
                                <m:t>∈</m:t>
                              </m:r>
                              <m:r>
                                <a:rPr lang="en-US" altLang="zh-CN" sz="2400" b="1" i="1" smtClean="0">
                                  <a:latin typeface="Cambria Math"/>
                                  <a:ea typeface="Cambria Math"/>
                                </a:rPr>
                                <m:t>𝑫</m:t>
                              </m:r>
                            </m:lim>
                          </m:limLow>
                        </m:fName>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a:latin typeface="Cambria Math"/>
                                  <a:ea typeface="微软雅黑" pitchFamily="34" charset="-122"/>
                                </a:rPr>
                                <m:t>𝟏</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e>
                      </m:func>
                    </m:oMath>
                  </m:oMathPara>
                </a14:m>
                <a:br>
                  <a:rPr lang="en-US" altLang="zh-CN" sz="2400" b="1" i="1" dirty="0">
                    <a:latin typeface="Cambria Math"/>
                    <a:ea typeface="微软雅黑" pitchFamily="34" charset="-122"/>
                  </a:rPr>
                </a:br>
                <a:r>
                  <a:rPr lang="en-US" altLang="zh-CN" sz="2400" b="1" i="1" dirty="0">
                    <a:latin typeface="Cambria Math"/>
                    <a:ea typeface="微软雅黑" pitchFamily="34" charset="-122"/>
                  </a:rPr>
                  <a:t>    </a:t>
                </a:r>
                <a14:m>
                  <m:oMath xmlns:m="http://schemas.openxmlformats.org/officeDocument/2006/math">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𝟐</m:t>
                        </m:r>
                      </m:e>
                    </m:d>
                    <m:r>
                      <a:rPr lang="en-US" altLang="zh-CN" sz="2400" b="1" i="1">
                        <a:latin typeface="Cambria Math"/>
                        <a:ea typeface="微软雅黑" pitchFamily="34" charset="-122"/>
                      </a:rPr>
                      <m:t>:</m:t>
                    </m:r>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smtClean="0">
                                <a:latin typeface="Cambria Math"/>
                                <a:ea typeface="微软雅黑" pitchFamily="34" charset="-122"/>
                              </a:rPr>
                              <m:t>𝟐</m:t>
                            </m:r>
                          </m:sub>
                        </m:sSub>
                      </m:e>
                      <m:sup>
                        <m:r>
                          <a:rPr lang="en-US" altLang="zh-CN" sz="2400" b="1" i="1">
                            <a:latin typeface="Cambria Math"/>
                            <a:ea typeface="微软雅黑" pitchFamily="34" charset="-122"/>
                          </a:rPr>
                          <m:t>∗</m:t>
                        </m:r>
                      </m:sup>
                    </m:sSup>
                    <m:r>
                      <a:rPr lang="en-US" altLang="zh-CN" sz="2400" b="1" i="1">
                        <a:latin typeface="Cambria Math"/>
                        <a:ea typeface="微软雅黑" pitchFamily="34" charset="-122"/>
                      </a:rPr>
                      <m:t>=</m:t>
                    </m:r>
                    <m:func>
                      <m:funcPr>
                        <m:ctrlPr>
                          <a:rPr lang="en-US" altLang="zh-CN" sz="2400" b="1" i="1">
                            <a:latin typeface="Cambria Math" panose="02040503050406030204" pitchFamily="18" charset="0"/>
                            <a:ea typeface="微软雅黑" pitchFamily="34" charset="-122"/>
                          </a:rPr>
                        </m:ctrlPr>
                      </m:funcPr>
                      <m:fName>
                        <m:limLow>
                          <m:limLowPr>
                            <m:ctrlPr>
                              <a:rPr lang="en-US" altLang="zh-CN" sz="2400" b="1" i="1">
                                <a:latin typeface="Cambria Math" panose="02040503050406030204" pitchFamily="18" charset="0"/>
                                <a:ea typeface="微软雅黑" pitchFamily="34" charset="-122"/>
                              </a:rPr>
                            </m:ctrlPr>
                          </m:limLowPr>
                          <m:e>
                            <m:r>
                              <m:rPr>
                                <m:sty m:val="p"/>
                              </m:rPr>
                              <a:rPr lang="en-US" altLang="zh-CN" sz="2400">
                                <a:latin typeface="Cambria Math"/>
                                <a:ea typeface="微软雅黑" pitchFamily="34" charset="-122"/>
                              </a:rPr>
                              <m:t>min</m:t>
                            </m:r>
                          </m:e>
                          <m:lim>
                            <m:r>
                              <a:rPr lang="en-US" altLang="zh-CN" sz="2400" b="1" i="1" smtClean="0">
                                <a:latin typeface="Cambria Math"/>
                                <a:ea typeface="微软雅黑" pitchFamily="34" charset="-122"/>
                              </a:rPr>
                              <m:t>𝒙</m:t>
                            </m:r>
                            <m:r>
                              <a:rPr lang="en-US" altLang="zh-CN" sz="2400" b="1" i="1" smtClean="0">
                                <a:latin typeface="Cambria Math"/>
                                <a:ea typeface="Cambria Math"/>
                              </a:rPr>
                              <m:t>∈</m:t>
                            </m:r>
                            <m:r>
                              <a:rPr lang="en-US" altLang="zh-CN" sz="2400" b="1" i="1" smtClean="0">
                                <a:latin typeface="Cambria Math"/>
                                <a:ea typeface="Cambria Math"/>
                              </a:rPr>
                              <m:t>𝑫</m:t>
                            </m:r>
                            <m:r>
                              <a:rPr lang="en-US" altLang="zh-CN" sz="2400" b="1" i="1" smtClean="0">
                                <a:latin typeface="Cambria Math"/>
                                <a:ea typeface="Cambria Math"/>
                              </a:rPr>
                              <m:t>∩</m:t>
                            </m:r>
                            <m:d>
                              <m:dPr>
                                <m:begChr m:val="{"/>
                                <m:endChr m:val="}"/>
                                <m:ctrlPr>
                                  <a:rPr lang="en-US" altLang="zh-CN" sz="2400" b="1" i="1" smtClean="0">
                                    <a:latin typeface="Cambria Math" panose="02040503050406030204" pitchFamily="18" charset="0"/>
                                    <a:ea typeface="Cambria Math"/>
                                  </a:rPr>
                                </m:ctrlPr>
                              </m:dPr>
                              <m:e>
                                <m:r>
                                  <a:rPr lang="en-US" altLang="zh-CN" sz="2400" b="1" i="1" smtClean="0">
                                    <a:latin typeface="Cambria Math"/>
                                    <a:ea typeface="Cambria Math"/>
                                  </a:rPr>
                                  <m:t>𝒙</m:t>
                                </m:r>
                              </m:e>
                              <m:e>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𝒇</m:t>
                                    </m:r>
                                  </m:e>
                                  <m:sub>
                                    <m:r>
                                      <a:rPr lang="en-US" altLang="zh-CN" sz="2400" b="1" i="1" smtClean="0">
                                        <a:latin typeface="Cambria Math"/>
                                        <a:ea typeface="Cambria Math"/>
                                      </a:rPr>
                                      <m:t>𝟏</m:t>
                                    </m:r>
                                  </m:sub>
                                </m:sSub>
                                <m:r>
                                  <a:rPr lang="en-US" altLang="zh-CN" sz="2400" b="1" i="1" smtClean="0">
                                    <a:latin typeface="Cambria Math"/>
                                    <a:ea typeface="Cambria Math"/>
                                  </a:rPr>
                                  <m:t>(</m:t>
                                </m:r>
                                <m:r>
                                  <a:rPr lang="en-US" altLang="zh-CN" sz="2400" b="1" i="1" smtClean="0">
                                    <a:latin typeface="Cambria Math"/>
                                    <a:ea typeface="Cambria Math"/>
                                  </a:rPr>
                                  <m:t>𝒙</m:t>
                                </m:r>
                                <m:r>
                                  <a:rPr lang="en-US" altLang="zh-CN" sz="2400" b="1" i="1" smtClean="0">
                                    <a:latin typeface="Cambria Math"/>
                                    <a:ea typeface="Cambria Math"/>
                                  </a:rPr>
                                  <m:t>)≤</m:t>
                                </m:r>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a:latin typeface="Cambria Math"/>
                                            <a:ea typeface="微软雅黑" pitchFamily="34" charset="-122"/>
                                          </a:rPr>
                                          <m:t>𝟏</m:t>
                                        </m:r>
                                      </m:sub>
                                    </m:sSub>
                                  </m:e>
                                  <m:sup>
                                    <m:r>
                                      <a:rPr lang="en-US" altLang="zh-CN" sz="2400" b="1" i="1">
                                        <a:latin typeface="Cambria Math"/>
                                        <a:ea typeface="微软雅黑" pitchFamily="34" charset="-122"/>
                                      </a:rPr>
                                      <m:t>∗</m:t>
                                    </m:r>
                                  </m:sup>
                                </m:sSup>
                              </m:e>
                            </m:d>
                          </m:lim>
                        </m:limLow>
                      </m:fName>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smtClean="0">
                                <a:latin typeface="Cambria Math"/>
                                <a:ea typeface="微软雅黑" pitchFamily="34" charset="-122"/>
                              </a:rPr>
                              <m:t>𝟐</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e>
                    </m:func>
                  </m:oMath>
                </a14:m>
                <a:br>
                  <a:rPr lang="en-US" altLang="zh-CN" sz="2400" b="1" i="1" dirty="0">
                    <a:latin typeface="Cambria Math"/>
                    <a:ea typeface="微软雅黑" pitchFamily="34" charset="-122"/>
                  </a:rPr>
                </a:br>
                <a:r>
                  <a:rPr lang="en-US" altLang="zh-CN" sz="2400" b="1" i="1" dirty="0">
                    <a:latin typeface="Cambria Math"/>
                    <a:ea typeface="微软雅黑" pitchFamily="34" charset="-122"/>
                  </a:rPr>
                  <a:t>                    </a:t>
                </a:r>
                <a14:m>
                  <m:oMath xmlns:m="http://schemas.openxmlformats.org/officeDocument/2006/math">
                    <m:r>
                      <a:rPr lang="en-US" altLang="zh-CN" sz="2400" b="1" i="1" smtClean="0">
                        <a:latin typeface="Cambria Math"/>
                        <a:ea typeface="Cambria Math"/>
                      </a:rPr>
                      <m:t>⋯</m:t>
                    </m:r>
                  </m:oMath>
                </a14:m>
                <a:br>
                  <a:rPr lang="en-US" altLang="zh-CN" sz="2400" b="1" i="1" dirty="0">
                    <a:latin typeface="Cambria Math"/>
                    <a:ea typeface="Cambria Math"/>
                  </a:rPr>
                </a:br>
                <a:r>
                  <a:rPr lang="en-US" altLang="zh-CN" sz="2400" b="1" i="1" dirty="0">
                    <a:latin typeface="Cambria Math"/>
                    <a:ea typeface="Cambria Math"/>
                  </a:rPr>
                  <a:t>    </a:t>
                </a:r>
                <a14:m>
                  <m:oMath xmlns:m="http://schemas.openxmlformats.org/officeDocument/2006/math">
                    <m:d>
                      <m:dPr>
                        <m:ctrlPr>
                          <a:rPr lang="en-US" altLang="zh-CN" sz="2400" b="1" i="1">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𝒑</m:t>
                        </m:r>
                      </m:e>
                    </m:d>
                    <m:r>
                      <a:rPr lang="en-US" altLang="zh-CN" sz="2400" b="1" i="1">
                        <a:latin typeface="Cambria Math"/>
                        <a:ea typeface="微软雅黑" pitchFamily="34" charset="-122"/>
                      </a:rPr>
                      <m:t>:</m:t>
                    </m:r>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smtClean="0">
                                <a:latin typeface="Cambria Math"/>
                                <a:ea typeface="微软雅黑" pitchFamily="34" charset="-122"/>
                              </a:rPr>
                              <m:t>𝒑</m:t>
                            </m:r>
                          </m:sub>
                        </m:sSub>
                      </m:e>
                      <m:sup>
                        <m:r>
                          <a:rPr lang="en-US" altLang="zh-CN" sz="2400" b="1" i="1">
                            <a:latin typeface="Cambria Math"/>
                            <a:ea typeface="微软雅黑" pitchFamily="34" charset="-122"/>
                          </a:rPr>
                          <m:t>∗</m:t>
                        </m:r>
                      </m:sup>
                    </m:sSup>
                    <m:r>
                      <a:rPr lang="en-US" altLang="zh-CN" sz="2400" b="1" i="1">
                        <a:latin typeface="Cambria Math"/>
                        <a:ea typeface="微软雅黑" pitchFamily="34" charset="-122"/>
                      </a:rPr>
                      <m:t>=</m:t>
                    </m:r>
                    <m:func>
                      <m:funcPr>
                        <m:ctrlPr>
                          <a:rPr lang="en-US" altLang="zh-CN" sz="2400" b="1" i="1">
                            <a:latin typeface="Cambria Math" panose="02040503050406030204" pitchFamily="18" charset="0"/>
                            <a:ea typeface="微软雅黑" pitchFamily="34" charset="-122"/>
                          </a:rPr>
                        </m:ctrlPr>
                      </m:funcPr>
                      <m:fName>
                        <m:limLow>
                          <m:limLowPr>
                            <m:ctrlPr>
                              <a:rPr lang="en-US" altLang="zh-CN" sz="2400" b="1" i="1">
                                <a:latin typeface="Cambria Math" panose="02040503050406030204" pitchFamily="18" charset="0"/>
                                <a:ea typeface="微软雅黑" pitchFamily="34" charset="-122"/>
                              </a:rPr>
                            </m:ctrlPr>
                          </m:limLowPr>
                          <m:e>
                            <m:r>
                              <m:rPr>
                                <m:sty m:val="p"/>
                              </m:rPr>
                              <a:rPr lang="en-US" altLang="zh-CN" sz="2400">
                                <a:latin typeface="Cambria Math"/>
                                <a:ea typeface="微软雅黑" pitchFamily="34" charset="-122"/>
                              </a:rPr>
                              <m:t>min</m:t>
                            </m:r>
                          </m:e>
                          <m:lim>
                            <m:r>
                              <a:rPr lang="en-US" altLang="zh-CN" sz="2400" b="1" i="1">
                                <a:latin typeface="Cambria Math"/>
                                <a:ea typeface="微软雅黑" pitchFamily="34" charset="-122"/>
                              </a:rPr>
                              <m:t>𝒙</m:t>
                            </m:r>
                            <m:r>
                              <a:rPr lang="en-US" altLang="zh-CN" sz="2400" b="1" i="1">
                                <a:latin typeface="Cambria Math"/>
                                <a:ea typeface="Cambria Math"/>
                              </a:rPr>
                              <m:t>∈</m:t>
                            </m:r>
                            <m:r>
                              <a:rPr lang="en-US" altLang="zh-CN" sz="2400" b="1" i="1">
                                <a:latin typeface="Cambria Math"/>
                                <a:ea typeface="Cambria Math"/>
                              </a:rPr>
                              <m:t>𝑫</m:t>
                            </m:r>
                            <m:r>
                              <a:rPr lang="en-US" altLang="zh-CN" sz="2400" b="1" i="1">
                                <a:latin typeface="Cambria Math"/>
                                <a:ea typeface="Cambria Math"/>
                              </a:rPr>
                              <m:t>∩</m:t>
                            </m:r>
                            <m:d>
                              <m:dPr>
                                <m:begChr m:val="{"/>
                                <m:endChr m:val="}"/>
                                <m:ctrlPr>
                                  <a:rPr lang="en-US" altLang="zh-CN" sz="2400" b="1" i="1">
                                    <a:latin typeface="Cambria Math" panose="02040503050406030204" pitchFamily="18" charset="0"/>
                                    <a:ea typeface="Cambria Math"/>
                                  </a:rPr>
                                </m:ctrlPr>
                              </m:dPr>
                              <m:e>
                                <m:r>
                                  <a:rPr lang="en-US" altLang="zh-CN" sz="2400" b="1" i="1">
                                    <a:latin typeface="Cambria Math"/>
                                    <a:ea typeface="Cambria Math"/>
                                  </a:rPr>
                                  <m:t>𝒙</m:t>
                                </m:r>
                              </m:e>
                              <m:e>
                                <m:sSub>
                                  <m:sSubPr>
                                    <m:ctrlPr>
                                      <a:rPr lang="en-US" altLang="zh-CN" sz="2400" b="1" i="1">
                                        <a:latin typeface="Cambria Math" panose="02040503050406030204" pitchFamily="18" charset="0"/>
                                        <a:ea typeface="Cambria Math"/>
                                      </a:rPr>
                                    </m:ctrlPr>
                                  </m:sSubPr>
                                  <m:e>
                                    <m:r>
                                      <a:rPr lang="en-US" altLang="zh-CN" sz="2400" b="1" i="1">
                                        <a:latin typeface="Cambria Math"/>
                                        <a:ea typeface="Cambria Math"/>
                                      </a:rPr>
                                      <m:t>𝒇</m:t>
                                    </m:r>
                                  </m:e>
                                  <m:sub>
                                    <m:r>
                                      <a:rPr lang="en-US" altLang="zh-CN" sz="2400" b="1" i="1" smtClean="0">
                                        <a:latin typeface="Cambria Math"/>
                                        <a:ea typeface="Cambria Math"/>
                                      </a:rPr>
                                      <m:t>𝒋</m:t>
                                    </m:r>
                                  </m:sub>
                                </m:sSub>
                                <m:d>
                                  <m:dPr>
                                    <m:ctrlPr>
                                      <a:rPr lang="en-US" altLang="zh-CN" sz="2400" b="1" i="1">
                                        <a:latin typeface="Cambria Math" panose="02040503050406030204" pitchFamily="18" charset="0"/>
                                        <a:ea typeface="Cambria Math"/>
                                      </a:rPr>
                                    </m:ctrlPr>
                                  </m:dPr>
                                  <m:e>
                                    <m:r>
                                      <a:rPr lang="en-US" altLang="zh-CN" sz="2400" b="1" i="1">
                                        <a:latin typeface="Cambria Math"/>
                                        <a:ea typeface="Cambria Math"/>
                                      </a:rPr>
                                      <m:t>𝒙</m:t>
                                    </m:r>
                                  </m:e>
                                </m:d>
                                <m:r>
                                  <a:rPr lang="en-US" altLang="zh-CN" sz="2400" b="1" i="1">
                                    <a:latin typeface="Cambria Math"/>
                                    <a:ea typeface="Cambria Math"/>
                                  </a:rPr>
                                  <m:t>≤</m:t>
                                </m:r>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smtClean="0">
                                            <a:latin typeface="Cambria Math"/>
                                            <a:ea typeface="微软雅黑" pitchFamily="34" charset="-122"/>
                                          </a:rPr>
                                          <m:t>𝒋</m:t>
                                        </m:r>
                                      </m:sub>
                                    </m:sSub>
                                  </m:e>
                                  <m:sup>
                                    <m:r>
                                      <a:rPr lang="en-US" altLang="zh-CN" sz="2400" b="1" i="1">
                                        <a:latin typeface="Cambria Math"/>
                                        <a:ea typeface="微软雅黑" pitchFamily="34" charset="-122"/>
                                      </a:rPr>
                                      <m:t>∗</m:t>
                                    </m:r>
                                  </m:sup>
                                </m:sSup>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𝟐</m:t>
                                </m:r>
                                <m:r>
                                  <a:rPr lang="en-US" altLang="zh-CN" sz="2400" b="1" i="1" smtClean="0">
                                    <a:latin typeface="Cambria Math"/>
                                    <a:ea typeface="微软雅黑" pitchFamily="34" charset="-122"/>
                                  </a:rPr>
                                  <m:t>,⋯</m:t>
                                </m:r>
                                <m:r>
                                  <a:rPr lang="en-US" altLang="zh-CN" sz="2400" b="1" i="1" smtClean="0">
                                    <a:latin typeface="Cambria Math"/>
                                    <a:ea typeface="Cambria Math"/>
                                  </a:rPr>
                                  <m:t>𝒑</m:t>
                                </m:r>
                                <m:r>
                                  <a:rPr lang="en-US" altLang="zh-CN" sz="2400" b="1" i="1" smtClean="0">
                                    <a:latin typeface="Cambria Math"/>
                                    <a:ea typeface="Cambria Math"/>
                                  </a:rPr>
                                  <m:t>−</m:t>
                                </m:r>
                                <m:r>
                                  <a:rPr lang="en-US" altLang="zh-CN" sz="2400" b="1" i="1" smtClean="0">
                                    <a:latin typeface="Cambria Math"/>
                                    <a:ea typeface="Cambria Math"/>
                                  </a:rPr>
                                  <m:t>𝟏</m:t>
                                </m:r>
                              </m:e>
                            </m:d>
                          </m:lim>
                        </m:limLow>
                      </m:fName>
                      <m:e>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𝒇</m:t>
                            </m:r>
                          </m:e>
                          <m:sub>
                            <m:r>
                              <a:rPr lang="en-US" altLang="zh-CN" sz="2400" b="1" i="1" smtClean="0">
                                <a:latin typeface="Cambria Math"/>
                                <a:ea typeface="微软雅黑" pitchFamily="34" charset="-122"/>
                              </a:rPr>
                              <m:t>𝒑</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e>
                    </m:func>
                  </m:oMath>
                </a14:m>
                <a:endParaRPr lang="zh-CN" altLang="en-US" sz="2400" b="1" dirty="0">
                  <a:latin typeface="微软雅黑" pitchFamily="34" charset="-122"/>
                  <a:ea typeface="微软雅黑" pitchFamily="34" charset="-122"/>
                </a:endParaRPr>
              </a:p>
            </p:txBody>
          </p:sp>
        </mc:Choice>
        <mc:Fallback xmlns="">
          <p:sp>
            <p:nvSpPr>
              <p:cNvPr id="12289" name="内容占位符 2"/>
              <p:cNvSpPr>
                <a:spLocks noGrp="1" noRot="1" noChangeAspect="1" noMove="1" noResize="1" noEditPoints="1" noAdjustHandles="1" noChangeArrowheads="1" noChangeShapeType="1" noTextEdit="1"/>
              </p:cNvSpPr>
              <p:nvPr>
                <p:ph idx="1"/>
              </p:nvPr>
            </p:nvSpPr>
            <p:spPr>
              <a:xfrm>
                <a:off x="323646" y="1268413"/>
                <a:ext cx="8297863" cy="5400857"/>
              </a:xfrm>
              <a:blipFill>
                <a:blip r:embed="rId2"/>
                <a:stretch>
                  <a:fillRect l="-1470" r="-73"/>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2291" name="文本框 4"/>
          <p:cNvSpPr txBox="1">
            <a:spLocks noChangeArrowheads="1"/>
          </p:cNvSpPr>
          <p:nvPr/>
        </p:nvSpPr>
        <p:spPr bwMode="auto">
          <a:xfrm>
            <a:off x="539750" y="323850"/>
            <a:ext cx="6408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4</a:t>
            </a:r>
            <a:r>
              <a:rPr lang="zh-CN" altLang="en-US" sz="3600" b="1" dirty="0">
                <a:solidFill>
                  <a:srgbClr val="0000FF"/>
                </a:solidFill>
                <a:latin typeface="微软雅黑" pitchFamily="34" charset="-122"/>
                <a:ea typeface="微软雅黑" pitchFamily="34" charset="-122"/>
                <a:sym typeface="宋体" pitchFamily="2" charset="-122"/>
              </a:rPr>
              <a:t>)分层序列法</a:t>
            </a:r>
          </a:p>
        </p:txBody>
      </p:sp>
    </p:spTree>
    <p:extLst>
      <p:ext uri="{BB962C8B-B14F-4D97-AF65-F5344CB8AC3E}">
        <p14:creationId xmlns:p14="http://schemas.microsoft.com/office/powerpoint/2010/main" val="3076252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89" name="内容占位符 2"/>
              <p:cNvSpPr>
                <a:spLocks noGrp="1" noChangeArrowheads="1"/>
              </p:cNvSpPr>
              <p:nvPr>
                <p:ph idx="1"/>
              </p:nvPr>
            </p:nvSpPr>
            <p:spPr>
              <a:xfrm>
                <a:off x="386556" y="1340826"/>
                <a:ext cx="7848600" cy="4897437"/>
              </a:xfrm>
            </p:spPr>
            <p:txBody>
              <a:bodyPr/>
              <a:lstStyle/>
              <a:p>
                <a:pPr marL="0" indent="0">
                  <a:lnSpc>
                    <a:spcPct val="150000"/>
                  </a:lnSpc>
                  <a:buClr>
                    <a:schemeClr val="accent2"/>
                  </a:buClr>
                  <a:buFontTx/>
                  <a:buNone/>
                </a:pPr>
                <a:r>
                  <a:rPr lang="zh-CN" altLang="en-US" sz="2800" b="1" dirty="0">
                    <a:solidFill>
                      <a:schemeClr val="accent5">
                        <a:lumMod val="50000"/>
                      </a:schemeClr>
                    </a:solidFill>
                    <a:latin typeface="微软雅黑" pitchFamily="34" charset="-122"/>
                    <a:ea typeface="微软雅黑" pitchFamily="34" charset="-122"/>
                  </a:rPr>
                  <a:t>思想</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若规划模型的某一目标可以给出一个可供选择的范围，则该目标就可以作为约束条件而被排除出目标组，进入约束条件组中</a:t>
                </a:r>
                <a:r>
                  <a:rPr lang="en-US" altLang="zh-CN" sz="2400" b="1" dirty="0">
                    <a:latin typeface="微软雅黑" pitchFamily="34" charset="-122"/>
                    <a:ea typeface="微软雅黑" pitchFamily="34" charset="-122"/>
                  </a:rPr>
                  <a:t>.</a:t>
                </a:r>
              </a:p>
              <a:p>
                <a:pPr marL="0" indent="0">
                  <a:lnSpc>
                    <a:spcPct val="150000"/>
                  </a:lnSpc>
                  <a:buClr>
                    <a:schemeClr val="accent2"/>
                  </a:buClr>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假如，除第一个目标外，其余目标都可以提出一个可供选择的范围，则该多目标规划问题就可以转化为单目标规划问题</a:t>
                </a:r>
                <a:r>
                  <a:rPr lang="en-US" altLang="zh-CN" sz="2400" b="1" dirty="0">
                    <a:latin typeface="微软雅黑" pitchFamily="34" charset="-122"/>
                    <a:ea typeface="微软雅黑" pitchFamily="34" charset="-122"/>
                  </a:rPr>
                  <a:t>:</a:t>
                </a:r>
              </a:p>
              <a:p>
                <a:pPr marL="0" indent="0">
                  <a:buClr>
                    <a:schemeClr val="accent2"/>
                  </a:buClr>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rPr>
                        <m:t>𝐦𝐢𝐧</m:t>
                      </m:r>
                      <m:r>
                        <a:rPr lang="en-US" altLang="zh-CN" sz="2400" b="1" i="1" smtClean="0">
                          <a:latin typeface="Cambria Math"/>
                          <a:ea typeface="微软雅黑" pitchFamily="34" charset="-122"/>
                        </a:rPr>
                        <m:t> </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𝒇</m:t>
                          </m:r>
                        </m:e>
                        <m:sub>
                          <m:r>
                            <a:rPr lang="en-US" altLang="zh-CN" sz="2400" b="1" i="1" smtClean="0">
                              <a:latin typeface="Cambria Math"/>
                              <a:ea typeface="微软雅黑" pitchFamily="34" charset="-122"/>
                            </a:rPr>
                            <m:t>𝟏</m:t>
                          </m:r>
                        </m:sub>
                      </m:sSub>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oMath>
                    <m:oMath xmlns:m="http://schemas.openxmlformats.org/officeDocument/2006/math">
                      <m:r>
                        <a:rPr lang="en-US" altLang="zh-CN" sz="2400" b="1" i="1">
                          <a:latin typeface="Cambria Math"/>
                          <a:ea typeface="微软雅黑" pitchFamily="34" charset="-122"/>
                        </a:rPr>
                        <m:t>𝒔</m:t>
                      </m:r>
                      <m:r>
                        <a:rPr lang="en-US" altLang="zh-CN" sz="2400" b="1" i="1">
                          <a:latin typeface="Cambria Math"/>
                          <a:ea typeface="微软雅黑" pitchFamily="34" charset="-122"/>
                        </a:rPr>
                        <m:t>.</m:t>
                      </m:r>
                      <m:r>
                        <a:rPr lang="en-US" altLang="zh-CN" sz="2400" b="1" i="1">
                          <a:latin typeface="Cambria Math"/>
                          <a:ea typeface="微软雅黑" pitchFamily="34" charset="-122"/>
                        </a:rPr>
                        <m:t>𝒕</m:t>
                      </m:r>
                      <m:r>
                        <a:rPr lang="en-US" altLang="zh-CN" sz="2400" b="1" i="1">
                          <a:latin typeface="Cambria Math"/>
                          <a:ea typeface="微软雅黑" pitchFamily="34" charset="-122"/>
                        </a:rPr>
                        <m:t>. </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  </m:t>
                          </m:r>
                          <m:r>
                            <a:rPr lang="en-US" altLang="zh-CN" sz="2400" b="1" i="1">
                              <a:latin typeface="Cambria Math"/>
                              <a:ea typeface="微软雅黑" pitchFamily="34" charset="-122"/>
                            </a:rPr>
                            <m:t>𝒈</m:t>
                          </m:r>
                        </m:e>
                        <m:sub>
                          <m:r>
                            <a:rPr lang="en-US" altLang="zh-CN" sz="2400" b="1" i="1">
                              <a:latin typeface="Cambria Math"/>
                              <a:ea typeface="微软雅黑" pitchFamily="34" charset="-122"/>
                            </a:rPr>
                            <m:t>𝒊</m:t>
                          </m:r>
                        </m:sub>
                      </m:sSub>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𝒙</m:t>
                          </m:r>
                        </m:e>
                      </m:d>
                      <m:r>
                        <a:rPr lang="en-US" altLang="zh-CN" sz="2400" b="1" i="1">
                          <a:latin typeface="Cambria Math"/>
                          <a:ea typeface="Cambria Math"/>
                        </a:rPr>
                        <m:t>≤</m:t>
                      </m:r>
                      <m:r>
                        <a:rPr lang="en-US" altLang="zh-CN" sz="2400" b="1" i="1">
                          <a:latin typeface="Cambria Math"/>
                          <a:ea typeface="Cambria Math"/>
                        </a:rPr>
                        <m:t>𝟎</m:t>
                      </m:r>
                      <m:r>
                        <a:rPr lang="en-US" altLang="zh-CN" sz="2400" b="1" i="1">
                          <a:latin typeface="Cambria Math"/>
                          <a:ea typeface="Cambria Math"/>
                        </a:rPr>
                        <m:t>,</m:t>
                      </m:r>
                      <m:r>
                        <a:rPr lang="en-US" altLang="zh-CN" sz="2400" b="1" i="1">
                          <a:latin typeface="Cambria Math"/>
                          <a:ea typeface="Cambria Math"/>
                        </a:rPr>
                        <m:t>𝒊</m:t>
                      </m:r>
                      <m:r>
                        <a:rPr lang="en-US" altLang="zh-CN" sz="2400" b="1" i="1">
                          <a:latin typeface="Cambria Math"/>
                          <a:ea typeface="Cambria Math"/>
                        </a:rPr>
                        <m:t>=</m:t>
                      </m:r>
                      <m:r>
                        <a:rPr lang="en-US" altLang="zh-CN" sz="2400" b="1" i="1">
                          <a:latin typeface="Cambria Math"/>
                          <a:ea typeface="Cambria Math"/>
                        </a:rPr>
                        <m:t>𝟏</m:t>
                      </m:r>
                      <m:r>
                        <a:rPr lang="en-US" altLang="zh-CN" sz="2400" b="1" i="1">
                          <a:latin typeface="Cambria Math"/>
                          <a:ea typeface="Cambria Math"/>
                        </a:rPr>
                        <m:t>,</m:t>
                      </m:r>
                      <m:r>
                        <a:rPr lang="en-US" altLang="zh-CN" sz="2400" b="1" i="1">
                          <a:latin typeface="Cambria Math"/>
                          <a:ea typeface="Cambria Math"/>
                        </a:rPr>
                        <m:t>𝟐</m:t>
                      </m:r>
                      <m:r>
                        <a:rPr lang="en-US" altLang="zh-CN" sz="2400" b="1" i="1">
                          <a:latin typeface="Cambria Math"/>
                          <a:ea typeface="Cambria Math"/>
                        </a:rPr>
                        <m:t>,⋯,</m:t>
                      </m:r>
                      <m:r>
                        <a:rPr lang="en-US" altLang="zh-CN" sz="2400" b="1" i="1">
                          <a:latin typeface="Cambria Math"/>
                          <a:ea typeface="Cambria Math"/>
                        </a:rPr>
                        <m:t>𝒎</m:t>
                      </m:r>
                    </m:oMath>
                    <m:oMath xmlns:m="http://schemas.openxmlformats.org/officeDocument/2006/math">
                      <m:r>
                        <a:rPr lang="en-US" altLang="zh-CN" sz="2400" b="1" i="1" smtClean="0">
                          <a:latin typeface="Cambria Math"/>
                          <a:ea typeface="Cambria Math"/>
                        </a:rPr>
                        <m:t>         </m:t>
                      </m:r>
                      <m:sSup>
                        <m:sSupPr>
                          <m:ctrlPr>
                            <a:rPr lang="en-US" altLang="zh-CN" sz="2400" b="1" i="1" smtClean="0">
                              <a:latin typeface="Cambria Math" panose="02040503050406030204" pitchFamily="18" charset="0"/>
                              <a:ea typeface="Cambria Math"/>
                            </a:rPr>
                          </m:ctrlPr>
                        </m:sSupPr>
                        <m:e>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𝒇</m:t>
                              </m:r>
                            </m:e>
                            <m:sub>
                              <m:r>
                                <a:rPr lang="en-US" altLang="zh-CN" sz="2400" b="1" i="1" smtClean="0">
                                  <a:latin typeface="Cambria Math"/>
                                  <a:ea typeface="Cambria Math"/>
                                </a:rPr>
                                <m:t>𝒋</m:t>
                              </m:r>
                            </m:sub>
                          </m:sSub>
                        </m:e>
                        <m:sup>
                          <m:r>
                            <a:rPr lang="en-US" altLang="zh-CN" sz="2400" b="1" i="1" smtClean="0">
                              <a:latin typeface="Cambria Math"/>
                              <a:ea typeface="Cambria Math"/>
                            </a:rPr>
                            <m:t>𝒎𝒊𝒏</m:t>
                          </m:r>
                        </m:sup>
                      </m:sSup>
                      <m:r>
                        <a:rPr lang="en-US" altLang="zh-CN" sz="2400" b="1" i="1" smtClean="0">
                          <a:latin typeface="Cambria Math"/>
                          <a:ea typeface="Cambria Math"/>
                        </a:rPr>
                        <m:t>≤</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𝒇</m:t>
                          </m:r>
                        </m:e>
                        <m:sub>
                          <m:r>
                            <a:rPr lang="en-US" altLang="zh-CN" sz="2400" b="1" i="1" smtClean="0">
                              <a:latin typeface="Cambria Math"/>
                              <a:ea typeface="Cambria Math"/>
                            </a:rPr>
                            <m:t>𝒋</m:t>
                          </m:r>
                        </m:sub>
                      </m:sSub>
                      <m:r>
                        <a:rPr lang="en-US" altLang="zh-CN" sz="2400" b="1" i="1" smtClean="0">
                          <a:latin typeface="Cambria Math"/>
                          <a:ea typeface="Cambria Math"/>
                        </a:rPr>
                        <m:t>≤</m:t>
                      </m:r>
                      <m:sSup>
                        <m:sSupPr>
                          <m:ctrlPr>
                            <a:rPr lang="en-US" altLang="zh-CN" sz="2400" b="1" i="1" smtClean="0">
                              <a:latin typeface="Cambria Math" panose="02040503050406030204" pitchFamily="18" charset="0"/>
                              <a:ea typeface="Cambria Math"/>
                            </a:rPr>
                          </m:ctrlPr>
                        </m:sSupPr>
                        <m:e>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𝒇</m:t>
                              </m:r>
                            </m:e>
                            <m:sub>
                              <m:r>
                                <a:rPr lang="en-US" altLang="zh-CN" sz="2400" b="1" i="1" smtClean="0">
                                  <a:latin typeface="Cambria Math"/>
                                  <a:ea typeface="Cambria Math"/>
                                </a:rPr>
                                <m:t>𝒋</m:t>
                              </m:r>
                            </m:sub>
                          </m:sSub>
                        </m:e>
                        <m:sup>
                          <m:r>
                            <a:rPr lang="en-US" altLang="zh-CN" sz="2400" b="1" i="1" smtClean="0">
                              <a:latin typeface="Cambria Math"/>
                              <a:ea typeface="Cambria Math"/>
                            </a:rPr>
                            <m:t>𝒎𝒂𝒙</m:t>
                          </m:r>
                        </m:sup>
                      </m:sSup>
                      <m:r>
                        <a:rPr lang="en-US" altLang="zh-CN" sz="2400" b="1" i="1" smtClean="0">
                          <a:latin typeface="Cambria Math"/>
                          <a:ea typeface="Cambria Math"/>
                        </a:rPr>
                        <m:t>,</m:t>
                      </m:r>
                      <m:r>
                        <a:rPr lang="en-US" altLang="zh-CN" sz="2400" b="1" i="1" smtClean="0">
                          <a:latin typeface="Cambria Math"/>
                          <a:ea typeface="Cambria Math"/>
                        </a:rPr>
                        <m:t>𝒋</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𝟑</m:t>
                      </m:r>
                      <m:r>
                        <a:rPr lang="en-US" altLang="zh-CN" sz="2400" b="1" i="1" smtClean="0">
                          <a:latin typeface="Cambria Math"/>
                          <a:ea typeface="Cambria Math"/>
                        </a:rPr>
                        <m:t>,⋯,</m:t>
                      </m:r>
                      <m:r>
                        <a:rPr lang="en-US" altLang="zh-CN" sz="2400" b="1" i="1" smtClean="0">
                          <a:latin typeface="Cambria Math"/>
                          <a:ea typeface="Cambria Math"/>
                        </a:rPr>
                        <m:t>𝒑</m:t>
                      </m:r>
                    </m:oMath>
                  </m:oMathPara>
                </a14:m>
                <a:endParaRPr lang="en-US" altLang="zh-CN" sz="2400" b="1" dirty="0">
                  <a:latin typeface="微软雅黑" pitchFamily="34" charset="-122"/>
                  <a:ea typeface="微软雅黑" pitchFamily="34" charset="-122"/>
                </a:endParaRPr>
              </a:p>
              <a:p>
                <a:pPr marL="0" indent="0">
                  <a:lnSpc>
                    <a:spcPct val="150000"/>
                  </a:lnSpc>
                  <a:buClr>
                    <a:schemeClr val="accent2"/>
                  </a:buClr>
                  <a:buFontTx/>
                  <a:buNone/>
                </a:pPr>
                <a:endParaRPr lang="en-US" altLang="zh-CN" sz="2400" b="1" dirty="0">
                  <a:latin typeface="Cambria Math"/>
                  <a:ea typeface="微软雅黑" pitchFamily="34" charset="-122"/>
                </a:endParaRPr>
              </a:p>
            </p:txBody>
          </p:sp>
        </mc:Choice>
        <mc:Fallback xmlns="">
          <p:sp>
            <p:nvSpPr>
              <p:cNvPr id="12289" name="内容占位符 2"/>
              <p:cNvSpPr>
                <a:spLocks noGrp="1" noRot="1" noChangeAspect="1" noMove="1" noResize="1" noEditPoints="1" noAdjustHandles="1" noChangeArrowheads="1" noChangeShapeType="1" noTextEdit="1"/>
              </p:cNvSpPr>
              <p:nvPr>
                <p:ph idx="1"/>
              </p:nvPr>
            </p:nvSpPr>
            <p:spPr>
              <a:xfrm>
                <a:off x="386556" y="1340826"/>
                <a:ext cx="7848600" cy="4897437"/>
              </a:xfrm>
              <a:blipFill>
                <a:blip r:embed="rId2"/>
                <a:stretch>
                  <a:fillRect l="-1553" r="-932"/>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2291" name="文本框 4"/>
          <p:cNvSpPr txBox="1">
            <a:spLocks noChangeArrowheads="1"/>
          </p:cNvSpPr>
          <p:nvPr/>
        </p:nvSpPr>
        <p:spPr bwMode="auto">
          <a:xfrm>
            <a:off x="539750" y="323850"/>
            <a:ext cx="34195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00FF"/>
                </a:solidFill>
                <a:latin typeface="微软雅黑" pitchFamily="34" charset="-122"/>
                <a:ea typeface="微软雅黑" pitchFamily="34" charset="-122"/>
                <a:sym typeface="宋体" pitchFamily="2" charset="-122"/>
              </a:rPr>
              <a:t>5</a:t>
            </a:r>
            <a:r>
              <a:rPr lang="zh-CN" altLang="en-US" sz="3600" b="1" dirty="0">
                <a:solidFill>
                  <a:srgbClr val="0000FF"/>
                </a:solidFill>
                <a:latin typeface="微软雅黑" pitchFamily="34" charset="-122"/>
                <a:ea typeface="微软雅黑" pitchFamily="34" charset="-122"/>
                <a:sym typeface="宋体" pitchFamily="2" charset="-122"/>
              </a:rPr>
              <a:t>)极大极小点法</a:t>
            </a:r>
          </a:p>
        </p:txBody>
      </p:sp>
    </p:spTree>
    <p:extLst>
      <p:ext uri="{BB962C8B-B14F-4D97-AF65-F5344CB8AC3E}">
        <p14:creationId xmlns:p14="http://schemas.microsoft.com/office/powerpoint/2010/main" val="307625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传统优化算法</a:t>
            </a:r>
          </a:p>
        </p:txBody>
      </p:sp>
      <p:sp>
        <p:nvSpPr>
          <p:cNvPr id="11268" name="内容占位符 2"/>
          <p:cNvSpPr>
            <a:spLocks noGrp="1" noChangeArrowheads="1"/>
          </p:cNvSpPr>
          <p:nvPr>
            <p:ph idx="1"/>
          </p:nvPr>
        </p:nvSpPr>
        <p:spPr>
          <a:xfrm>
            <a:off x="433578" y="1628850"/>
            <a:ext cx="8229600" cy="4104342"/>
          </a:xfrm>
        </p:spPr>
        <p:txBody>
          <a:bodyPr/>
          <a:lstStyle/>
          <a:p>
            <a:pPr marL="0" indent="0">
              <a:lnSpc>
                <a:spcPct val="150000"/>
              </a:lnSpc>
              <a:spcBef>
                <a:spcPct val="0"/>
              </a:spcBef>
              <a:buFontTx/>
              <a:buNone/>
            </a:pPr>
            <a:r>
              <a:rPr lang="zh-CN" altLang="en-US" b="1" dirty="0">
                <a:solidFill>
                  <a:srgbClr val="C00000"/>
                </a:solidFill>
                <a:latin typeface="微软雅黑" pitchFamily="34" charset="-122"/>
                <a:ea typeface="微软雅黑" pitchFamily="34" charset="-122"/>
              </a:rPr>
              <a:t>缺点</a:t>
            </a:r>
            <a:r>
              <a:rPr lang="en-US" altLang="zh-CN" sz="2800" b="1" dirty="0">
                <a:latin typeface="微软雅黑" pitchFamily="34" charset="-122"/>
                <a:ea typeface="微软雅黑" pitchFamily="34" charset="-122"/>
              </a:rPr>
              <a:t>:</a:t>
            </a:r>
          </a:p>
          <a:p>
            <a:pPr marL="457200" indent="-457200">
              <a:lnSpc>
                <a:spcPct val="150000"/>
              </a:lnSpc>
              <a:spcBef>
                <a:spcPct val="0"/>
              </a:spcBef>
              <a:buFontTx/>
              <a:buAutoNum type="arabicPeriod"/>
            </a:pPr>
            <a:r>
              <a:rPr lang="zh-CN" altLang="en-US" sz="2800" b="1" dirty="0">
                <a:latin typeface="微软雅黑" pitchFamily="34" charset="-122"/>
                <a:ea typeface="微软雅黑" pitchFamily="34" charset="-122"/>
              </a:rPr>
              <a:t>各目标加权值的分配带有较大的</a:t>
            </a:r>
            <a:r>
              <a:rPr lang="zh-CN" altLang="en-US" sz="2800" b="1" dirty="0">
                <a:solidFill>
                  <a:srgbClr val="C00000"/>
                </a:solidFill>
                <a:latin typeface="微软雅黑" pitchFamily="34" charset="-122"/>
                <a:ea typeface="微软雅黑" pitchFamily="34" charset="-122"/>
              </a:rPr>
              <a:t>主观性</a:t>
            </a:r>
            <a:r>
              <a:rPr lang="zh-CN" altLang="en-US" sz="2800" b="1" dirty="0">
                <a:latin typeface="微软雅黑" pitchFamily="34" charset="-122"/>
                <a:ea typeface="微软雅黑" pitchFamily="34" charset="-122"/>
              </a:rPr>
              <a:t>；</a:t>
            </a:r>
            <a:endParaRPr lang="en-US" altLang="zh-CN" sz="28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800" b="1" dirty="0">
                <a:latin typeface="微软雅黑" pitchFamily="34" charset="-122"/>
                <a:ea typeface="微软雅黑" pitchFamily="34" charset="-122"/>
              </a:rPr>
              <a:t>优化过程中各目标的优度进展不可操作等；</a:t>
            </a:r>
            <a:endParaRPr lang="en-US" altLang="zh-CN" sz="28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800" b="1" dirty="0">
                <a:latin typeface="微软雅黑" pitchFamily="34" charset="-122"/>
                <a:ea typeface="微软雅黑" pitchFamily="34" charset="-122"/>
              </a:rPr>
              <a:t>在处理高维数、多模态、非线性等复杂问题上存在许多不足</a:t>
            </a:r>
            <a:r>
              <a:rPr lang="en-US" altLang="zh-CN" sz="2800" b="1" dirty="0">
                <a:latin typeface="微软雅黑" pitchFamily="34" charset="-122"/>
                <a:ea typeface="微软雅黑" pitchFamily="34" charset="-122"/>
              </a:rPr>
              <a:t>.</a:t>
            </a:r>
            <a:endParaRPr lang="zh-CN" altLang="en-US" sz="2800" b="1" dirty="0">
              <a:latin typeface="微软雅黑" pitchFamily="34" charset="-122"/>
              <a:ea typeface="微软雅黑" pitchFamily="34" charset="-122"/>
            </a:endParaRPr>
          </a:p>
        </p:txBody>
      </p:sp>
    </p:spTree>
    <p:extLst>
      <p:ext uri="{BB962C8B-B14F-4D97-AF65-F5344CB8AC3E}">
        <p14:creationId xmlns:p14="http://schemas.microsoft.com/office/powerpoint/2010/main" val="1714959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74270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智能优化算法</a:t>
            </a:r>
          </a:p>
        </p:txBody>
      </p: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323646" y="1050925"/>
                <a:ext cx="8229600" cy="5112426"/>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基于种群的智能优化方法具有较高的并行性，尤其在求解多目标问题时，一次运行可以求得多个</a:t>
                </a:r>
                <a14:m>
                  <m:oMath xmlns:m="http://schemas.openxmlformats.org/officeDocument/2006/math">
                    <m:r>
                      <a:rPr lang="en-US" altLang="zh-CN" sz="2400" b="1" i="1"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最优解，具有单目标优化方法不可比拟的优势</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优点</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1. </a:t>
                </a:r>
                <a:r>
                  <a:rPr lang="zh-CN" altLang="en-US" sz="2400" b="1" dirty="0">
                    <a:latin typeface="微软雅黑" pitchFamily="34" charset="-122"/>
                    <a:ea typeface="微软雅黑" pitchFamily="34" charset="-122"/>
                  </a:rPr>
                  <a:t>进化算法并行地处理一组可能的解</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群体</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，不需要分别运算多次便能在一次算法过程中找到</a:t>
                </a:r>
                <a14:m>
                  <m:oMath xmlns:m="http://schemas.openxmlformats.org/officeDocument/2006/math">
                    <m:r>
                      <a:rPr lang="en-US" altLang="zh-CN" sz="2400" b="1" i="1">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最优解中的多个解</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2.</a:t>
                </a:r>
                <a:r>
                  <a:rPr lang="zh-CN" altLang="en-US" sz="2400" b="1" dirty="0">
                    <a:latin typeface="微软雅黑" pitchFamily="34" charset="-122"/>
                    <a:ea typeface="微软雅黑" pitchFamily="34" charset="-122"/>
                  </a:rPr>
                  <a:t>进化算法不局限于</a:t>
                </a:r>
                <a14:m>
                  <m:oMath xmlns:m="http://schemas.openxmlformats.org/officeDocument/2006/math">
                    <m:r>
                      <a:rPr lang="en-US" altLang="zh-CN" sz="2400" b="1" i="1">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前沿的形状和连续性，易于处理不连续的、凹形的</a:t>
                </a:r>
                <a14:m>
                  <m:oMath xmlns:m="http://schemas.openxmlformats.org/officeDocument/2006/math">
                    <m:r>
                      <a:rPr lang="en-US" altLang="zh-CN" sz="2400" b="1" i="1">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前沿，这在数学规划技术中是两个非常重要的问题</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323646" y="1050925"/>
                <a:ext cx="8229600" cy="5112426"/>
              </a:xfrm>
              <a:blipFill rotWithShape="1">
                <a:blip r:embed="rId2"/>
                <a:stretch>
                  <a:fillRect l="-1481" r="-1185" b="-12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954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8510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多目标进化算法</a:t>
            </a:r>
          </a:p>
        </p:txBody>
      </p: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042883"/>
                <a:ext cx="8496708" cy="5400450"/>
              </a:xfrm>
            </p:spPr>
            <p:txBody>
              <a:bodyPr/>
              <a:lstStyle/>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基本原理</a:t>
                </a:r>
                <a:r>
                  <a:rPr lang="zh-CN" altLang="en-US" sz="2400" b="1" dirty="0">
                    <a:latin typeface="微软雅黑" pitchFamily="34" charset="-122"/>
                    <a:ea typeface="微软雅黑" pitchFamily="34" charset="-122"/>
                  </a:rPr>
                  <a:t>描述如下：</a:t>
                </a:r>
                <a:endParaRPr lang="en-US" altLang="zh-CN" sz="2400" b="1" dirty="0">
                  <a:latin typeface="微软雅黑" pitchFamily="34" charset="-122"/>
                  <a:ea typeface="微软雅黑" pitchFamily="34" charset="-122"/>
                </a:endParaRPr>
              </a:p>
              <a:p>
                <a:pPr marL="0" indent="0">
                  <a:lnSpc>
                    <a:spcPct val="13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多目标进化算法（</a:t>
                </a:r>
                <a:r>
                  <a:rPr lang="en-US" altLang="zh-CN" sz="2400" b="1" dirty="0">
                    <a:latin typeface="微软雅黑" pitchFamily="34" charset="-122"/>
                    <a:ea typeface="微软雅黑" pitchFamily="34" charset="-122"/>
                  </a:rPr>
                  <a:t>MOEA</a:t>
                </a:r>
                <a:r>
                  <a:rPr lang="zh-CN" altLang="en-US" sz="2400" b="1" dirty="0">
                    <a:latin typeface="微软雅黑" pitchFamily="34" charset="-122"/>
                    <a:ea typeface="微软雅黑" pitchFamily="34" charset="-122"/>
                  </a:rPr>
                  <a:t>）从一组随机生成的种群出发，通过对种群执行选择、交叉和变异等进化操作，经过多代进化，种群中个体的适应度不断提高，从而逐步逼近多目标优化问题的 </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最优解集。</a:t>
                </a:r>
                <a:endParaRPr lang="en-US" altLang="zh-CN" sz="2400" b="1" dirty="0">
                  <a:latin typeface="微软雅黑" pitchFamily="34" charset="-122"/>
                  <a:ea typeface="微软雅黑" pitchFamily="34" charset="-122"/>
                </a:endParaRPr>
              </a:p>
              <a:p>
                <a:pPr marL="0" indent="0">
                  <a:lnSpc>
                    <a:spcPct val="130000"/>
                  </a:lnSpc>
                  <a:spcBef>
                    <a:spcPct val="0"/>
                  </a:spcBef>
                  <a:buFontTx/>
                  <a:buNone/>
                </a:pPr>
                <a:r>
                  <a:rPr lang="zh-CN" altLang="en-US" sz="2400" b="1" dirty="0">
                    <a:latin typeface="微软雅黑" pitchFamily="34" charset="-122"/>
                    <a:ea typeface="微软雅黑" pitchFamily="34" charset="-122"/>
                  </a:rPr>
                  <a:t>       与单目标进化算法不同，多目标进化算法具有特殊的适应度评价机制</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为了充分发挥进化算法的群体搜索优势，大多数</a:t>
                </a:r>
                <a14:m>
                  <m:oMath xmlns:m="http://schemas.openxmlformats.org/officeDocument/2006/math">
                    <m:r>
                      <a:rPr lang="en-US" altLang="zh-CN" sz="2400" b="1" i="1" dirty="0" smtClean="0">
                        <a:latin typeface="Cambria Math"/>
                        <a:ea typeface="微软雅黑" pitchFamily="34" charset="-122"/>
                      </a:rPr>
                      <m:t>𝑴𝑶𝑬𝑨</m:t>
                    </m:r>
                  </m:oMath>
                </a14:m>
                <a:r>
                  <a:rPr lang="zh-CN" altLang="en-US" sz="2400" b="1" dirty="0">
                    <a:latin typeface="微软雅黑" pitchFamily="34" charset="-122"/>
                    <a:ea typeface="微软雅黑" pitchFamily="34" charset="-122"/>
                  </a:rPr>
                  <a:t>均采用基于</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排序的适应度评价方法</a:t>
                </a:r>
                <a:r>
                  <a:rPr lang="en-US" altLang="zh-CN" sz="2400" b="1" dirty="0">
                    <a:latin typeface="微软雅黑" pitchFamily="34" charset="-122"/>
                    <a:ea typeface="微软雅黑" pitchFamily="34" charset="-122"/>
                  </a:rPr>
                  <a:t>. </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042883"/>
                <a:ext cx="8496708" cy="5400450"/>
              </a:xfrm>
              <a:blipFill>
                <a:blip r:embed="rId2"/>
                <a:stretch>
                  <a:fillRect l="-1435" r="-1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9414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44712" y="323848"/>
                <a:ext cx="8015076"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smtClean="0">
                        <a:solidFill>
                          <a:srgbClr val="0000FF"/>
                        </a:solidFill>
                        <a:latin typeface="Cambria Math"/>
                        <a:ea typeface="微软雅黑" pitchFamily="34" charset="-122"/>
                        <a:sym typeface="宋体" pitchFamily="2" charset="-122"/>
                      </a:rPr>
                      <m:t>𝑵𝑺𝑮𝑨</m:t>
                    </m:r>
                  </m:oMath>
                </a14:m>
                <a:r>
                  <a:rPr lang="zh-CN" altLang="en-US" sz="3600" b="1" dirty="0">
                    <a:solidFill>
                      <a:srgbClr val="0000FF"/>
                    </a:solidFill>
                    <a:latin typeface="微软雅黑" pitchFamily="34" charset="-122"/>
                    <a:ea typeface="微软雅黑" pitchFamily="34" charset="-122"/>
                    <a:sym typeface="宋体" pitchFamily="2" charset="-122"/>
                  </a:rPr>
                  <a:t>算法</a:t>
                </a: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44712" y="323848"/>
                <a:ext cx="8015076" cy="713978"/>
              </a:xfrm>
              <a:prstGeom prst="rect">
                <a:avLst/>
              </a:prstGeom>
              <a:blipFill rotWithShape="1">
                <a:blip r:embed="rId2"/>
                <a:stretch>
                  <a:fillRect l="-2357" t="-3419"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323646" y="1340826"/>
                <a:ext cx="8551005" cy="5184432"/>
              </a:xfrm>
            </p:spPr>
            <p:txBody>
              <a:bodyPr/>
              <a:lstStyle/>
              <a:p>
                <a:pPr marL="0" indent="0">
                  <a:lnSpc>
                    <a:spcPct val="150000"/>
                  </a:lnSpc>
                  <a:spcBef>
                    <a:spcPct val="0"/>
                  </a:spcBef>
                  <a:buNone/>
                </a:pPr>
                <a:r>
                  <a:rPr lang="zh-CN" altLang="en-US" sz="2400" b="1" dirty="0">
                    <a:latin typeface="微软雅黑" pitchFamily="34" charset="-122"/>
                    <a:ea typeface="微软雅黑" pitchFamily="34" charset="-122"/>
                  </a:rPr>
                  <a:t>        非支配排序遗传算法</a:t>
                </a:r>
                <a14:m>
                  <m:oMath xmlns:m="http://schemas.openxmlformats.org/officeDocument/2006/math">
                    <m:r>
                      <a:rPr lang="en-US" altLang="zh-CN" sz="2400" b="1" i="1" dirty="0" smtClean="0">
                        <a:latin typeface="Cambria Math"/>
                        <a:ea typeface="微软雅黑" pitchFamily="34" charset="-122"/>
                      </a:rPr>
                      <m:t>𝑵𝑺𝑮𝑨</m:t>
                    </m:r>
                  </m:oMath>
                </a14:m>
                <a:r>
                  <a:rPr lang="en-US" altLang="zh-CN" sz="2400" b="1" dirty="0">
                    <a:latin typeface="微软雅黑" pitchFamily="34" charset="-122"/>
                    <a:ea typeface="微软雅黑" pitchFamily="34" charset="-122"/>
                  </a:rPr>
                  <a:t>(Non-dominated Sorting Genetic Algorithm)</a:t>
                </a:r>
                <a:r>
                  <a:rPr lang="zh-CN" altLang="en-US" sz="2400" b="1" dirty="0">
                    <a:latin typeface="微软雅黑" pitchFamily="34" charset="-122"/>
                    <a:ea typeface="微软雅黑" pitchFamily="34" charset="-122"/>
                  </a:rPr>
                  <a:t>是由</a:t>
                </a:r>
                <a:r>
                  <a:rPr lang="en-US" altLang="zh-CN" sz="2400" b="1" dirty="0" err="1">
                    <a:latin typeface="微软雅黑" pitchFamily="34" charset="-122"/>
                    <a:ea typeface="微软雅黑" pitchFamily="34" charset="-122"/>
                  </a:rPr>
                  <a:t>Srinivas</a:t>
                </a:r>
                <a:r>
                  <a:rPr lang="zh-CN" altLang="en-US" sz="2400" b="1" dirty="0">
                    <a:latin typeface="微软雅黑" pitchFamily="34" charset="-122"/>
                    <a:ea typeface="微软雅黑" pitchFamily="34" charset="-122"/>
                  </a:rPr>
                  <a:t>和</a:t>
                </a:r>
                <a:r>
                  <a:rPr lang="en-US" altLang="zh-CN" sz="2400" b="1" dirty="0">
                    <a:latin typeface="微软雅黑" pitchFamily="34" charset="-122"/>
                    <a:ea typeface="微软雅黑" pitchFamily="34" charset="-122"/>
                  </a:rPr>
                  <a:t>Deb</a:t>
                </a:r>
                <a:r>
                  <a:rPr lang="zh-CN" altLang="en-US" sz="2400" b="1" dirty="0">
                    <a:latin typeface="微软雅黑" pitchFamily="34" charset="-122"/>
                    <a:ea typeface="微软雅黑" pitchFamily="34" charset="-122"/>
                  </a:rPr>
                  <a:t>于</a:t>
                </a:r>
                <a:r>
                  <a:rPr lang="en-US" altLang="zh-CN" sz="2400" b="1" dirty="0">
                    <a:latin typeface="微软雅黑" pitchFamily="34" charset="-122"/>
                    <a:ea typeface="微软雅黑" pitchFamily="34" charset="-122"/>
                  </a:rPr>
                  <a:t>1995</a:t>
                </a:r>
                <a:r>
                  <a:rPr lang="zh-CN" altLang="en-US" sz="2400" b="1" dirty="0">
                    <a:latin typeface="微软雅黑" pitchFamily="34" charset="-122"/>
                    <a:ea typeface="微软雅黑" pitchFamily="34" charset="-122"/>
                  </a:rPr>
                  <a:t>年提出的，这是一种基于</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最优概念的遗传算法</a:t>
                </a:r>
                <a:r>
                  <a:rPr lang="en-US" altLang="zh-CN" sz="2400" b="1" dirty="0">
                    <a:latin typeface="微软雅黑" pitchFamily="34" charset="-122"/>
                    <a:ea typeface="微软雅黑" pitchFamily="34" charset="-122"/>
                  </a:rPr>
                  <a:t>.</a:t>
                </a:r>
                <a:r>
                  <a:rPr lang="en-US" altLang="zh-CN" sz="2400" b="1" dirty="0">
                    <a:solidFill>
                      <a:srgbClr val="0000FF"/>
                    </a:solidFill>
                    <a:ea typeface="微软雅黑" pitchFamily="34" charset="-122"/>
                    <a:sym typeface="宋体" pitchFamily="2" charset="-122"/>
                  </a:rPr>
                  <a:t> </a:t>
                </a:r>
                <a14:m>
                  <m:oMath xmlns:m="http://schemas.openxmlformats.org/officeDocument/2006/math">
                    <m:r>
                      <a:rPr lang="en-US" altLang="zh-CN" sz="2400" b="1" i="1" dirty="0" smtClean="0">
                        <a:solidFill>
                          <a:schemeClr val="tx1"/>
                        </a:solidFill>
                        <a:latin typeface="Cambria Math"/>
                        <a:ea typeface="微软雅黑" pitchFamily="34" charset="-122"/>
                        <a:sym typeface="宋体" pitchFamily="2" charset="-122"/>
                      </a:rPr>
                      <m:t>𝑵𝑺𝑮𝑨</m:t>
                    </m:r>
                  </m:oMath>
                </a14:m>
                <a:r>
                  <a:rPr lang="zh-CN" altLang="en-US" sz="2400" b="1" dirty="0">
                    <a:solidFill>
                      <a:schemeClr val="tx1"/>
                    </a:solidFill>
                    <a:latin typeface="微软雅黑" pitchFamily="34" charset="-122"/>
                    <a:ea typeface="微软雅黑" pitchFamily="34" charset="-122"/>
                    <a:sym typeface="宋体" pitchFamily="2" charset="-122"/>
                  </a:rPr>
                  <a:t>算法</a:t>
                </a:r>
                <a:r>
                  <a:rPr lang="zh-CN" altLang="en-US" sz="2400" b="1" dirty="0">
                    <a:latin typeface="微软雅黑" pitchFamily="34" charset="-122"/>
                    <a:ea typeface="微软雅黑" pitchFamily="34" charset="-122"/>
                  </a:rPr>
                  <a:t>采用基于非支配排序的个体选择方法和基于适应度共享机制的种群多样性保留策略</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优点</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       优化目标个数任选</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非劣最优解分布均匀</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并允许存在多个不同的等价解</a:t>
                </a:r>
                <a:r>
                  <a:rPr lang="en-US" altLang="zh-CN" sz="2400" b="1" dirty="0">
                    <a:latin typeface="微软雅黑" pitchFamily="34" charset="-122"/>
                    <a:ea typeface="微软雅黑" pitchFamily="34" charset="-122"/>
                  </a:rPr>
                  <a:t>.</a:t>
                </a: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323646" y="1340826"/>
                <a:ext cx="8551005" cy="5184432"/>
              </a:xfrm>
              <a:blipFill>
                <a:blip r:embed="rId3"/>
                <a:stretch>
                  <a:fillRect l="-1426" b="-3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60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754" y="104844"/>
            <a:ext cx="7056588" cy="669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79634" y="389948"/>
                <a:ext cx="3389069" cy="461665"/>
              </a:xfrm>
              <a:prstGeom prst="rect">
                <a:avLst/>
              </a:prstGeom>
              <a:noFill/>
            </p:spPr>
            <p:txBody>
              <a:bodyPr wrap="none" rtlCol="0">
                <a:spAutoFit/>
              </a:bodyPr>
              <a:lstStyle/>
              <a:p>
                <a14:m>
                  <m:oMath xmlns:m="http://schemas.openxmlformats.org/officeDocument/2006/math">
                    <m:r>
                      <a:rPr lang="en-US" altLang="zh-CN" sz="2400" b="1" i="1" dirty="0">
                        <a:latin typeface="Cambria Math"/>
                        <a:ea typeface="微软雅黑" pitchFamily="34" charset="-122"/>
                      </a:rPr>
                      <m:t>𝑵𝑺𝑮𝑨</m:t>
                    </m:r>
                  </m:oMath>
                </a14:m>
                <a:r>
                  <a:rPr lang="zh-CN" altLang="en-US" sz="2400" b="1" dirty="0">
                    <a:latin typeface="微软雅黑" pitchFamily="34" charset="-122"/>
                    <a:ea typeface="微软雅黑" pitchFamily="34" charset="-122"/>
                  </a:rPr>
                  <a:t>算法流程图如下</a:t>
                </a:r>
                <a:r>
                  <a:rPr lang="zh-CN" altLang="en-US" b="1" dirty="0">
                    <a:latin typeface="微软雅黑" pitchFamily="34" charset="-122"/>
                    <a:ea typeface="微软雅黑" pitchFamily="34" charset="-122"/>
                  </a:rPr>
                  <a:t>：</a:t>
                </a:r>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79634" y="389948"/>
                <a:ext cx="3389069" cy="461665"/>
              </a:xfrm>
              <a:prstGeom prst="rect">
                <a:avLst/>
              </a:prstGeom>
              <a:blipFill rotWithShape="1">
                <a:blip r:embed="rId4"/>
                <a:stretch>
                  <a:fillRect l="-360" t="-10526" r="-719"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491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7643094"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sym typeface="宋体" pitchFamily="2" charset="-122"/>
                      </a:rPr>
                      <m:t>𝑵𝑺𝑮𝑨</m:t>
                    </m:r>
                  </m:oMath>
                </a14:m>
                <a:r>
                  <a:rPr lang="zh-CN" altLang="en-US" sz="3600" b="1" dirty="0">
                    <a:solidFill>
                      <a:srgbClr val="0000FF"/>
                    </a:solidFill>
                    <a:latin typeface="微软雅黑" pitchFamily="34" charset="-122"/>
                    <a:ea typeface="微软雅黑" pitchFamily="34" charset="-122"/>
                    <a:sym typeface="宋体" pitchFamily="2" charset="-122"/>
                  </a:rPr>
                  <a:t>算法</a:t>
                </a: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7643094" cy="713978"/>
              </a:xfrm>
              <a:prstGeom prst="rect">
                <a:avLst/>
              </a:prstGeom>
              <a:blipFill rotWithShape="1">
                <a:blip r:embed="rId2"/>
                <a:stretch>
                  <a:fillRect l="-2392" t="-3419"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752396"/>
              </a:xfrm>
            </p:spPr>
            <p:txBody>
              <a:bodyPr/>
              <a:lstStyle/>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缺点</a:t>
                </a:r>
                <a:r>
                  <a:rPr lang="zh-CN" altLang="en-US" sz="2400" b="1" dirty="0">
                    <a:latin typeface="微软雅黑" pitchFamily="34" charset="-122"/>
                    <a:ea typeface="微软雅黑" pitchFamily="34" charset="-122"/>
                  </a:rPr>
                  <a:t>：</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1. </a:t>
                </a:r>
                <a:r>
                  <a:rPr lang="zh-CN" altLang="en-US" sz="2400" b="1" dirty="0">
                    <a:latin typeface="微软雅黑" pitchFamily="34" charset="-122"/>
                    <a:ea typeface="微软雅黑" pitchFamily="34" charset="-122"/>
                  </a:rPr>
                  <a:t>计算复杂度较高，算法复杂度是</a:t>
                </a:r>
                <a14:m>
                  <m:oMath xmlns:m="http://schemas.openxmlformats.org/officeDocument/2006/math">
                    <m:r>
                      <a:rPr lang="en-US" altLang="zh-CN" sz="2400" b="1" i="1" dirty="0" smtClean="0">
                        <a:latin typeface="Cambria Math"/>
                        <a:ea typeface="微软雅黑" pitchFamily="34" charset="-122"/>
                      </a:rPr>
                      <m:t>𝑶</m:t>
                    </m:r>
                    <m:r>
                      <a:rPr lang="en-US" altLang="zh-CN" sz="2400" b="1" i="1" dirty="0" smtClean="0">
                        <a:latin typeface="Cambria Math"/>
                        <a:ea typeface="微软雅黑" pitchFamily="34" charset="-122"/>
                      </a:rPr>
                      <m:t>(</m:t>
                    </m:r>
                    <m:r>
                      <a:rPr lang="en-US" altLang="zh-CN" sz="2400" b="1" i="1" dirty="0">
                        <a:latin typeface="Cambria Math"/>
                        <a:ea typeface="微软雅黑" pitchFamily="34" charset="-122"/>
                      </a:rPr>
                      <m:t>𝑴</m:t>
                    </m:r>
                    <m:sSup>
                      <m:sSupPr>
                        <m:ctrlPr>
                          <a:rPr lang="en-US" altLang="zh-CN" sz="2400" b="1" i="1" dirty="0" smtClean="0">
                            <a:latin typeface="Cambria Math" panose="02040503050406030204" pitchFamily="18" charset="0"/>
                            <a:ea typeface="微软雅黑" pitchFamily="34" charset="-122"/>
                          </a:rPr>
                        </m:ctrlPr>
                      </m:sSupPr>
                      <m:e>
                        <m:r>
                          <a:rPr lang="en-US" altLang="zh-CN" sz="2400" b="1" i="1" dirty="0" smtClean="0">
                            <a:latin typeface="Cambria Math"/>
                            <a:ea typeface="微软雅黑" pitchFamily="34" charset="-122"/>
                          </a:rPr>
                          <m:t>𝑵</m:t>
                        </m:r>
                      </m:e>
                      <m:sup>
                        <m:r>
                          <a:rPr lang="en-US" altLang="zh-CN" sz="2400" b="1" i="1" dirty="0" smtClean="0">
                            <a:latin typeface="Cambria Math"/>
                            <a:ea typeface="微软雅黑" pitchFamily="34" charset="-122"/>
                          </a:rPr>
                          <m:t>𝟑</m:t>
                        </m:r>
                      </m:sup>
                    </m:sSup>
                    <m:r>
                      <a:rPr lang="en-US" altLang="zh-CN" sz="2400" b="1" i="1" dirty="0" smtClean="0">
                        <a:latin typeface="Cambria Math"/>
                        <a:ea typeface="微软雅黑" pitchFamily="34" charset="-122"/>
                      </a:rPr>
                      <m:t>)</m:t>
                    </m:r>
                  </m:oMath>
                </a14:m>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其中</a:t>
                </a:r>
                <a:r>
                  <a:rPr lang="en-US" altLang="zh-CN" sz="2400" b="1" dirty="0">
                    <a:latin typeface="微软雅黑" pitchFamily="34" charset="-122"/>
                    <a:ea typeface="微软雅黑" pitchFamily="34" charset="-122"/>
                  </a:rPr>
                  <a:t>N</a:t>
                </a:r>
                <a:r>
                  <a:rPr lang="zh-CN" altLang="en-US" sz="2400" b="1" dirty="0">
                    <a:latin typeface="微软雅黑" pitchFamily="34" charset="-122"/>
                    <a:ea typeface="微软雅黑" pitchFamily="34" charset="-122"/>
                  </a:rPr>
                  <a:t>为种群大小，</a:t>
                </a:r>
                <a:r>
                  <a:rPr lang="en-US" altLang="zh-CN" sz="2400" b="1" dirty="0">
                    <a:latin typeface="微软雅黑" pitchFamily="34" charset="-122"/>
                    <a:ea typeface="微软雅黑" pitchFamily="34" charset="-122"/>
                  </a:rPr>
                  <a:t>M</a:t>
                </a:r>
                <a:r>
                  <a:rPr lang="zh-CN" altLang="en-US" sz="2400" b="1" dirty="0">
                    <a:latin typeface="微软雅黑" pitchFamily="34" charset="-122"/>
                    <a:ea typeface="微软雅黑" pitchFamily="34" charset="-122"/>
                  </a:rPr>
                  <a:t>为目标函数的数目</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，当种群较大时</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计算相当耗时；</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2. </a:t>
                </a:r>
                <a:r>
                  <a:rPr lang="zh-CN" altLang="en-US" sz="2400" b="1" dirty="0">
                    <a:latin typeface="微软雅黑" pitchFamily="34" charset="-122"/>
                    <a:ea typeface="微软雅黑" pitchFamily="34" charset="-122"/>
                  </a:rPr>
                  <a:t>缺少精英策略，精英策略能加速算法的执行速度，而且也能在一定程度上确保已经找到的满意解不被丢失；</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3. </a:t>
                </a:r>
                <a:r>
                  <a:rPr lang="zh-CN" altLang="en-US" sz="2400" b="1" dirty="0">
                    <a:latin typeface="微软雅黑" pitchFamily="34" charset="-122"/>
                    <a:ea typeface="微软雅黑" pitchFamily="34" charset="-122"/>
                  </a:rPr>
                  <a:t>需要制定共享参数</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𝒔𝒉𝒂𝒓𝒆</m:t>
                        </m:r>
                      </m:e>
                      <m:sub>
                        <m:r>
                          <a:rPr lang="zh-CN" altLang="en-US" sz="2400" b="1" i="1" smtClean="0">
                            <a:latin typeface="Cambria Math"/>
                            <a:ea typeface="微软雅黑" pitchFamily="34" charset="-122"/>
                          </a:rPr>
                          <m:t>𝝈</m:t>
                        </m:r>
                      </m:sub>
                    </m:sSub>
                  </m:oMath>
                </a14:m>
                <a:r>
                  <a:rPr lang="zh-CN" altLang="en-US" sz="2400" b="1" dirty="0">
                    <a:latin typeface="微软雅黑" pitchFamily="34" charset="-122"/>
                    <a:ea typeface="微软雅黑" pitchFamily="34" charset="-122"/>
                  </a:rPr>
                  <a:t>：为了保存种群多样性需要依赖共享</a:t>
                </a:r>
                <a:r>
                  <a:rPr lang="en-US" altLang="zh-CN" sz="24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752396"/>
              </a:xfrm>
              <a:blipFill rotWithShape="1">
                <a:blip r:embed="rId3"/>
                <a:stretch>
                  <a:fillRect l="-1435" r="-11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60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323646" y="348722"/>
                <a:ext cx="8136142"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smtClean="0">
                        <a:solidFill>
                          <a:srgbClr val="0000FF"/>
                        </a:solidFill>
                        <a:latin typeface="Cambria Math"/>
                        <a:ea typeface="微软雅黑" pitchFamily="34" charset="-122"/>
                      </a:rPr>
                      <m:t>𝑵𝑺𝑮𝑨</m:t>
                    </m:r>
                    <m:r>
                      <a:rPr lang="en-US" altLang="zh-CN" sz="3600" b="1" i="1" dirty="0" smtClean="0">
                        <a:solidFill>
                          <a:srgbClr val="0000FF"/>
                        </a:solidFill>
                        <a:latin typeface="Cambria Math"/>
                        <a:ea typeface="微软雅黑" pitchFamily="34" charset="-122"/>
                      </a:rPr>
                      <m:t>−</m:t>
                    </m:r>
                    <m:r>
                      <a:rPr lang="en-US" altLang="zh-CN" sz="3600" b="1" i="1" dirty="0" smtClean="0">
                        <a:solidFill>
                          <a:srgbClr val="0000FF"/>
                        </a:solidFill>
                        <a:latin typeface="Cambria Math"/>
                        <a:ea typeface="微软雅黑" pitchFamily="34" charset="-122"/>
                      </a:rPr>
                      <m:t>𝑰𝑰</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323646" y="348722"/>
                <a:ext cx="8136142" cy="713978"/>
              </a:xfrm>
              <a:prstGeom prst="rect">
                <a:avLst/>
              </a:prstGeom>
              <a:blipFill rotWithShape="1">
                <a:blip r:embed="rId2"/>
                <a:stretch>
                  <a:fillRect l="-2247" t="-3419"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304726" y="1268820"/>
                <a:ext cx="8496708" cy="4104342"/>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在众多多目标优化的遗传算法中，</a:t>
                </a:r>
                <a14:m>
                  <m:oMath xmlns:m="http://schemas.openxmlformats.org/officeDocument/2006/math">
                    <m:r>
                      <a:rPr lang="en-US" altLang="zh-CN" sz="2400" b="1" i="1" dirty="0" smtClean="0">
                        <a:latin typeface="Cambria Math"/>
                        <a:ea typeface="微软雅黑" pitchFamily="34" charset="-122"/>
                      </a:rPr>
                      <m:t>𝑵𝑺𝑮𝑨</m:t>
                    </m:r>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𝑰𝑰</m:t>
                    </m:r>
                  </m:oMath>
                </a14:m>
                <a:r>
                  <a:rPr lang="zh-CN" altLang="en-US" sz="2400" b="1" dirty="0">
                    <a:latin typeface="微软雅黑" pitchFamily="34" charset="-122"/>
                    <a:ea typeface="微软雅黑" pitchFamily="34" charset="-122"/>
                  </a:rPr>
                  <a:t>算法（带精英策略的非支配排序遗传算法</a:t>
                </a:r>
                <a:r>
                  <a:rPr lang="en-US" altLang="zh-CN" sz="2400" b="1" dirty="0">
                    <a:latin typeface="微软雅黑" pitchFamily="34" charset="-122"/>
                    <a:ea typeface="微软雅黑" pitchFamily="34" charset="-122"/>
                  </a:rPr>
                  <a:t>(Elitist Non-Dominated Sorting Genetic Algorithm)</a:t>
                </a:r>
                <a:r>
                  <a:rPr lang="zh-CN" altLang="en-US" sz="2400" b="1" dirty="0">
                    <a:latin typeface="微软雅黑" pitchFamily="34" charset="-122"/>
                    <a:ea typeface="微软雅黑" pitchFamily="34" charset="-122"/>
                  </a:rPr>
                  <a:t>，是影响最大和应用范围最广的一种多目标遗传算法</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在其出现以后，由于它简单有效以及比较明显的优越性，使得该算法已经成为多目标优化问题中的基本算法之一</a:t>
                </a:r>
                <a:r>
                  <a:rPr lang="en-US" altLang="zh-CN" sz="24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304726" y="1268820"/>
                <a:ext cx="8496708" cy="4104342"/>
              </a:xfrm>
              <a:blipFill rotWithShape="1">
                <a:blip r:embed="rId3"/>
                <a:stretch>
                  <a:fillRect l="-1148" r="-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6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noChangeArrowheads="1"/>
          </p:cNvSpPr>
          <p:nvPr>
            <p:ph idx="1"/>
          </p:nvPr>
        </p:nvSpPr>
        <p:spPr>
          <a:xfrm>
            <a:off x="492398" y="1457899"/>
            <a:ext cx="7623175" cy="1467064"/>
          </a:xfrm>
        </p:spPr>
        <p:txBody>
          <a:bodyPr/>
          <a:lstStyle/>
          <a:p>
            <a:pPr>
              <a:lnSpc>
                <a:spcPct val="130000"/>
              </a:lnSpc>
              <a:buFontTx/>
              <a:buNone/>
            </a:pPr>
            <a:r>
              <a:rPr lang="en-US" altLang="zh-CN" sz="2400" b="1" dirty="0">
                <a:latin typeface="微软雅黑" pitchFamily="34" charset="-122"/>
                <a:ea typeface="微软雅黑" pitchFamily="34" charset="-122"/>
                <a:sym typeface="宋体" pitchFamily="2" charset="-122"/>
              </a:rPr>
              <a:t>2</a:t>
            </a:r>
            <a:r>
              <a:rPr lang="zh-CN" altLang="en-US" sz="2400" b="1" dirty="0">
                <a:latin typeface="微软雅黑" pitchFamily="34" charset="-122"/>
                <a:ea typeface="微软雅黑" pitchFamily="34" charset="-122"/>
                <a:sym typeface="宋体" pitchFamily="2" charset="-122"/>
              </a:rPr>
              <a:t>、</a:t>
            </a:r>
            <a:r>
              <a:rPr lang="en-US" altLang="zh-CN" sz="2400" b="1" dirty="0">
                <a:latin typeface="微软雅黑" pitchFamily="34" charset="-122"/>
                <a:ea typeface="微软雅黑" pitchFamily="34" charset="-122"/>
                <a:sym typeface="宋体" pitchFamily="2" charset="-122"/>
              </a:rPr>
              <a:t> </a:t>
            </a:r>
            <a:r>
              <a:rPr lang="zh-CN" altLang="en-US" sz="2800" b="1" dirty="0">
                <a:latin typeface="微软雅黑" pitchFamily="34" charset="-122"/>
                <a:ea typeface="微软雅黑" pitchFamily="34" charset="-122"/>
                <a:sym typeface="宋体" pitchFamily="2" charset="-122"/>
              </a:rPr>
              <a:t>线性规划把各个约束条件的重要性不分主次地同等对待，在某些问题中不符合实际。</a:t>
            </a: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147" name="文本框 2"/>
          <p:cNvSpPr txBox="1">
            <a:spLocks noChangeArrowheads="1"/>
          </p:cNvSpPr>
          <p:nvPr/>
        </p:nvSpPr>
        <p:spPr bwMode="auto">
          <a:xfrm>
            <a:off x="369888" y="344488"/>
            <a:ext cx="55702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为什么要有多目标规划？</a:t>
            </a:r>
          </a:p>
        </p:txBody>
      </p:sp>
      <p:sp>
        <p:nvSpPr>
          <p:cNvPr id="5" name="内容占位符 2">
            <a:extLst>
              <a:ext uri="{FF2B5EF4-FFF2-40B4-BE49-F238E27FC236}">
                <a16:creationId xmlns:a16="http://schemas.microsoft.com/office/drawing/2014/main" id="{B7A90468-82E5-477B-BE50-994D76F20486}"/>
              </a:ext>
            </a:extLst>
          </p:cNvPr>
          <p:cNvSpPr txBox="1">
            <a:spLocks noChangeArrowheads="1"/>
          </p:cNvSpPr>
          <p:nvPr/>
        </p:nvSpPr>
        <p:spPr bwMode="auto">
          <a:xfrm>
            <a:off x="492398" y="3068970"/>
            <a:ext cx="7967390" cy="288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lnSpc>
                <a:spcPct val="130000"/>
              </a:lnSpc>
              <a:buFontTx/>
              <a:buNone/>
            </a:pPr>
            <a:r>
              <a:rPr lang="en-US" altLang="zh-CN" sz="2800" b="1" dirty="0">
                <a:latin typeface="微软雅黑" pitchFamily="34" charset="-122"/>
                <a:ea typeface="微软雅黑" pitchFamily="34" charset="-122"/>
                <a:sym typeface="宋体" pitchFamily="2" charset="-122"/>
              </a:rPr>
              <a:t>3</a:t>
            </a:r>
            <a:r>
              <a:rPr lang="zh-CN" altLang="en-US" sz="2800" b="1" dirty="0">
                <a:latin typeface="微软雅黑" pitchFamily="34" charset="-122"/>
                <a:ea typeface="微软雅黑" pitchFamily="34" charset="-122"/>
                <a:sym typeface="宋体" pitchFamily="2" charset="-122"/>
              </a:rPr>
              <a:t>、求解线性规划问题，要求约束条件必须相容。如果约束条件中，由于人力、设备等资源条件的限制，使约束条件之间出现了矛盾，则得不到问题的可行解。（</a:t>
            </a:r>
            <a:r>
              <a:rPr lang="zh-CN" altLang="en-US" sz="2800" b="1" dirty="0">
                <a:solidFill>
                  <a:srgbClr val="FF0000"/>
                </a:solidFill>
                <a:latin typeface="微软雅黑" pitchFamily="34" charset="-122"/>
                <a:ea typeface="微软雅黑" pitchFamily="34" charset="-122"/>
                <a:sym typeface="宋体" pitchFamily="2" charset="-122"/>
              </a:rPr>
              <a:t>此时会给应用线性规划方法带来困难</a:t>
            </a:r>
            <a:r>
              <a:rPr lang="zh-CN" altLang="en-US" sz="2800" b="1" dirty="0">
                <a:latin typeface="微软雅黑" pitchFamily="34" charset="-122"/>
                <a:ea typeface="微软雅黑" pitchFamily="34" charset="-122"/>
                <a:sym typeface="宋体" pitchFamily="2" charset="-122"/>
              </a:rPr>
              <a:t>）。</a:t>
            </a:r>
            <a:endParaRPr lang="zh-CN" altLang="zh-CN" sz="2800" b="1" dirty="0">
              <a:latin typeface="微软雅黑" pitchFamily="34" charset="-122"/>
              <a:ea typeface="微软雅黑" pitchFamily="34" charset="-122"/>
            </a:endParaRPr>
          </a:p>
        </p:txBody>
      </p:sp>
    </p:spTree>
    <p:extLst>
      <p:ext uri="{BB962C8B-B14F-4D97-AF65-F5344CB8AC3E}">
        <p14:creationId xmlns:p14="http://schemas.microsoft.com/office/powerpoint/2010/main" val="550967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8002588"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rPr>
                      <m:t>𝑵𝑺𝑮𝑨</m:t>
                    </m:r>
                    <m:r>
                      <a:rPr lang="en-US" altLang="zh-CN" sz="3600" b="1" i="1" dirty="0">
                        <a:solidFill>
                          <a:srgbClr val="0000FF"/>
                        </a:solidFill>
                        <a:latin typeface="Cambria Math"/>
                        <a:ea typeface="微软雅黑" pitchFamily="34" charset="-122"/>
                      </a:rPr>
                      <m:t>−</m:t>
                    </m:r>
                    <m:r>
                      <a:rPr lang="en-US" altLang="zh-CN" sz="3600" b="1" i="1" dirty="0">
                        <a:solidFill>
                          <a:srgbClr val="0000FF"/>
                        </a:solidFill>
                        <a:latin typeface="Cambria Math"/>
                        <a:ea typeface="微软雅黑" pitchFamily="34" charset="-122"/>
                      </a:rPr>
                      <m:t>𝑰𝑰</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8002588" cy="713978"/>
              </a:xfrm>
              <a:prstGeom prst="rect">
                <a:avLst/>
              </a:prstGeom>
              <a:blipFill rotWithShape="1">
                <a:blip r:embed="rId2"/>
                <a:stretch>
                  <a:fillRect l="-2285" t="-3419" r="-990"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354152" y="1075155"/>
                <a:ext cx="8208684" cy="5474333"/>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快速的非劣解分类方法：</a:t>
                </a:r>
                <a:endParaRPr lang="en-US" altLang="zh-CN" sz="2400" b="1" dirty="0">
                  <a:latin typeface="微软雅黑" pitchFamily="34" charset="-122"/>
                  <a:ea typeface="微软雅黑" pitchFamily="34" charset="-122"/>
                </a:endParaRPr>
              </a:p>
              <a:p>
                <a:pPr marL="0" indent="0">
                  <a:lnSpc>
                    <a:spcPct val="120000"/>
                  </a:lnSpc>
                  <a:spcBef>
                    <a:spcPct val="0"/>
                  </a:spcBef>
                  <a:buFontTx/>
                  <a:buNone/>
                </a:pPr>
                <a:r>
                  <a:rPr lang="zh-CN" altLang="en-US" sz="2400" b="1" dirty="0">
                    <a:latin typeface="微软雅黑" pitchFamily="34" charset="-122"/>
                    <a:ea typeface="微软雅黑" pitchFamily="34" charset="-122"/>
                  </a:rPr>
                  <a:t>       为了根据个体的非劣解水平将种群分类，必须将每一个体与其他个体进行比较</a:t>
                </a:r>
                <a:r>
                  <a:rPr lang="en-US" altLang="zh-CN" sz="2400" b="1" dirty="0">
                    <a:latin typeface="微软雅黑" pitchFamily="34" charset="-122"/>
                    <a:ea typeface="微软雅黑" pitchFamily="34" charset="-122"/>
                  </a:rPr>
                  <a:t>. </a:t>
                </a:r>
                <a14:m>
                  <m:oMath xmlns:m="http://schemas.openxmlformats.org/officeDocument/2006/math">
                    <m:r>
                      <a:rPr lang="en-US" altLang="zh-CN" sz="2400" b="1" i="1" dirty="0" smtClean="0">
                        <a:latin typeface="Cambria Math"/>
                        <a:ea typeface="微软雅黑" pitchFamily="34" charset="-122"/>
                      </a:rPr>
                      <m:t>𝑵𝑺𝑮𝑨</m:t>
                    </m:r>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𝑰𝑰</m:t>
                    </m:r>
                  </m:oMath>
                </a14:m>
                <a:r>
                  <a:rPr lang="zh-CN" altLang="en-US" sz="2400" b="1" dirty="0">
                    <a:latin typeface="微软雅黑" pitchFamily="34" charset="-122"/>
                    <a:ea typeface="微软雅黑" pitchFamily="34" charset="-122"/>
                  </a:rPr>
                  <a:t>算法采用快速的非劣解分类方法，计算速度提高</a:t>
                </a:r>
                <a:r>
                  <a:rPr lang="en-US" altLang="zh-CN" sz="2400" b="1" dirty="0">
                    <a:latin typeface="微软雅黑" pitchFamily="34" charset="-122"/>
                    <a:ea typeface="微软雅黑" pitchFamily="34" charset="-122"/>
                  </a:rPr>
                  <a:t>.</a:t>
                </a:r>
              </a:p>
              <a:p>
                <a:pPr marL="0" indent="0">
                  <a:lnSpc>
                    <a:spcPct val="120000"/>
                  </a:lnSpc>
                  <a:spcBef>
                    <a:spcPct val="0"/>
                  </a:spcBef>
                  <a:buFontTx/>
                  <a:buNone/>
                </a:pPr>
                <a:r>
                  <a:rPr lang="zh-CN" altLang="en-US" sz="2400" b="1" dirty="0">
                    <a:latin typeface="微软雅黑" pitchFamily="34" charset="-122"/>
                    <a:ea typeface="微软雅黑" pitchFamily="34" charset="-122"/>
                  </a:rPr>
                  <a:t>       首先，对每一个解计算两个属性：</a:t>
                </a:r>
                <a:endParaRPr lang="en-US" altLang="zh-CN" sz="2400" b="1" dirty="0">
                  <a:latin typeface="微软雅黑" pitchFamily="34" charset="-122"/>
                  <a:ea typeface="微软雅黑" pitchFamily="34" charset="-122"/>
                </a:endParaRPr>
              </a:p>
              <a:p>
                <a:pPr marL="0" indent="0">
                  <a:lnSpc>
                    <a:spcPct val="120000"/>
                  </a:lnSpc>
                  <a:spcBef>
                    <a:spcPct val="0"/>
                  </a:spcBef>
                  <a:buFontTx/>
                  <a:buNone/>
                </a:pPr>
                <a:r>
                  <a:rPr lang="en-US" altLang="zh-CN" sz="2400" b="1" dirty="0">
                    <a:latin typeface="微软雅黑" pitchFamily="34" charset="-122"/>
                    <a:ea typeface="微软雅黑" pitchFamily="34" charset="-122"/>
                  </a:rPr>
                  <a:t>          (1)</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𝒏</m:t>
                        </m:r>
                      </m:e>
                      <m:sub>
                        <m:r>
                          <a:rPr lang="en-US" altLang="zh-CN" sz="2400" b="1" i="1" smtClean="0">
                            <a:latin typeface="Cambria Math"/>
                            <a:ea typeface="微软雅黑" pitchFamily="34" charset="-122"/>
                          </a:rPr>
                          <m:t>𝒊</m:t>
                        </m:r>
                      </m:sub>
                    </m:sSub>
                  </m:oMath>
                </a14:m>
                <a:r>
                  <a:rPr lang="zh-CN" altLang="en-US" sz="2400" b="1" dirty="0">
                    <a:latin typeface="微软雅黑" pitchFamily="34" charset="-122"/>
                    <a:ea typeface="微软雅黑" pitchFamily="34" charset="-122"/>
                  </a:rPr>
                  <a:t>，支配解 </a:t>
                </a:r>
                <a14:m>
                  <m:oMath xmlns:m="http://schemas.openxmlformats.org/officeDocument/2006/math">
                    <m:r>
                      <a:rPr lang="en-US" altLang="zh-CN" sz="2400" b="1" i="1" dirty="0" smtClean="0">
                        <a:latin typeface="Cambria Math"/>
                        <a:ea typeface="微软雅黑" pitchFamily="34" charset="-122"/>
                      </a:rPr>
                      <m:t>𝒊</m:t>
                    </m:r>
                  </m:oMath>
                </a14:m>
                <a:r>
                  <a:rPr lang="zh-CN" altLang="en-US" sz="2400" b="1" dirty="0">
                    <a:latin typeface="微软雅黑" pitchFamily="34" charset="-122"/>
                    <a:ea typeface="微软雅黑" pitchFamily="34" charset="-122"/>
                  </a:rPr>
                  <a:t> 的解的数目；</a:t>
                </a:r>
                <a:endParaRPr lang="en-US" altLang="zh-CN" sz="2400" b="1" dirty="0">
                  <a:latin typeface="微软雅黑" pitchFamily="34" charset="-122"/>
                  <a:ea typeface="微软雅黑" pitchFamily="34" charset="-122"/>
                </a:endParaRPr>
              </a:p>
              <a:p>
                <a:pPr marL="0" indent="0">
                  <a:lnSpc>
                    <a:spcPct val="120000"/>
                  </a:lnSpc>
                  <a:spcBef>
                    <a:spcPct val="0"/>
                  </a:spcBef>
                  <a:buFontTx/>
                  <a:buNone/>
                </a:pPr>
                <a:r>
                  <a:rPr lang="en-US" altLang="zh-CN" sz="2400" b="1" dirty="0">
                    <a:latin typeface="微软雅黑" pitchFamily="34" charset="-122"/>
                    <a:ea typeface="微软雅黑" pitchFamily="34" charset="-122"/>
                  </a:rPr>
                  <a:t>          (2)</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𝒔</m:t>
                        </m:r>
                      </m:e>
                      <m:sub>
                        <m:r>
                          <a:rPr lang="en-US" altLang="zh-CN" sz="2400" b="1" i="1" smtClean="0">
                            <a:latin typeface="Cambria Math"/>
                            <a:ea typeface="微软雅黑" pitchFamily="34" charset="-122"/>
                          </a:rPr>
                          <m:t>𝒊</m:t>
                        </m:r>
                      </m:sub>
                    </m:sSub>
                  </m:oMath>
                </a14:m>
                <a:r>
                  <a:rPr lang="zh-CN" altLang="en-US" sz="2400" b="1" dirty="0">
                    <a:latin typeface="微软雅黑" pitchFamily="34" charset="-122"/>
                    <a:ea typeface="微软雅黑" pitchFamily="34" charset="-122"/>
                  </a:rPr>
                  <a:t>，解 </a:t>
                </a:r>
                <a14:m>
                  <m:oMath xmlns:m="http://schemas.openxmlformats.org/officeDocument/2006/math">
                    <m:r>
                      <a:rPr lang="en-US" altLang="zh-CN" sz="2400" b="1" i="1" dirty="0" smtClean="0">
                        <a:latin typeface="Cambria Math"/>
                        <a:ea typeface="微软雅黑" pitchFamily="34" charset="-122"/>
                      </a:rPr>
                      <m:t>𝒊</m:t>
                    </m:r>
                  </m:oMath>
                </a14:m>
                <a:r>
                  <a:rPr lang="zh-CN" altLang="en-US" sz="2400" b="1" dirty="0">
                    <a:latin typeface="微软雅黑" pitchFamily="34" charset="-122"/>
                    <a:ea typeface="微软雅黑" pitchFamily="34" charset="-122"/>
                  </a:rPr>
                  <a:t> 所支配解的集合</a:t>
                </a:r>
                <a:r>
                  <a:rPr lang="en-US" altLang="zh-CN" sz="2400" b="1" dirty="0">
                    <a:latin typeface="微软雅黑" pitchFamily="34" charset="-122"/>
                    <a:ea typeface="微软雅黑" pitchFamily="34" charset="-122"/>
                  </a:rPr>
                  <a:t>.</a:t>
                </a:r>
              </a:p>
              <a:p>
                <a:pPr marL="0" indent="0">
                  <a:lnSpc>
                    <a:spcPct val="120000"/>
                  </a:lnSpc>
                  <a:spcBef>
                    <a:spcPct val="0"/>
                  </a:spcBef>
                  <a:buFontTx/>
                  <a:buNone/>
                </a:pPr>
                <a:r>
                  <a:rPr lang="zh-CN" altLang="en-US" sz="2400" b="1" dirty="0">
                    <a:latin typeface="微软雅黑" pitchFamily="34" charset="-122"/>
                    <a:ea typeface="微软雅黑" pitchFamily="34" charset="-122"/>
                  </a:rPr>
                  <a:t>       找到所有</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𝒏</m:t>
                        </m:r>
                      </m:e>
                      <m:sub>
                        <m:r>
                          <a:rPr lang="en-US" altLang="zh-CN" sz="2400" b="1" i="1">
                            <a:latin typeface="Cambria Math"/>
                            <a:ea typeface="微软雅黑" pitchFamily="34" charset="-122"/>
                          </a:rPr>
                          <m:t>𝒊</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oMath>
                </a14:m>
                <a:r>
                  <a:rPr lang="zh-CN" altLang="en-US" sz="2400" b="1" dirty="0">
                    <a:latin typeface="微软雅黑" pitchFamily="34" charset="-122"/>
                    <a:ea typeface="微软雅黑" pitchFamily="34" charset="-122"/>
                  </a:rPr>
                  <a:t>的解并将其放入</a:t>
                </a:r>
                <a14:m>
                  <m:oMath xmlns:m="http://schemas.openxmlformats.org/officeDocument/2006/math">
                    <m:r>
                      <a:rPr lang="en-US" altLang="zh-CN" sz="2400" b="1" i="1" dirty="0" smtClean="0">
                        <a:latin typeface="Cambria Math"/>
                        <a:ea typeface="微软雅黑" pitchFamily="34" charset="-122"/>
                      </a:rPr>
                      <m:t>𝑭</m:t>
                    </m:r>
                    <m:r>
                      <a:rPr lang="en-US" altLang="zh-CN" sz="2400" b="1" i="1" dirty="0" smtClean="0">
                        <a:latin typeface="Cambria Math"/>
                        <a:ea typeface="微软雅黑" pitchFamily="34" charset="-122"/>
                      </a:rPr>
                      <m:t>𝟏</m:t>
                    </m:r>
                  </m:oMath>
                </a14:m>
                <a:r>
                  <a:rPr lang="zh-CN" altLang="en-US" sz="2400" b="1" dirty="0">
                    <a:latin typeface="微软雅黑" pitchFamily="34" charset="-122"/>
                    <a:ea typeface="微软雅黑" pitchFamily="34" charset="-122"/>
                  </a:rPr>
                  <a:t>，称</a:t>
                </a:r>
                <a14:m>
                  <m:oMath xmlns:m="http://schemas.openxmlformats.org/officeDocument/2006/math">
                    <m:r>
                      <a:rPr lang="en-US" altLang="zh-CN" sz="2400" b="1" i="1" dirty="0" smtClean="0">
                        <a:latin typeface="Cambria Math"/>
                        <a:ea typeface="微软雅黑" pitchFamily="34" charset="-122"/>
                      </a:rPr>
                      <m:t>𝑭</m:t>
                    </m:r>
                    <m:r>
                      <a:rPr lang="en-US" altLang="zh-CN" sz="2400" b="1" i="1" dirty="0" smtClean="0">
                        <a:latin typeface="Cambria Math"/>
                        <a:ea typeface="微软雅黑" pitchFamily="34" charset="-122"/>
                      </a:rPr>
                      <m:t>𝟏</m:t>
                    </m:r>
                  </m:oMath>
                </a14:m>
                <a:r>
                  <a:rPr lang="zh-CN" altLang="en-US" sz="2400" b="1" dirty="0">
                    <a:latin typeface="微软雅黑" pitchFamily="34" charset="-122"/>
                    <a:ea typeface="微软雅黑" pitchFamily="34" charset="-122"/>
                  </a:rPr>
                  <a:t>是当前非劣解，其等级为</a:t>
                </a:r>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对当前非劣解中的每一个解 </a:t>
                </a:r>
                <a14:m>
                  <m:oMath xmlns:m="http://schemas.openxmlformats.org/officeDocument/2006/math">
                    <m:r>
                      <a:rPr lang="en-US" altLang="zh-CN" sz="2400" b="1" i="1" dirty="0" smtClean="0">
                        <a:latin typeface="Cambria Math"/>
                        <a:ea typeface="微软雅黑" pitchFamily="34" charset="-122"/>
                      </a:rPr>
                      <m:t>𝒊</m:t>
                    </m:r>
                  </m:oMath>
                </a14:m>
                <a:r>
                  <a:rPr lang="zh-CN" altLang="en-US" sz="2400" b="1" dirty="0">
                    <a:latin typeface="微软雅黑" pitchFamily="34" charset="-122"/>
                    <a:ea typeface="微软雅黑" pitchFamily="34" charset="-122"/>
                  </a:rPr>
                  <a:t>，考察其支配集中</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𝒔</m:t>
                        </m:r>
                      </m:e>
                      <m:sub>
                        <m:r>
                          <a:rPr lang="en-US" altLang="zh-CN" sz="2400" b="1" i="1">
                            <a:latin typeface="Cambria Math"/>
                            <a:ea typeface="微软雅黑" pitchFamily="34" charset="-122"/>
                          </a:rPr>
                          <m:t>𝒊</m:t>
                        </m:r>
                      </m:sub>
                    </m:sSub>
                  </m:oMath>
                </a14:m>
                <a:r>
                  <a:rPr lang="zh-CN" altLang="en-US" sz="2400" b="1" dirty="0">
                    <a:latin typeface="微软雅黑" pitchFamily="34" charset="-122"/>
                    <a:ea typeface="微软雅黑" pitchFamily="34" charset="-122"/>
                  </a:rPr>
                  <a:t> 的每一点 </a:t>
                </a:r>
                <a14:m>
                  <m:oMath xmlns:m="http://schemas.openxmlformats.org/officeDocument/2006/math">
                    <m:r>
                      <a:rPr lang="en-US" altLang="zh-CN" sz="2400" b="1" i="1" dirty="0" smtClean="0">
                        <a:latin typeface="Cambria Math"/>
                        <a:ea typeface="微软雅黑" pitchFamily="34" charset="-122"/>
                      </a:rPr>
                      <m:t>𝒋</m:t>
                    </m:r>
                  </m:oMath>
                </a14:m>
                <a:r>
                  <a:rPr lang="zh-CN" altLang="en-US" sz="2400" b="1" dirty="0">
                    <a:latin typeface="微软雅黑" pitchFamily="34" charset="-122"/>
                    <a:ea typeface="微软雅黑" pitchFamily="34" charset="-122"/>
                  </a:rPr>
                  <a:t> 并将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𝒏</m:t>
                        </m:r>
                      </m:e>
                      <m:sub>
                        <m:r>
                          <a:rPr lang="en-US" altLang="zh-CN" sz="2400" b="1" i="1" smtClean="0">
                            <a:latin typeface="Cambria Math"/>
                            <a:ea typeface="微软雅黑" pitchFamily="34" charset="-122"/>
                          </a:rPr>
                          <m:t>𝒋</m:t>
                        </m:r>
                      </m:sub>
                    </m:sSub>
                  </m:oMath>
                </a14:m>
                <a:r>
                  <a:rPr lang="zh-CN" altLang="en-US" sz="2400" b="1" dirty="0">
                    <a:latin typeface="微软雅黑" pitchFamily="34" charset="-122"/>
                    <a:ea typeface="微软雅黑" pitchFamily="34" charset="-122"/>
                  </a:rPr>
                  <a:t> 减少一个，如果某一个体 </a:t>
                </a:r>
                <a14:m>
                  <m:oMath xmlns:m="http://schemas.openxmlformats.org/officeDocument/2006/math">
                    <m:r>
                      <a:rPr lang="en-US" altLang="zh-CN" sz="2400" b="1" i="1" dirty="0" smtClean="0">
                        <a:latin typeface="Cambria Math"/>
                        <a:ea typeface="微软雅黑" pitchFamily="34" charset="-122"/>
                      </a:rPr>
                      <m:t>𝒋</m:t>
                    </m:r>
                  </m:oMath>
                </a14:m>
                <a:r>
                  <a:rPr lang="zh-CN" altLang="en-US" sz="2400" b="1" dirty="0">
                    <a:latin typeface="微软雅黑" pitchFamily="34" charset="-122"/>
                    <a:ea typeface="微软雅黑" pitchFamily="34" charset="-122"/>
                  </a:rPr>
                  <a:t> 其 </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𝒏</m:t>
                        </m:r>
                      </m:e>
                      <m:sub>
                        <m:r>
                          <a:rPr lang="en-US" altLang="zh-CN" sz="2400" b="1" i="1">
                            <a:latin typeface="Cambria Math"/>
                            <a:ea typeface="微软雅黑" pitchFamily="34" charset="-122"/>
                          </a:rPr>
                          <m:t>𝒋</m:t>
                        </m:r>
                      </m:sub>
                    </m:sSub>
                  </m:oMath>
                </a14:m>
                <a:r>
                  <a:rPr lang="zh-CN" altLang="en-US" sz="2400" b="1" dirty="0">
                    <a:latin typeface="微软雅黑" pitchFamily="34" charset="-122"/>
                    <a:ea typeface="微软雅黑" pitchFamily="34" charset="-122"/>
                  </a:rPr>
                  <a:t> 成为零，我们把它放入单独的类 </a:t>
                </a:r>
                <a14:m>
                  <m:oMath xmlns:m="http://schemas.openxmlformats.org/officeDocument/2006/math">
                    <m:r>
                      <a:rPr lang="en-US" altLang="zh-CN" sz="2400" b="1" i="1" dirty="0" smtClean="0">
                        <a:latin typeface="Cambria Math"/>
                        <a:ea typeface="微软雅黑" pitchFamily="34" charset="-122"/>
                      </a:rPr>
                      <m:t>𝑯</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如此反复考察所有的点，得到当前非劣解 </a:t>
                </a:r>
                <a14:m>
                  <m:oMath xmlns:m="http://schemas.openxmlformats.org/officeDocument/2006/math">
                    <m:r>
                      <a:rPr lang="en-US" altLang="zh-CN" sz="2400" b="1" i="1" dirty="0" smtClean="0">
                        <a:latin typeface="Cambria Math"/>
                        <a:ea typeface="微软雅黑" pitchFamily="34" charset="-122"/>
                      </a:rPr>
                      <m:t>𝑯</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依此类推，直到所有解被分类</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354152" y="1075155"/>
                <a:ext cx="8208684" cy="5474333"/>
              </a:xfrm>
              <a:blipFill rotWithShape="1">
                <a:blip r:embed="rId3"/>
                <a:stretch>
                  <a:fillRect l="-1114" r="-1039" b="-2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69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8002588"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rPr>
                      <m:t>𝑵𝑺𝑮𝑨</m:t>
                    </m:r>
                    <m:r>
                      <a:rPr lang="en-US" altLang="zh-CN" sz="3600" b="1" i="1" dirty="0">
                        <a:solidFill>
                          <a:srgbClr val="0000FF"/>
                        </a:solidFill>
                        <a:latin typeface="Cambria Math"/>
                        <a:ea typeface="微软雅黑" pitchFamily="34" charset="-122"/>
                      </a:rPr>
                      <m:t>−</m:t>
                    </m:r>
                    <m:r>
                      <a:rPr lang="en-US" altLang="zh-CN" sz="3600" b="1" i="1" dirty="0">
                        <a:solidFill>
                          <a:srgbClr val="0000FF"/>
                        </a:solidFill>
                        <a:latin typeface="Cambria Math"/>
                        <a:ea typeface="微软雅黑" pitchFamily="34" charset="-122"/>
                      </a:rPr>
                      <m:t>𝑰𝑰</m:t>
                    </m:r>
                  </m:oMath>
                </a14:m>
                <a:r>
                  <a:rPr lang="zh-CN" altLang="en-US" sz="3600" b="1" dirty="0">
                    <a:solidFill>
                      <a:srgbClr val="0000FF"/>
                    </a:solidFill>
                    <a:latin typeface="微软雅黑" pitchFamily="34" charset="-122"/>
                    <a:ea typeface="微软雅黑" pitchFamily="34" charset="-122"/>
                    <a:sym typeface="宋体" pitchFamily="2" charset="-122"/>
                  </a:rPr>
                  <a:t>算法</a:t>
                </a: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8002588" cy="713978"/>
              </a:xfrm>
              <a:prstGeom prst="rect">
                <a:avLst/>
              </a:prstGeom>
              <a:blipFill rotWithShape="1">
                <a:blip r:embed="rId2"/>
                <a:stretch>
                  <a:fillRect l="-2285" t="-3419" r="-990"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104342"/>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拥挤距离的计算：</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ea typeface="微软雅黑" pitchFamily="34" charset="-122"/>
                  </a:rPr>
                  <a:t>       </a:t>
                </a:r>
                <a14:m>
                  <m:oMath xmlns:m="http://schemas.openxmlformats.org/officeDocument/2006/math">
                    <m:r>
                      <a:rPr lang="en-US" altLang="zh-CN" sz="2400" b="1" i="1" dirty="0">
                        <a:latin typeface="Cambria Math"/>
                        <a:ea typeface="微软雅黑" pitchFamily="34" charset="-122"/>
                      </a:rPr>
                      <m:t>𝑵𝑺𝑮𝑨</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𝑰𝑰</m:t>
                    </m:r>
                  </m:oMath>
                </a14:m>
                <a:r>
                  <a:rPr lang="zh-CN" altLang="en-US" sz="2400" b="1" dirty="0">
                    <a:latin typeface="微软雅黑" pitchFamily="34" charset="-122"/>
                    <a:ea typeface="微软雅黑" pitchFamily="34" charset="-122"/>
                  </a:rPr>
                  <a:t>算法首次提出了拥挤距离的概念</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它指目标空间上的每一点与同等级相邻两点之间的局部拥挤距离</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这不但克服了</a:t>
                </a:r>
                <a14:m>
                  <m:oMath xmlns:m="http://schemas.openxmlformats.org/officeDocument/2006/math">
                    <m:r>
                      <a:rPr lang="en-US" altLang="zh-CN" sz="2400" b="1" i="1" dirty="0">
                        <a:latin typeface="Cambria Math"/>
                        <a:ea typeface="微软雅黑" pitchFamily="34" charset="-122"/>
                      </a:rPr>
                      <m:t>𝑵𝑺𝑮𝑨</m:t>
                    </m:r>
                  </m:oMath>
                </a14:m>
                <a:r>
                  <a:rPr lang="zh-CN" altLang="en-US" sz="2400" b="1" dirty="0">
                    <a:latin typeface="微软雅黑" pitchFamily="34" charset="-122"/>
                    <a:ea typeface="微软雅黑" pitchFamily="34" charset="-122"/>
                  </a:rPr>
                  <a:t>算法中需要人为指定共享参数 </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𝑺𝒉𝒂𝒓𝒆</m:t>
                        </m:r>
                      </m:e>
                      <m:sub>
                        <m:r>
                          <a:rPr lang="zh-CN" altLang="en-US" sz="2400" b="1" i="1">
                            <a:latin typeface="Cambria Math"/>
                            <a:ea typeface="微软雅黑" pitchFamily="34" charset="-122"/>
                          </a:rPr>
                          <m:t>𝝈</m:t>
                        </m:r>
                      </m:sub>
                    </m:sSub>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的缺陷，而且将拥挤度作为种群中个体之间的比较准则，使得准</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域中的种群个体能均匀扩展到整个</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域，从而保证了种群的多样性</a:t>
                </a:r>
                <a:r>
                  <a:rPr lang="en-US" altLang="zh-CN" sz="24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104342"/>
              </a:xfrm>
              <a:blipFill rotWithShape="1">
                <a:blip r:embed="rId3"/>
                <a:stretch>
                  <a:fillRect l="-1076" r="-1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81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8002588"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rPr>
                      <m:t>𝑵𝑺𝑮𝑨</m:t>
                    </m:r>
                    <m:r>
                      <a:rPr lang="en-US" altLang="zh-CN" sz="3600" b="1" i="1" dirty="0">
                        <a:solidFill>
                          <a:srgbClr val="0000FF"/>
                        </a:solidFill>
                        <a:latin typeface="Cambria Math"/>
                        <a:ea typeface="微软雅黑" pitchFamily="34" charset="-122"/>
                      </a:rPr>
                      <m:t>−</m:t>
                    </m:r>
                    <m:r>
                      <a:rPr lang="en-US" altLang="zh-CN" sz="3600" b="1" i="1" dirty="0">
                        <a:solidFill>
                          <a:srgbClr val="0000FF"/>
                        </a:solidFill>
                        <a:latin typeface="Cambria Math"/>
                        <a:ea typeface="微软雅黑" pitchFamily="34" charset="-122"/>
                      </a:rPr>
                      <m:t>𝑰𝑰</m:t>
                    </m:r>
                  </m:oMath>
                </a14:m>
                <a:r>
                  <a:rPr lang="zh-CN" altLang="en-US" sz="3600" b="1" dirty="0">
                    <a:solidFill>
                      <a:srgbClr val="0000FF"/>
                    </a:solidFill>
                    <a:latin typeface="微软雅黑" pitchFamily="34" charset="-122"/>
                    <a:ea typeface="微软雅黑" pitchFamily="34" charset="-122"/>
                    <a:sym typeface="宋体" pitchFamily="2" charset="-122"/>
                  </a:rPr>
                  <a:t>算法</a:t>
                </a: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8002588" cy="713978"/>
              </a:xfrm>
              <a:prstGeom prst="rect">
                <a:avLst/>
              </a:prstGeom>
              <a:blipFill rotWithShape="1">
                <a:blip r:embed="rId2"/>
                <a:stretch>
                  <a:fillRect l="-2285" t="-3419" r="-990"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104342"/>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选择运算：</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       选择过程使优化朝</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最优解的方向进行并使解均匀散布</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比较两个个体，如果非劣等级不同，则取等级高</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级数值小</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的点</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否则，如果两点在同一等级上，则取比较稀疏区域内的点，以使进化朝非劣解和均匀散布的方向进行</a:t>
                </a:r>
                <a:r>
                  <a:rPr lang="en-US" altLang="zh-CN" sz="2400" b="1" dirty="0">
                    <a:latin typeface="微软雅黑" pitchFamily="34" charset="-122"/>
                    <a:ea typeface="微软雅黑" pitchFamily="34" charset="-122"/>
                  </a:rPr>
                  <a:t>. </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104342"/>
              </a:xfrm>
              <a:blipFill rotWithShape="1">
                <a:blip r:embed="rId3"/>
                <a:stretch>
                  <a:fillRect l="-1076" r="-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4211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10140" y="1124808"/>
                <a:ext cx="8496708" cy="5330321"/>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精英保留策略：</a:t>
                </a:r>
                <a:endParaRPr lang="en-US" altLang="zh-CN" sz="2400" b="1" dirty="0">
                  <a:latin typeface="微软雅黑" pitchFamily="34" charset="-122"/>
                  <a:ea typeface="微软雅黑" pitchFamily="34" charset="-122"/>
                </a:endParaRPr>
              </a:p>
              <a:p>
                <a:pPr marL="0" indent="0">
                  <a:lnSpc>
                    <a:spcPct val="130000"/>
                  </a:lnSpc>
                  <a:spcBef>
                    <a:spcPct val="0"/>
                  </a:spcBef>
                  <a:buFontTx/>
                  <a:buNone/>
                </a:pPr>
                <a:r>
                  <a:rPr lang="zh-CN" altLang="en-US" sz="2400" b="1" dirty="0">
                    <a:latin typeface="微软雅黑" pitchFamily="34" charset="-122"/>
                    <a:ea typeface="微软雅黑" pitchFamily="34" charset="-122"/>
                  </a:rPr>
                  <a:t>       首先将父代种群与其产生的子代种群组合在一起合并成一个新的种群，种群的个数成为</a:t>
                </a:r>
                <a14:m>
                  <m:oMath xmlns:m="http://schemas.openxmlformats.org/officeDocument/2006/math">
                    <m:r>
                      <a:rPr lang="en-US" altLang="zh-CN" sz="2400" b="1" i="1" dirty="0" smtClean="0">
                        <a:latin typeface="Cambria Math"/>
                        <a:ea typeface="微软雅黑" pitchFamily="34" charset="-122"/>
                      </a:rPr>
                      <m:t>𝟐</m:t>
                    </m:r>
                    <m:r>
                      <a:rPr lang="en-US" altLang="zh-CN" sz="2400" b="1" i="1" dirty="0" smtClean="0">
                        <a:latin typeface="Cambria Math"/>
                        <a:ea typeface="微软雅黑" pitchFamily="34" charset="-122"/>
                      </a:rPr>
                      <m:t>𝑵</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然后种群按非劣解等级分类并计算每一个体的局部拥挤距离</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依据等级的高低逐一选取个体直到个体总数达到</a:t>
                </a:r>
                <a14:m>
                  <m:oMath xmlns:m="http://schemas.openxmlformats.org/officeDocument/2006/math">
                    <m:r>
                      <a:rPr lang="en-US" altLang="zh-CN" sz="2400" b="1" i="1" dirty="0" smtClean="0">
                        <a:latin typeface="Cambria Math"/>
                        <a:ea typeface="微软雅黑" pitchFamily="34" charset="-122"/>
                      </a:rPr>
                      <m:t>𝑵</m:t>
                    </m:r>
                  </m:oMath>
                </a14:m>
                <a:r>
                  <a:rPr lang="zh-CN" altLang="en-US" sz="2400" b="1" dirty="0">
                    <a:latin typeface="微软雅黑" pitchFamily="34" charset="-122"/>
                    <a:ea typeface="微软雅黑" pitchFamily="34" charset="-122"/>
                  </a:rPr>
                  <a:t>，从而形成新一轮进化的父代种群，其个体数为</a:t>
                </a:r>
                <a14:m>
                  <m:oMath xmlns:m="http://schemas.openxmlformats.org/officeDocument/2006/math">
                    <m:r>
                      <a:rPr lang="en-US" altLang="zh-CN" sz="2400" b="1" i="1" dirty="0" smtClean="0">
                        <a:latin typeface="Cambria Math"/>
                        <a:ea typeface="微软雅黑" pitchFamily="34" charset="-122"/>
                      </a:rPr>
                      <m:t>𝑵</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在此基础上开始新一轮的选择，形成新的子代种群</a:t>
                </a:r>
                <a:r>
                  <a:rPr lang="en-US" altLang="zh-CN" sz="2400" b="1" dirty="0">
                    <a:latin typeface="微软雅黑" pitchFamily="34" charset="-122"/>
                    <a:ea typeface="微软雅黑" pitchFamily="34" charset="-122"/>
                  </a:rPr>
                  <a:t>. </a:t>
                </a:r>
              </a:p>
              <a:p>
                <a:pPr marL="0" indent="0">
                  <a:lnSpc>
                    <a:spcPct val="130000"/>
                  </a:lnSpc>
                  <a:spcBef>
                    <a:spcPct val="0"/>
                  </a:spcBef>
                  <a:buFontTx/>
                  <a:buNone/>
                </a:pPr>
                <a:r>
                  <a:rPr lang="zh-CN" altLang="en-US" sz="2400" b="1" dirty="0">
                    <a:latin typeface="微软雅黑" pitchFamily="34" charset="-122"/>
                    <a:ea typeface="微软雅黑" pitchFamily="34" charset="-122"/>
                  </a:rPr>
                  <a:t>       这有利于父代中的优良个体得以保持，保证那些优良的个体在进化过程中不被丢弃，从而提高优化结果的准确度</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并且通过对种群所有个体分层存放，使得最佳个体不会丢失，能够迅速提高种群水平</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 ￼</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10140" y="1124808"/>
                <a:ext cx="8496708" cy="5330321"/>
              </a:xfrm>
              <a:blipFill rotWithShape="1">
                <a:blip r:embed="rId2"/>
                <a:stretch>
                  <a:fillRect l="-1076" r="-430" b="-30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8002588"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rPr>
                      <m:t>𝑵𝑺𝑮𝑨</m:t>
                    </m:r>
                    <m:r>
                      <a:rPr lang="en-US" altLang="zh-CN" sz="3600" b="1" i="1" dirty="0">
                        <a:solidFill>
                          <a:srgbClr val="0000FF"/>
                        </a:solidFill>
                        <a:latin typeface="Cambria Math"/>
                        <a:ea typeface="微软雅黑" pitchFamily="34" charset="-122"/>
                      </a:rPr>
                      <m:t>−</m:t>
                    </m:r>
                    <m:r>
                      <a:rPr lang="en-US" altLang="zh-CN" sz="3600" b="1" i="1" dirty="0">
                        <a:solidFill>
                          <a:srgbClr val="0000FF"/>
                        </a:solidFill>
                        <a:latin typeface="Cambria Math"/>
                        <a:ea typeface="微软雅黑" pitchFamily="34" charset="-122"/>
                      </a:rPr>
                      <m:t>𝑰𝑰</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8002588" cy="713978"/>
              </a:xfrm>
              <a:prstGeom prst="rect">
                <a:avLst/>
              </a:prstGeom>
              <a:blipFill rotWithShape="1">
                <a:blip r:embed="rId3"/>
                <a:stretch>
                  <a:fillRect l="-2285" t="-3419" r="-990"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52810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TextBox 9"/>
              <p:cNvSpPr txBox="1"/>
              <p:nvPr/>
            </p:nvSpPr>
            <p:spPr>
              <a:xfrm>
                <a:off x="192336" y="183303"/>
                <a:ext cx="4024435" cy="461665"/>
              </a:xfrm>
              <a:prstGeom prst="rect">
                <a:avLst/>
              </a:prstGeom>
              <a:noFill/>
            </p:spPr>
            <p:txBody>
              <a:bodyPr wrap="none" rtlCol="0">
                <a:spAutoFit/>
              </a:bodyPr>
              <a:lstStyle/>
              <a:p>
                <a14:m>
                  <m:oMath xmlns:m="http://schemas.openxmlformats.org/officeDocument/2006/math">
                    <m:r>
                      <a:rPr lang="en-US" altLang="zh-CN" sz="2400" b="1" i="1" dirty="0">
                        <a:latin typeface="Cambria Math"/>
                        <a:ea typeface="微软雅黑" pitchFamily="34" charset="-122"/>
                      </a:rPr>
                      <m:t>𝑵𝑺𝑮𝑨</m:t>
                    </m:r>
                    <m:r>
                      <a:rPr lang="en-US" altLang="zh-CN" sz="2400" b="1" i="1" dirty="0">
                        <a:latin typeface="Cambria Math"/>
                        <a:ea typeface="微软雅黑" pitchFamily="34" charset="-122"/>
                      </a:rPr>
                      <m:t>−</m:t>
                    </m:r>
                    <m:r>
                      <a:rPr lang="en-US" altLang="zh-CN" sz="2400" b="1" i="1" dirty="0">
                        <a:latin typeface="Cambria Math"/>
                        <a:ea typeface="微软雅黑" pitchFamily="34" charset="-122"/>
                      </a:rPr>
                      <m:t>𝑰𝑰</m:t>
                    </m:r>
                  </m:oMath>
                </a14:m>
                <a:r>
                  <a:rPr lang="zh-CN" altLang="en-US" sz="2400" b="1" dirty="0">
                    <a:latin typeface="微软雅黑" pitchFamily="34" charset="-122"/>
                    <a:ea typeface="微软雅黑" pitchFamily="34" charset="-122"/>
                  </a:rPr>
                  <a:t>算法流程图如下</a:t>
                </a:r>
                <a:r>
                  <a:rPr lang="zh-CN" altLang="en-US" b="1" dirty="0">
                    <a:latin typeface="微软雅黑" pitchFamily="34" charset="-122"/>
                    <a:ea typeface="微软雅黑" pitchFamily="34" charset="-122"/>
                  </a:rPr>
                  <a:t>：</a:t>
                </a:r>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92336" y="183303"/>
                <a:ext cx="4024435" cy="461665"/>
              </a:xfrm>
              <a:prstGeom prst="rect">
                <a:avLst/>
              </a:prstGeom>
              <a:blipFill rotWithShape="1">
                <a:blip r:embed="rId3"/>
                <a:stretch>
                  <a:fillRect l="-455" t="-10526" r="-303"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810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323646" y="323850"/>
                <a:ext cx="7643094" cy="7139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sym typeface="宋体" pitchFamily="2" charset="-122"/>
                  </a:rPr>
                  <a:t>1)</a:t>
                </a:r>
                <a:r>
                  <a:rPr lang="zh-CN" altLang="en-US" sz="3600" b="1" dirty="0">
                    <a:solidFill>
                      <a:srgbClr val="0000FF"/>
                    </a:solidFill>
                    <a:latin typeface="微软雅黑" pitchFamily="34" charset="-122"/>
                    <a:ea typeface="微软雅黑" pitchFamily="34" charset="-122"/>
                    <a:sym typeface="宋体" pitchFamily="2" charset="-122"/>
                  </a:rPr>
                  <a:t>多目标遗传算法</a:t>
                </a:r>
                <a14:m>
                  <m:oMath xmlns:m="http://schemas.openxmlformats.org/officeDocument/2006/math">
                    <m:r>
                      <m:rPr>
                        <m:nor/>
                      </m:rPr>
                      <a:rPr lang="en-US" altLang="zh-CN" sz="3600" b="1" dirty="0">
                        <a:solidFill>
                          <a:srgbClr val="0000FF"/>
                        </a:solidFill>
                        <a:latin typeface="微软雅黑" pitchFamily="34" charset="-122"/>
                        <a:ea typeface="微软雅黑" pitchFamily="34" charset="-122"/>
                        <a:sym typeface="宋体" pitchFamily="2" charset="-122"/>
                      </a:rPr>
                      <m:t>——</m:t>
                    </m:r>
                    <m:r>
                      <a:rPr lang="en-US" altLang="zh-CN" sz="3600" b="1" i="1" dirty="0">
                        <a:solidFill>
                          <a:srgbClr val="0000FF"/>
                        </a:solidFill>
                        <a:latin typeface="Cambria Math"/>
                        <a:ea typeface="微软雅黑" pitchFamily="34" charset="-122"/>
                        <a:sym typeface="宋体" pitchFamily="2" charset="-122"/>
                      </a:rPr>
                      <m:t> </m:t>
                    </m:r>
                    <m:r>
                      <a:rPr lang="en-US" altLang="zh-CN" sz="3600" b="1" i="1" dirty="0" smtClean="0">
                        <a:solidFill>
                          <a:srgbClr val="0000FF"/>
                        </a:solidFill>
                        <a:latin typeface="Cambria Math"/>
                        <a:ea typeface="微软雅黑" pitchFamily="34" charset="-122"/>
                      </a:rPr>
                      <m:t>𝑺𝑷𝑬𝑨</m:t>
                    </m:r>
                    <m:r>
                      <a:rPr lang="en-US" altLang="zh-CN" sz="3600" b="1" i="1" dirty="0" smtClean="0">
                        <a:solidFill>
                          <a:srgbClr val="0000FF"/>
                        </a:solidFill>
                        <a:latin typeface="Cambria Math"/>
                        <a:ea typeface="微软雅黑" pitchFamily="34" charset="-122"/>
                      </a:rPr>
                      <m:t>𝟐</m:t>
                    </m:r>
                  </m:oMath>
                </a14:m>
                <a:r>
                  <a:rPr lang="zh-CN" altLang="en-US" sz="3600" b="1" dirty="0">
                    <a:solidFill>
                      <a:srgbClr val="0000FF"/>
                    </a:solidFill>
                    <a:latin typeface="微软雅黑" pitchFamily="34" charset="-122"/>
                    <a:ea typeface="微软雅黑" pitchFamily="34" charset="-122"/>
                    <a:sym typeface="宋体" pitchFamily="2" charset="-122"/>
                  </a:rPr>
                  <a:t>算法</a:t>
                </a: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323646" y="323850"/>
                <a:ext cx="7643094" cy="713978"/>
              </a:xfrm>
              <a:prstGeom prst="rect">
                <a:avLst/>
              </a:prstGeom>
              <a:blipFill rotWithShape="1">
                <a:blip r:embed="rId2"/>
                <a:stretch>
                  <a:fillRect l="-2392" t="-3419" b="-316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5256438"/>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随着</a:t>
                </a:r>
                <a14:m>
                  <m:oMath xmlns:m="http://schemas.openxmlformats.org/officeDocument/2006/math">
                    <m:r>
                      <a:rPr lang="en-US" altLang="zh-CN" sz="2400" b="1" i="1" dirty="0" smtClean="0">
                        <a:latin typeface="Cambria Math"/>
                        <a:ea typeface="微软雅黑" pitchFamily="34" charset="-122"/>
                      </a:rPr>
                      <m:t>𝑵𝑺𝑮𝑨</m:t>
                    </m:r>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𝑰𝑰</m:t>
                    </m:r>
                  </m:oMath>
                </a14:m>
                <a:r>
                  <a:rPr lang="zh-CN" altLang="en-US" sz="2400" b="1" dirty="0">
                    <a:latin typeface="微软雅黑" pitchFamily="34" charset="-122"/>
                    <a:ea typeface="微软雅黑" pitchFamily="34" charset="-122"/>
                  </a:rPr>
                  <a:t>的提出，很多基于此的算法如雨后春笋般大量涌现，特别是在处理高维多目标优化问题时这种想法得到很多的应用，如</a:t>
                </a:r>
                <a14:m>
                  <m:oMath xmlns:m="http://schemas.openxmlformats.org/officeDocument/2006/math">
                    <m:r>
                      <a:rPr lang="en-US" altLang="zh-CN" sz="2400" b="1" i="1" dirty="0" smtClean="0">
                        <a:latin typeface="Cambria Math"/>
                        <a:ea typeface="微软雅黑" pitchFamily="34" charset="-122"/>
                      </a:rPr>
                      <m:t>𝑽𝒂𝑬𝑨</m:t>
                    </m:r>
                  </m:oMath>
                </a14:m>
                <a:r>
                  <a:rPr lang="zh-CN" altLang="en-US" sz="2400" b="1" dirty="0">
                    <a:latin typeface="微软雅黑" pitchFamily="34" charset="-122"/>
                    <a:ea typeface="微软雅黑" pitchFamily="34" charset="-122"/>
                  </a:rPr>
                  <a:t>，</a:t>
                </a:r>
                <a14:m>
                  <m:oMath xmlns:m="http://schemas.openxmlformats.org/officeDocument/2006/math">
                    <m:r>
                      <a:rPr lang="en-US" altLang="zh-CN" sz="2400" b="1" i="1" dirty="0" smtClean="0">
                        <a:latin typeface="Cambria Math"/>
                        <a:ea typeface="微软雅黑" pitchFamily="34" charset="-122"/>
                      </a:rPr>
                      <m:t>𝑹𝑽𝑬𝑨</m:t>
                    </m:r>
                  </m:oMath>
                </a14:m>
                <a:r>
                  <a:rPr lang="zh-CN" altLang="en-US" sz="2400" b="1" dirty="0">
                    <a:latin typeface="微软雅黑" pitchFamily="34" charset="-122"/>
                    <a:ea typeface="微软雅黑" pitchFamily="34" charset="-122"/>
                  </a:rPr>
                  <a:t>，</a:t>
                </a:r>
                <a14:m>
                  <m:oMath xmlns:m="http://schemas.openxmlformats.org/officeDocument/2006/math">
                    <m:r>
                      <a:rPr lang="en-US" altLang="zh-CN" sz="2400" b="1" i="1" dirty="0" smtClean="0">
                        <a:latin typeface="Cambria Math"/>
                        <a:ea typeface="微软雅黑" pitchFamily="34" charset="-122"/>
                      </a:rPr>
                      <m:t>𝑵𝑺𝑮𝑨</m:t>
                    </m:r>
                    <m:r>
                      <a:rPr lang="en-US" altLang="zh-CN" sz="2400" b="1" i="1" dirty="0" smtClean="0">
                        <a:latin typeface="Cambria Math"/>
                        <a:ea typeface="微软雅黑" pitchFamily="34" charset="-122"/>
                      </a:rPr>
                      <m:t>−</m:t>
                    </m:r>
                    <m:r>
                      <a:rPr lang="en-US" altLang="zh-CN" sz="2400" b="1" i="1" dirty="0" smtClean="0">
                        <a:latin typeface="Cambria Math"/>
                        <a:ea typeface="微软雅黑" pitchFamily="34" charset="-122"/>
                      </a:rPr>
                      <m:t>𝑰𝑰𝑰</m:t>
                    </m:r>
                  </m:oMath>
                </a14:m>
                <a:r>
                  <a:rPr lang="zh-CN" altLang="en-US" sz="2400" b="1" dirty="0">
                    <a:latin typeface="微软雅黑" pitchFamily="34" charset="-122"/>
                    <a:ea typeface="微软雅黑" pitchFamily="34" charset="-122"/>
                  </a:rPr>
                  <a:t>等</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 </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       同时，</a:t>
                </a:r>
                <a14:m>
                  <m:oMath xmlns:m="http://schemas.openxmlformats.org/officeDocument/2006/math">
                    <m:r>
                      <a:rPr lang="en-US" altLang="zh-CN" sz="2400" b="1" i="1" dirty="0" smtClean="0">
                        <a:latin typeface="Cambria Math"/>
                        <a:ea typeface="微软雅黑" pitchFamily="34" charset="-122"/>
                      </a:rPr>
                      <m:t>𝑺𝑷𝑬𝑨</m:t>
                    </m:r>
                    <m:r>
                      <a:rPr lang="en-US" altLang="zh-CN" sz="2400" b="1" i="1" dirty="0" smtClean="0">
                        <a:latin typeface="Cambria Math"/>
                        <a:ea typeface="微软雅黑" pitchFamily="34" charset="-122"/>
                      </a:rPr>
                      <m:t>𝟐</m:t>
                    </m:r>
                  </m:oMath>
                </a14:m>
                <a:r>
                  <a:rPr lang="en-US" altLang="zh-CN" sz="2400" b="1" dirty="0">
                    <a:latin typeface="微软雅黑" pitchFamily="34" charset="-122"/>
                    <a:ea typeface="微软雅黑" pitchFamily="34" charset="-122"/>
                  </a:rPr>
                  <a:t> (Improving the Strength Pareto Evolutionary Algorithm)</a:t>
                </a:r>
                <a:r>
                  <a:rPr lang="zh-CN" altLang="en-US" sz="2400" b="1" dirty="0">
                    <a:latin typeface="微软雅黑" pitchFamily="34" charset="-122"/>
                    <a:ea typeface="微软雅黑" pitchFamily="34" charset="-122"/>
                  </a:rPr>
                  <a:t>也是基于</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支配关系的一种较为流行的算法，该算法使用一个外部保存集来保存较为优秀的解，同时，对每一个解，利用其支配的解的数量和基于</a:t>
                </a:r>
                <a:r>
                  <a:rPr lang="en-US" altLang="zh-CN" sz="2400" b="1" dirty="0">
                    <a:latin typeface="微软雅黑" pitchFamily="34" charset="-122"/>
                    <a:ea typeface="微软雅黑" pitchFamily="34" charset="-122"/>
                  </a:rPr>
                  <a:t>KNN</a:t>
                </a:r>
                <a:r>
                  <a:rPr lang="zh-CN" altLang="en-US" sz="2400" b="1" dirty="0">
                    <a:latin typeface="微软雅黑" pitchFamily="34" charset="-122"/>
                    <a:ea typeface="微软雅黑" pitchFamily="34" charset="-122"/>
                  </a:rPr>
                  <a:t>的邻近解的距离来给每一个解打分，得分越小的解更优</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5256438"/>
              </a:xfrm>
              <a:blipFill rotWithShape="1">
                <a:blip r:embed="rId3"/>
                <a:stretch>
                  <a:fillRect l="-1076" r="-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810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8510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多目标遗传算法</a:t>
            </a:r>
          </a:p>
        </p:txBody>
      </p:sp>
      <p:sp>
        <p:nvSpPr>
          <p:cNvPr id="11268" name="内容占位符 2"/>
          <p:cNvSpPr>
            <a:spLocks noGrp="1" noChangeArrowheads="1"/>
          </p:cNvSpPr>
          <p:nvPr>
            <p:ph idx="1"/>
          </p:nvPr>
        </p:nvSpPr>
        <p:spPr>
          <a:xfrm>
            <a:off x="433578" y="1628850"/>
            <a:ext cx="8229600" cy="4104342"/>
          </a:xfrm>
        </p:spPr>
        <p:txBody>
          <a:bodyPr/>
          <a:lstStyle/>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缺点</a:t>
            </a:r>
            <a:r>
              <a:rPr lang="en-US" altLang="zh-CN" sz="2400" b="1" dirty="0">
                <a:latin typeface="微软雅黑" pitchFamily="34" charset="-122"/>
                <a:ea typeface="微软雅黑" pitchFamily="34" charset="-122"/>
              </a:rPr>
              <a:t>:</a:t>
            </a: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多目标遗传算法的局部搜索能力较差；</a:t>
            </a:r>
            <a:endParaRPr lang="en-US" altLang="zh-CN" sz="24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求解过程依赖于染色体的表现形式，即与个体编码方式的关系很密切；</a:t>
            </a:r>
            <a:endParaRPr lang="en-US" altLang="zh-CN" sz="24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非劣最优解域收敛性分析困难；</a:t>
            </a:r>
            <a:endParaRPr lang="en-US" altLang="zh-CN" sz="2400" b="1" dirty="0">
              <a:latin typeface="微软雅黑" pitchFamily="34" charset="-122"/>
              <a:ea typeface="微软雅黑" pitchFamily="34" charset="-122"/>
            </a:endParaRPr>
          </a:p>
          <a:p>
            <a:pPr marL="457200" indent="-457200">
              <a:lnSpc>
                <a:spcPct val="150000"/>
              </a:lnSpc>
              <a:spcBef>
                <a:spcPct val="0"/>
              </a:spcBef>
              <a:buFontTx/>
              <a:buAutoNum type="arabicPeriod"/>
            </a:pPr>
            <a:r>
              <a:rPr lang="zh-CN" altLang="en-US" sz="2400" b="1" dirty="0">
                <a:latin typeface="微软雅黑" pitchFamily="34" charset="-122"/>
                <a:ea typeface="微软雅黑" pitchFamily="34" charset="-122"/>
              </a:rPr>
              <a:t>参数较多，如果设置不恰当会导致算法运行的性能下降</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07149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50"/>
                <a:ext cx="641899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ea typeface="微软雅黑" pitchFamily="34" charset="-122"/>
                  </a:rPr>
                  <a:t>2)</a:t>
                </a:r>
                <a14:m>
                  <m:oMath xmlns:m="http://schemas.openxmlformats.org/officeDocument/2006/math">
                    <m:r>
                      <a:rPr lang="en-US" altLang="zh-CN" sz="3600" b="1" i="1" dirty="0">
                        <a:solidFill>
                          <a:srgbClr val="0000FF"/>
                        </a:solidFill>
                        <a:latin typeface="Cambria Math"/>
                        <a:ea typeface="微软雅黑" pitchFamily="34" charset="-122"/>
                      </a:rPr>
                      <m:t>𝑴𝑶𝑷𝑺𝑶</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50"/>
                <a:ext cx="6418992" cy="646331"/>
              </a:xfrm>
              <a:prstGeom prst="rect">
                <a:avLst/>
              </a:prstGeom>
              <a:blipFill rotWithShape="1">
                <a:blip r:embed="rId2"/>
                <a:stretch>
                  <a:fillRect l="-2849"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104342"/>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基于粒子群优化</a:t>
                </a:r>
                <a:r>
                  <a:rPr lang="en-US" altLang="zh-CN" sz="2400" b="1" dirty="0">
                    <a:latin typeface="微软雅黑" pitchFamily="34" charset="-122"/>
                    <a:ea typeface="微软雅黑" pitchFamily="34" charset="-122"/>
                  </a:rPr>
                  <a:t>(Particle Swarm Optimization)</a:t>
                </a:r>
                <a:r>
                  <a:rPr lang="zh-CN" altLang="en-US" sz="2400" b="1" dirty="0">
                    <a:latin typeface="微软雅黑" pitchFamily="34" charset="-122"/>
                    <a:ea typeface="微软雅黑" pitchFamily="34" charset="-122"/>
                  </a:rPr>
                  <a:t>的多目标优化算法不像遗传算法那样已经相对成熟，它仍停留于研究的初步阶段</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它的理论基础的研究还比较贫乏，我们目前还不能对</a:t>
                </a:r>
                <a14:m>
                  <m:oMath xmlns:m="http://schemas.openxmlformats.org/officeDocument/2006/math">
                    <m:r>
                      <a:rPr lang="en-US" altLang="zh-CN" sz="2400" b="1" i="1" dirty="0" smtClean="0">
                        <a:latin typeface="Cambria Math"/>
                        <a:ea typeface="微软雅黑" pitchFamily="34" charset="-122"/>
                      </a:rPr>
                      <m:t>𝑷𝑺𝑶</m:t>
                    </m:r>
                  </m:oMath>
                </a14:m>
                <a:r>
                  <a:rPr lang="zh-CN" altLang="en-US" sz="2400" b="1" dirty="0">
                    <a:latin typeface="微软雅黑" pitchFamily="34" charset="-122"/>
                    <a:ea typeface="微软雅黑" pitchFamily="34" charset="-122"/>
                  </a:rPr>
                  <a:t>的工作机理给出恰当的数学解释</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但是凭借该算法简单容易实现同时又特别适合工程应用的优势，开拓新的</a:t>
                </a:r>
                <a14:m>
                  <m:oMath xmlns:m="http://schemas.openxmlformats.org/officeDocument/2006/math">
                    <m:r>
                      <a:rPr lang="en-US" altLang="zh-CN" sz="2400" b="1" i="1" dirty="0" smtClean="0">
                        <a:latin typeface="Cambria Math"/>
                        <a:ea typeface="微软雅黑" pitchFamily="34" charset="-122"/>
                      </a:rPr>
                      <m:t>𝑷𝑺𝑶</m:t>
                    </m:r>
                  </m:oMath>
                </a14:m>
                <a:r>
                  <a:rPr lang="zh-CN" altLang="en-US" sz="2400" b="1" dirty="0">
                    <a:latin typeface="微软雅黑" pitchFamily="34" charset="-122"/>
                    <a:ea typeface="微软雅黑" pitchFamily="34" charset="-122"/>
                  </a:rPr>
                  <a:t>算法的应用领域是一项有价值的工作</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104342"/>
              </a:xfrm>
              <a:blipFill>
                <a:blip r:embed="rId3"/>
                <a:stretch>
                  <a:fillRect l="-1076" r="-1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311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49"/>
                <a:ext cx="641899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ea typeface="微软雅黑" pitchFamily="34" charset="-122"/>
                  </a:rPr>
                  <a:t>2)</a:t>
                </a:r>
                <a14:m>
                  <m:oMath xmlns:m="http://schemas.openxmlformats.org/officeDocument/2006/math">
                    <m:r>
                      <a:rPr lang="en-US" altLang="zh-CN" sz="3600" b="1" i="1" dirty="0" smtClean="0">
                        <a:solidFill>
                          <a:srgbClr val="0000FF"/>
                        </a:solidFill>
                        <a:latin typeface="Cambria Math"/>
                        <a:ea typeface="微软雅黑" pitchFamily="34" charset="-122"/>
                      </a:rPr>
                      <m:t>𝑴𝑶𝑷𝑺𝑶</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49"/>
                <a:ext cx="6418992" cy="646331"/>
              </a:xfrm>
              <a:prstGeom prst="rect">
                <a:avLst/>
              </a:prstGeom>
              <a:blipFill rotWithShape="1">
                <a:blip r:embed="rId2"/>
                <a:stretch>
                  <a:fillRect l="-2849"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968414"/>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将粒子群优化算法运用于优化问题，关键是如何确定群体全局最优位置</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𝒑</m:t>
                        </m:r>
                      </m:e>
                      <m:sub>
                        <m:r>
                          <a:rPr lang="en-US" altLang="zh-CN" sz="2400" b="1" i="1" smtClean="0">
                            <a:latin typeface="Cambria Math"/>
                            <a:ea typeface="微软雅黑" pitchFamily="34" charset="-122"/>
                          </a:rPr>
                          <m:t>𝒃𝒆𝒔𝒕</m:t>
                        </m:r>
                      </m:sub>
                    </m:sSub>
                  </m:oMath>
                </a14:m>
                <a:r>
                  <a:rPr lang="zh-CN" altLang="en-US" sz="2400" b="1" dirty="0">
                    <a:latin typeface="微软雅黑" pitchFamily="34" charset="-122"/>
                    <a:ea typeface="微软雅黑" pitchFamily="34" charset="-122"/>
                  </a:rPr>
                  <a:t>和每个粒子的最优位置</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𝒈</m:t>
                        </m:r>
                      </m:e>
                      <m:sub>
                        <m:r>
                          <a:rPr lang="en-US" altLang="zh-CN" sz="2400" b="1" i="1">
                            <a:latin typeface="Cambria Math"/>
                            <a:ea typeface="微软雅黑" pitchFamily="34" charset="-122"/>
                          </a:rPr>
                          <m:t>𝒃𝒆𝒔𝒕</m:t>
                        </m:r>
                      </m:sub>
                    </m:sSub>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由于多目标优化问题并无单个的最优解，所以不能直接确定</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𝒑</m:t>
                        </m:r>
                      </m:e>
                      <m:sub>
                        <m:r>
                          <a:rPr lang="en-US" altLang="zh-CN" sz="2400" b="1" i="1">
                            <a:latin typeface="Cambria Math"/>
                            <a:ea typeface="微软雅黑" pitchFamily="34" charset="-122"/>
                          </a:rPr>
                          <m:t>𝒃𝒆𝒔𝒕</m:t>
                        </m:r>
                      </m:sub>
                    </m:sSub>
                    <m:r>
                      <a:rPr lang="en-US" altLang="zh-CN" sz="2400" b="1" i="1">
                        <a:latin typeface="Cambria Math"/>
                        <a:ea typeface="微软雅黑" pitchFamily="34" charset="-122"/>
                      </a:rPr>
                      <m:t> </m:t>
                    </m:r>
                  </m:oMath>
                </a14:m>
                <a:r>
                  <a:rPr lang="zh-CN" altLang="en-US" sz="2400" b="1" dirty="0">
                    <a:latin typeface="微软雅黑" pitchFamily="34" charset="-122"/>
                    <a:ea typeface="微软雅黑" pitchFamily="34" charset="-122"/>
                  </a:rPr>
                  <a:t>，</a:t>
                </a:r>
                <a14:m>
                  <m:oMath xmlns:m="http://schemas.openxmlformats.org/officeDocument/2006/math">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𝒈</m:t>
                        </m:r>
                      </m:e>
                      <m:sub>
                        <m:r>
                          <a:rPr lang="en-US" altLang="zh-CN" sz="2400" b="1" i="1">
                            <a:latin typeface="Cambria Math"/>
                            <a:ea typeface="微软雅黑" pitchFamily="34" charset="-122"/>
                          </a:rPr>
                          <m:t>𝒃𝒆𝒔𝒕</m:t>
                        </m:r>
                      </m:sub>
                    </m:sSub>
                  </m:oMath>
                </a14:m>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PSO</a:t>
                </a:r>
                <a:r>
                  <a:rPr lang="zh-CN" altLang="en-US" sz="2400" b="1" dirty="0">
                    <a:latin typeface="微软雅黑" pitchFamily="34" charset="-122"/>
                    <a:ea typeface="微软雅黑" pitchFamily="34" charset="-122"/>
                  </a:rPr>
                  <a:t>算法的</a:t>
                </a:r>
                <a:r>
                  <a:rPr lang="zh-CN" altLang="en-US" sz="2800" b="1" dirty="0">
                    <a:solidFill>
                      <a:srgbClr val="45AB92"/>
                    </a:solidFill>
                    <a:latin typeface="微软雅黑" pitchFamily="34" charset="-122"/>
                    <a:ea typeface="微软雅黑" pitchFamily="34" charset="-122"/>
                  </a:rPr>
                  <a:t>优势</a:t>
                </a:r>
                <a:r>
                  <a:rPr lang="zh-CN" altLang="en-US" sz="2400" b="1" dirty="0">
                    <a:latin typeface="微软雅黑" pitchFamily="34" charset="-122"/>
                    <a:ea typeface="微软雅黑" pitchFamily="34" charset="-122"/>
                  </a:rPr>
                  <a:t>在于</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zh-CN" altLang="en-US" sz="2400" b="1" dirty="0">
                    <a:latin typeface="微软雅黑" pitchFamily="34" charset="-122"/>
                    <a:ea typeface="微软雅黑" pitchFamily="34" charset="-122"/>
                  </a:rPr>
                  <a:t>       第一，有着高效的搜索能力</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zh-CN" altLang="en-US" sz="2400" b="1" dirty="0">
                    <a:latin typeface="微软雅黑" pitchFamily="34" charset="-122"/>
                    <a:ea typeface="微软雅黑" pitchFamily="34" charset="-122"/>
                  </a:rPr>
                  <a:t>       第二，并行地同时搜索多个非劣解</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zh-CN" altLang="en-US" sz="2400" b="1" dirty="0">
                    <a:latin typeface="微软雅黑" pitchFamily="34" charset="-122"/>
                    <a:ea typeface="微软雅黑" pitchFamily="34" charset="-122"/>
                  </a:rPr>
                  <a:t>       第三，有着较好的通用性</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968414"/>
              </a:xfrm>
              <a:blipFill rotWithShape="1">
                <a:blip r:embed="rId3"/>
                <a:stretch>
                  <a:fillRect l="-1076" r="-4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810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267" name="文本框 4"/>
              <p:cNvSpPr txBox="1">
                <a:spLocks noChangeArrowheads="1"/>
              </p:cNvSpPr>
              <p:nvPr/>
            </p:nvSpPr>
            <p:spPr bwMode="auto">
              <a:xfrm>
                <a:off x="457200" y="323849"/>
                <a:ext cx="641899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r>
                  <a:rPr lang="en-US" altLang="zh-CN" sz="3600" b="1" dirty="0">
                    <a:solidFill>
                      <a:srgbClr val="0000FF"/>
                    </a:solidFill>
                    <a:ea typeface="微软雅黑" pitchFamily="34" charset="-122"/>
                  </a:rPr>
                  <a:t>2)</a:t>
                </a:r>
                <a14:m>
                  <m:oMath xmlns:m="http://schemas.openxmlformats.org/officeDocument/2006/math">
                    <m:r>
                      <a:rPr lang="en-US" altLang="zh-CN" sz="3600" b="1" i="1" dirty="0" smtClean="0">
                        <a:solidFill>
                          <a:srgbClr val="0000FF"/>
                        </a:solidFill>
                        <a:latin typeface="Cambria Math"/>
                        <a:ea typeface="微软雅黑" pitchFamily="34" charset="-122"/>
                      </a:rPr>
                      <m:t>𝑴𝑶𝑷𝑺𝑶</m:t>
                    </m:r>
                  </m:oMath>
                </a14:m>
                <a:r>
                  <a:rPr lang="zh-CN" altLang="en-US" sz="3600" b="1" dirty="0">
                    <a:solidFill>
                      <a:srgbClr val="0000FF"/>
                    </a:solidFill>
                    <a:latin typeface="微软雅黑" pitchFamily="34" charset="-122"/>
                    <a:ea typeface="微软雅黑" pitchFamily="34" charset="-122"/>
                  </a:rPr>
                  <a:t>算法</a:t>
                </a:r>
                <a:endParaRPr lang="zh-CN" altLang="en-US" sz="3600" b="1" dirty="0">
                  <a:solidFill>
                    <a:srgbClr val="0000FF"/>
                  </a:solidFill>
                  <a:latin typeface="微软雅黑" pitchFamily="34" charset="-122"/>
                  <a:ea typeface="微软雅黑" pitchFamily="34" charset="-122"/>
                  <a:sym typeface="宋体" pitchFamily="2" charset="-122"/>
                </a:endParaRPr>
              </a:p>
            </p:txBody>
          </p:sp>
        </mc:Choice>
        <mc:Fallback xmlns="">
          <p:sp>
            <p:nvSpPr>
              <p:cNvPr id="11267" name="文本框 4"/>
              <p:cNvSpPr txBox="1">
                <a:spLocks noRot="1" noChangeAspect="1" noMove="1" noResize="1" noEditPoints="1" noAdjustHandles="1" noChangeArrowheads="1" noChangeShapeType="1" noTextEdit="1"/>
              </p:cNvSpPr>
              <p:nvPr/>
            </p:nvSpPr>
            <p:spPr bwMode="auto">
              <a:xfrm>
                <a:off x="457200" y="323849"/>
                <a:ext cx="6418992" cy="646331"/>
              </a:xfrm>
              <a:prstGeom prst="rect">
                <a:avLst/>
              </a:prstGeom>
              <a:blipFill rotWithShape="1">
                <a:blip r:embed="rId2"/>
                <a:stretch>
                  <a:fillRect l="-2849"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536378"/>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en-US" altLang="zh-CN" sz="2400" b="1" dirty="0" err="1">
                    <a:latin typeface="微软雅黑" pitchFamily="34" charset="-122"/>
                    <a:ea typeface="微软雅黑" pitchFamily="34" charset="-122"/>
                  </a:rPr>
                  <a:t>Coello</a:t>
                </a:r>
                <a:r>
                  <a:rPr lang="zh-CN" altLang="en-US" sz="2400" b="1" dirty="0">
                    <a:latin typeface="微软雅黑" pitchFamily="34" charset="-122"/>
                    <a:ea typeface="微软雅黑" pitchFamily="34" charset="-122"/>
                  </a:rPr>
                  <a:t>提出的</a:t>
                </a:r>
                <a14:m>
                  <m:oMath xmlns:m="http://schemas.openxmlformats.org/officeDocument/2006/math">
                    <m:r>
                      <a:rPr lang="en-US" altLang="zh-CN" sz="2400" b="1" i="1" dirty="0" smtClean="0">
                        <a:latin typeface="Cambria Math"/>
                        <a:ea typeface="微软雅黑" pitchFamily="34" charset="-122"/>
                      </a:rPr>
                      <m:t>𝑴𝑶𝑷𝑺𝑶</m:t>
                    </m:r>
                  </m:oMath>
                </a14:m>
                <a:r>
                  <a:rPr lang="zh-CN" altLang="en-US" sz="2400" b="1" dirty="0">
                    <a:latin typeface="微软雅黑" pitchFamily="34" charset="-122"/>
                    <a:ea typeface="微软雅黑" pitchFamily="34" charset="-122"/>
                  </a:rPr>
                  <a:t>算法是用粒子群优化解决多目标优化问题的非常经典的算法</a:t>
                </a:r>
                <a:r>
                  <a:rPr lang="en-US" altLang="zh-CN" sz="2400" b="1" dirty="0">
                    <a:latin typeface="微软雅黑" pitchFamily="34" charset="-122"/>
                    <a:ea typeface="微软雅黑" pitchFamily="34" charset="-122"/>
                  </a:rPr>
                  <a:t>.</a:t>
                </a:r>
              </a:p>
              <a:p>
                <a:pPr marL="0" indent="0">
                  <a:lnSpc>
                    <a:spcPct val="150000"/>
                  </a:lnSpc>
                  <a:spcBef>
                    <a:spcPct val="0"/>
                  </a:spcBef>
                  <a:buFontTx/>
                  <a:buNone/>
                </a:pPr>
                <a14:m>
                  <m:oMath xmlns:m="http://schemas.openxmlformats.org/officeDocument/2006/math">
                    <m:r>
                      <a:rPr lang="en-US" altLang="zh-CN" sz="2400" b="1" i="1" dirty="0" smtClean="0">
                        <a:latin typeface="Cambria Math"/>
                        <a:ea typeface="微软雅黑" pitchFamily="34" charset="-122"/>
                      </a:rPr>
                      <m:t>𝑴𝑶𝑷𝑺𝑶</m:t>
                    </m:r>
                  </m:oMath>
                </a14:m>
                <a:r>
                  <a:rPr lang="zh-CN" altLang="en-US" sz="2400" b="1" dirty="0">
                    <a:latin typeface="微软雅黑" pitchFamily="34" charset="-122"/>
                    <a:ea typeface="微软雅黑" pitchFamily="34" charset="-122"/>
                  </a:rPr>
                  <a:t>的</a:t>
                </a:r>
                <a:r>
                  <a:rPr lang="zh-CN" altLang="en-US" sz="2800" b="1" dirty="0">
                    <a:solidFill>
                      <a:srgbClr val="45AB92"/>
                    </a:solidFill>
                    <a:latin typeface="微软雅黑" pitchFamily="34" charset="-122"/>
                    <a:ea typeface="微软雅黑" pitchFamily="34" charset="-122"/>
                  </a:rPr>
                  <a:t>创新</a:t>
                </a:r>
                <a:r>
                  <a:rPr lang="zh-CN" altLang="en-US" sz="2400" b="1" dirty="0">
                    <a:latin typeface="微软雅黑" pitchFamily="34" charset="-122"/>
                    <a:ea typeface="微软雅黑" pitchFamily="34" charset="-122"/>
                  </a:rPr>
                  <a:t>主要有两点：</a:t>
                </a:r>
                <a:endParaRPr lang="en-US" altLang="zh-CN" sz="2400" b="1" dirty="0">
                  <a:latin typeface="微软雅黑" pitchFamily="34" charset="-122"/>
                  <a:ea typeface="微软雅黑" pitchFamily="34" charset="-122"/>
                </a:endParaRPr>
              </a:p>
              <a:p>
                <a:pPr>
                  <a:lnSpc>
                    <a:spcPct val="150000"/>
                  </a:lnSpc>
                  <a:spcBef>
                    <a:spcPct val="0"/>
                  </a:spcBef>
                  <a:buFontTx/>
                  <a:buAutoNum type="arabicPeriod"/>
                </a:pPr>
                <a:r>
                  <a:rPr lang="zh-CN" altLang="en-US" sz="2400" b="1" dirty="0">
                    <a:latin typeface="微软雅黑" pitchFamily="34" charset="-122"/>
                    <a:ea typeface="微软雅黑" pitchFamily="34" charset="-122"/>
                  </a:rPr>
                  <a:t>采用了自适应网络的机制来保存外部种群；</a:t>
                </a:r>
                <a:endParaRPr lang="en-US" altLang="zh-CN" sz="2400" b="1" dirty="0">
                  <a:latin typeface="微软雅黑" pitchFamily="34" charset="-122"/>
                  <a:ea typeface="微软雅黑" pitchFamily="34" charset="-122"/>
                </a:endParaRPr>
              </a:p>
              <a:p>
                <a:pPr marL="0" indent="0">
                  <a:lnSpc>
                    <a:spcPct val="150000"/>
                  </a:lnSpc>
                  <a:spcBef>
                    <a:spcPct val="0"/>
                  </a:spcBef>
                  <a:buNone/>
                </a:pPr>
                <a:r>
                  <a:rPr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对于多目标优化问题，不仅要考虑解的收敛性，还要考虑解分布的均匀性和宽广性，所以，为了保证最终解的多样性，引入了新的变异策略，对粒子分布的区域进行变异，且变异概率随着进化代数的增加而逐渐减小</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536378"/>
              </a:xfrm>
              <a:blipFill rotWithShape="1">
                <a:blip r:embed="rId3"/>
                <a:stretch>
                  <a:fillRect l="-1291" r="-861" b="-25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0940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内容占位符 2"/>
          <p:cNvSpPr>
            <a:spLocks noGrp="1" noChangeArrowheads="1"/>
          </p:cNvSpPr>
          <p:nvPr>
            <p:ph idx="1"/>
          </p:nvPr>
        </p:nvSpPr>
        <p:spPr>
          <a:xfrm>
            <a:off x="500063" y="1385888"/>
            <a:ext cx="7623175" cy="4897437"/>
          </a:xfrm>
        </p:spPr>
        <p:txBody>
          <a:bodyPr/>
          <a:lstStyle/>
          <a:p>
            <a:pPr>
              <a:lnSpc>
                <a:spcPct val="130000"/>
              </a:lnSpc>
              <a:buFontTx/>
              <a:buNone/>
            </a:pPr>
            <a:r>
              <a:rPr lang="en-US" altLang="zh-CN" sz="2400" b="1" dirty="0">
                <a:latin typeface="微软雅黑" pitchFamily="34" charset="-122"/>
                <a:ea typeface="微软雅黑" pitchFamily="34" charset="-122"/>
                <a:sym typeface="宋体" pitchFamily="2" charset="-122"/>
              </a:rPr>
              <a:t>       </a:t>
            </a:r>
            <a:r>
              <a:rPr lang="zh-CN" altLang="en-US" sz="2800" b="1" dirty="0">
                <a:latin typeface="微软雅黑" pitchFamily="34" charset="-122"/>
                <a:ea typeface="微软雅黑" pitchFamily="34" charset="-122"/>
                <a:sym typeface="宋体" pitchFamily="2" charset="-122"/>
              </a:rPr>
              <a:t>在许多实际问题中，衡量一个方案的好坏标准往往不止一个，例如设计一个导弹，既要射程最远，又要燃料最省，还要精度最高</a:t>
            </a:r>
            <a:r>
              <a:rPr lang="en-US" altLang="zh-CN" sz="2800" b="1" dirty="0">
                <a:latin typeface="微软雅黑" pitchFamily="34" charset="-122"/>
                <a:ea typeface="微软雅黑" pitchFamily="34" charset="-122"/>
                <a:sym typeface="宋体" pitchFamily="2" charset="-122"/>
              </a:rPr>
              <a:t>. </a:t>
            </a:r>
            <a:r>
              <a:rPr lang="zh-CN" altLang="en-US" sz="2800" b="1" dirty="0">
                <a:latin typeface="微软雅黑" pitchFamily="34" charset="-122"/>
                <a:ea typeface="微软雅黑" pitchFamily="34" charset="-122"/>
                <a:sym typeface="宋体" pitchFamily="2" charset="-122"/>
              </a:rPr>
              <a:t>类似这一类问题统称为</a:t>
            </a:r>
            <a:r>
              <a:rPr lang="zh-CN" altLang="en-US" sz="2800" b="1" dirty="0">
                <a:solidFill>
                  <a:srgbClr val="C00000"/>
                </a:solidFill>
                <a:latin typeface="微软雅黑" pitchFamily="34" charset="-122"/>
                <a:ea typeface="微软雅黑" pitchFamily="34" charset="-122"/>
                <a:sym typeface="宋体" pitchFamily="2" charset="-122"/>
              </a:rPr>
              <a:t>多目标最优化问题</a:t>
            </a:r>
            <a:r>
              <a:rPr lang="zh-CN" altLang="en-US" sz="2800" b="1" dirty="0">
                <a:latin typeface="微软雅黑" pitchFamily="34" charset="-122"/>
                <a:ea typeface="微软雅黑" pitchFamily="34" charset="-122"/>
                <a:sym typeface="宋体" pitchFamily="2" charset="-122"/>
              </a:rPr>
              <a:t>或</a:t>
            </a:r>
            <a:r>
              <a:rPr lang="zh-CN" altLang="en-US" sz="2800" b="1" dirty="0">
                <a:solidFill>
                  <a:srgbClr val="C00000"/>
                </a:solidFill>
                <a:latin typeface="微软雅黑" pitchFamily="34" charset="-122"/>
                <a:ea typeface="微软雅黑" pitchFamily="34" charset="-122"/>
                <a:sym typeface="宋体" pitchFamily="2" charset="-122"/>
              </a:rPr>
              <a:t>多目标规划问题</a:t>
            </a:r>
            <a:r>
              <a:rPr lang="en-US" altLang="zh-CN" sz="2800" b="1" dirty="0">
                <a:solidFill>
                  <a:srgbClr val="C00000"/>
                </a:solidFill>
                <a:latin typeface="微软雅黑" pitchFamily="34" charset="-122"/>
                <a:ea typeface="微软雅黑" pitchFamily="34" charset="-122"/>
                <a:sym typeface="宋体" pitchFamily="2" charset="-122"/>
              </a:rPr>
              <a:t>. </a:t>
            </a:r>
            <a:endParaRPr lang="zh-CN" altLang="en-US" sz="2800" b="1" dirty="0">
              <a:solidFill>
                <a:srgbClr val="C00000"/>
              </a:solidFill>
              <a:latin typeface="微软雅黑" pitchFamily="34" charset="-122"/>
              <a:ea typeface="微软雅黑" pitchFamily="34" charset="-122"/>
              <a:sym typeface="宋体" pitchFamily="2" charset="-122"/>
            </a:endParaRPr>
          </a:p>
          <a:p>
            <a:pPr>
              <a:lnSpc>
                <a:spcPct val="130000"/>
              </a:lnSpc>
              <a:buFontTx/>
              <a:buNone/>
            </a:pPr>
            <a:endParaRPr lang="zh-CN" altLang="zh-CN" sz="2400" b="1" dirty="0">
              <a:latin typeface="微软雅黑" pitchFamily="34" charset="-122"/>
              <a:ea typeface="微软雅黑" pitchFamily="34" charset="-122"/>
            </a:endParaRPr>
          </a:p>
          <a:p>
            <a:pPr>
              <a:lnSpc>
                <a:spcPct val="130000"/>
              </a:lnSpc>
              <a:buFontTx/>
              <a:buNone/>
            </a:pP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147" name="文本框 2"/>
          <p:cNvSpPr txBox="1">
            <a:spLocks noChangeArrowheads="1"/>
          </p:cNvSpPr>
          <p:nvPr/>
        </p:nvSpPr>
        <p:spPr bwMode="auto">
          <a:xfrm>
            <a:off x="369888" y="344488"/>
            <a:ext cx="29702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多目标规划</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323646" y="476754"/>
                <a:ext cx="3167855" cy="400110"/>
              </a:xfrm>
              <a:prstGeom prst="rect">
                <a:avLst/>
              </a:prstGeom>
            </p:spPr>
            <p:txBody>
              <a:bodyPr wrap="none">
                <a:spAutoFit/>
              </a:bodyPr>
              <a:lstStyle/>
              <a:p>
                <a14:m>
                  <m:oMath xmlns:m="http://schemas.openxmlformats.org/officeDocument/2006/math">
                    <m:r>
                      <a:rPr lang="en-US" altLang="zh-CN" sz="2000" b="1" i="1" smtClean="0">
                        <a:latin typeface="Cambria Math"/>
                        <a:ea typeface="微软雅黑" pitchFamily="34" charset="-122"/>
                      </a:rPr>
                      <m:t>𝑴𝑶𝑷𝑺𝑶</m:t>
                    </m:r>
                  </m:oMath>
                </a14:m>
                <a:r>
                  <a:rPr lang="zh-CN" altLang="en-US" sz="2000" b="1" dirty="0">
                    <a:latin typeface="微软雅黑" pitchFamily="34" charset="-122"/>
                    <a:ea typeface="微软雅黑" pitchFamily="34" charset="-122"/>
                  </a:rPr>
                  <a:t>算法流程图如下：</a:t>
                </a:r>
                <a:endParaRPr lang="zh-CN"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323646" y="476754"/>
                <a:ext cx="3167855" cy="400110"/>
              </a:xfrm>
              <a:prstGeom prst="rect">
                <a:avLst/>
              </a:prstGeom>
              <a:blipFill rotWithShape="1">
                <a:blip r:embed="rId2"/>
                <a:stretch>
                  <a:fillRect t="-7576" r="-1538" b="-25758"/>
                </a:stretch>
              </a:blipFill>
            </p:spPr>
            <p:txBody>
              <a:bodyPr/>
              <a:lstStyle/>
              <a:p>
                <a:r>
                  <a:rPr lang="zh-CN" altLang="en-US">
                    <a:noFill/>
                  </a:rPr>
                  <a:t> </a:t>
                </a:r>
              </a:p>
            </p:txBody>
          </p:sp>
        </mc:Fallback>
      </mc:AlternateContent>
      <p:sp>
        <p:nvSpPr>
          <p:cNvPr id="3" name="矩形 2"/>
          <p:cNvSpPr/>
          <p:nvPr/>
        </p:nvSpPr>
        <p:spPr>
          <a:xfrm>
            <a:off x="611670" y="980796"/>
            <a:ext cx="1296108"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粒子和速度初始化</a:t>
            </a:r>
          </a:p>
        </p:txBody>
      </p:sp>
      <p:sp>
        <p:nvSpPr>
          <p:cNvPr id="8" name="矩形 7"/>
          <p:cNvSpPr/>
          <p:nvPr/>
        </p:nvSpPr>
        <p:spPr>
          <a:xfrm>
            <a:off x="611670" y="2276904"/>
            <a:ext cx="1296108"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适应度函数值计算</a:t>
            </a:r>
          </a:p>
        </p:txBody>
      </p:sp>
      <p:sp>
        <p:nvSpPr>
          <p:cNvPr id="9" name="矩形 8"/>
          <p:cNvSpPr/>
          <p:nvPr/>
        </p:nvSpPr>
        <p:spPr>
          <a:xfrm>
            <a:off x="467658" y="3731417"/>
            <a:ext cx="1440120"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个体极值和群体极值计算</a:t>
            </a:r>
          </a:p>
        </p:txBody>
      </p:sp>
      <p:sp>
        <p:nvSpPr>
          <p:cNvPr id="10" name="矩形 9"/>
          <p:cNvSpPr/>
          <p:nvPr/>
        </p:nvSpPr>
        <p:spPr>
          <a:xfrm>
            <a:off x="2267809" y="3731417"/>
            <a:ext cx="1296108"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速度更新和位置更新</a:t>
            </a:r>
          </a:p>
        </p:txBody>
      </p:sp>
      <p:sp>
        <p:nvSpPr>
          <p:cNvPr id="11" name="矩形 10"/>
          <p:cNvSpPr/>
          <p:nvPr/>
        </p:nvSpPr>
        <p:spPr>
          <a:xfrm>
            <a:off x="3923946" y="3731417"/>
            <a:ext cx="1296108"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适应度函数值更新</a:t>
            </a:r>
          </a:p>
        </p:txBody>
      </p:sp>
      <p:sp>
        <p:nvSpPr>
          <p:cNvPr id="12" name="矩形 11"/>
          <p:cNvSpPr/>
          <p:nvPr/>
        </p:nvSpPr>
        <p:spPr>
          <a:xfrm>
            <a:off x="5580085" y="3704573"/>
            <a:ext cx="1440120"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个体极值和群体极值更新</a:t>
            </a:r>
          </a:p>
        </p:txBody>
      </p:sp>
      <p:sp>
        <p:nvSpPr>
          <p:cNvPr id="6" name="菱形 5"/>
          <p:cNvSpPr/>
          <p:nvPr/>
        </p:nvSpPr>
        <p:spPr>
          <a:xfrm>
            <a:off x="7308228" y="3645018"/>
            <a:ext cx="1656138" cy="878466"/>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满足终止条件？</a:t>
            </a:r>
          </a:p>
        </p:txBody>
      </p:sp>
      <p:cxnSp>
        <p:nvCxnSpPr>
          <p:cNvPr id="13" name="直接箭头连接符 12"/>
          <p:cNvCxnSpPr>
            <a:stCxn id="3" idx="2"/>
            <a:endCxn id="8" idx="0"/>
          </p:cNvCxnSpPr>
          <p:nvPr/>
        </p:nvCxnSpPr>
        <p:spPr>
          <a:xfrm>
            <a:off x="1259724" y="1772862"/>
            <a:ext cx="0" cy="50404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241082" y="3068970"/>
            <a:ext cx="18642" cy="6480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24" idx="0"/>
          </p:cNvCxnSpPr>
          <p:nvPr/>
        </p:nvCxnSpPr>
        <p:spPr>
          <a:xfrm>
            <a:off x="8136297" y="4523484"/>
            <a:ext cx="0" cy="5616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7488243" y="5085138"/>
            <a:ext cx="1296108" cy="7920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itchFamily="34" charset="-122"/>
                <a:ea typeface="微软雅黑" pitchFamily="34" charset="-122"/>
              </a:rPr>
              <a:t>输出最优解</a:t>
            </a:r>
          </a:p>
        </p:txBody>
      </p:sp>
      <p:cxnSp>
        <p:nvCxnSpPr>
          <p:cNvPr id="23" name="肘形连接符 22"/>
          <p:cNvCxnSpPr>
            <a:stCxn id="6" idx="0"/>
            <a:endCxn id="10" idx="0"/>
          </p:cNvCxnSpPr>
          <p:nvPr/>
        </p:nvCxnSpPr>
        <p:spPr>
          <a:xfrm rot="16200000" flipH="1" flipV="1">
            <a:off x="5482880" y="1078000"/>
            <a:ext cx="86399" cy="5220434"/>
          </a:xfrm>
          <a:prstGeom prst="bentConnector3">
            <a:avLst>
              <a:gd name="adj1" fmla="val -26458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3"/>
            <a:endCxn id="10" idx="1"/>
          </p:cNvCxnSpPr>
          <p:nvPr/>
        </p:nvCxnSpPr>
        <p:spPr>
          <a:xfrm>
            <a:off x="1907778" y="4127450"/>
            <a:ext cx="3600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563915" y="4127450"/>
            <a:ext cx="3600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220054" y="4100606"/>
            <a:ext cx="36003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2" idx="3"/>
            <a:endCxn id="6" idx="1"/>
          </p:cNvCxnSpPr>
          <p:nvPr/>
        </p:nvCxnSpPr>
        <p:spPr>
          <a:xfrm flipV="1">
            <a:off x="7020205" y="4084251"/>
            <a:ext cx="288023" cy="163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140245" y="4550360"/>
            <a:ext cx="389850" cy="338554"/>
          </a:xfrm>
          <a:prstGeom prst="rect">
            <a:avLst/>
          </a:prstGeom>
          <a:noFill/>
        </p:spPr>
        <p:txBody>
          <a:bodyPr wrap="none" rtlCol="0">
            <a:spAutoFit/>
          </a:bodyPr>
          <a:lstStyle/>
          <a:p>
            <a:r>
              <a:rPr lang="zh-CN" altLang="en-US" sz="1600" b="1" dirty="0">
                <a:latin typeface="微软雅黑" pitchFamily="34" charset="-122"/>
                <a:ea typeface="微软雅黑" pitchFamily="34" charset="-122"/>
              </a:rPr>
              <a:t>是</a:t>
            </a:r>
          </a:p>
        </p:txBody>
      </p:sp>
      <p:sp>
        <p:nvSpPr>
          <p:cNvPr id="37" name="矩形 36"/>
          <p:cNvSpPr/>
          <p:nvPr/>
        </p:nvSpPr>
        <p:spPr>
          <a:xfrm>
            <a:off x="8154356" y="3275685"/>
            <a:ext cx="415498" cy="369332"/>
          </a:xfrm>
          <a:prstGeom prst="rect">
            <a:avLst/>
          </a:prstGeom>
        </p:spPr>
        <p:txBody>
          <a:bodyPr wrap="none">
            <a:spAutoFit/>
          </a:bodyPr>
          <a:lstStyle/>
          <a:p>
            <a:r>
              <a:rPr lang="zh-CN" altLang="en-US" b="1" dirty="0">
                <a:latin typeface="微软雅黑" pitchFamily="34" charset="-122"/>
                <a:ea typeface="微软雅黑" pitchFamily="34" charset="-122"/>
              </a:rPr>
              <a:t>否</a:t>
            </a:r>
          </a:p>
        </p:txBody>
      </p:sp>
    </p:spTree>
    <p:extLst>
      <p:ext uri="{BB962C8B-B14F-4D97-AF65-F5344CB8AC3E}">
        <p14:creationId xmlns:p14="http://schemas.microsoft.com/office/powerpoint/2010/main" val="97290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rPr>
              <a:t>3)</a:t>
            </a:r>
            <a:r>
              <a:rPr lang="zh-CN" altLang="en-US" sz="3600" b="1" dirty="0">
                <a:solidFill>
                  <a:srgbClr val="0000FF"/>
                </a:solidFill>
                <a:latin typeface="微软雅黑" pitchFamily="34" charset="-122"/>
                <a:ea typeface="微软雅黑" pitchFamily="34" charset="-122"/>
              </a:rPr>
              <a:t>多目标蚁群算法</a:t>
            </a:r>
            <a:endParaRPr lang="zh-CN" altLang="en-US" sz="3600" b="1"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457200" y="1484838"/>
                <a:ext cx="8002588" cy="4104342"/>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多目标蚁群算法的</a:t>
                </a:r>
                <a:r>
                  <a:rPr lang="zh-CN" altLang="en-US" sz="2800" b="1" dirty="0">
                    <a:solidFill>
                      <a:srgbClr val="45AB92"/>
                    </a:solidFill>
                    <a:latin typeface="微软雅黑" pitchFamily="34" charset="-122"/>
                    <a:ea typeface="微软雅黑" pitchFamily="34" charset="-122"/>
                  </a:rPr>
                  <a:t>思想</a:t>
                </a:r>
                <a:r>
                  <a:rPr lang="zh-CN" altLang="en-US" sz="2400" b="1" dirty="0">
                    <a:latin typeface="微软雅黑" pitchFamily="34" charset="-122"/>
                    <a:ea typeface="微软雅黑" pitchFamily="34" charset="-122"/>
                  </a:rPr>
                  <a:t>是</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根据目标函数的数目将蚂蚁分成若干子群体，为每个子群体分配一个目标函数，在其他子群体优化结果的基础上通过</a:t>
                </a:r>
                <a14:m>
                  <m:oMath xmlns:m="http://schemas.openxmlformats.org/officeDocument/2006/math">
                    <m:r>
                      <a:rPr lang="en-US" altLang="zh-CN" sz="2400" b="1" i="1" dirty="0" smtClean="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过滤器来获得均衡解</a:t>
                </a:r>
                <a:r>
                  <a:rPr lang="en-US" altLang="zh-CN" sz="24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457200" y="1484838"/>
                <a:ext cx="8002588" cy="4104342"/>
              </a:xfrm>
              <a:blipFill rotWithShape="1">
                <a:blip r:embed="rId2"/>
                <a:stretch>
                  <a:fillRect l="-11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5860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50"/>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rPr>
              <a:t>3)</a:t>
            </a:r>
            <a:r>
              <a:rPr lang="zh-CN" altLang="en-US" sz="3600" b="1" dirty="0">
                <a:solidFill>
                  <a:srgbClr val="0000FF"/>
                </a:solidFill>
                <a:latin typeface="微软雅黑" pitchFamily="34" charset="-122"/>
                <a:ea typeface="微软雅黑" pitchFamily="34" charset="-122"/>
              </a:rPr>
              <a:t>多目标蚁群算法</a:t>
            </a:r>
            <a:endParaRPr lang="zh-CN" altLang="en-US" sz="3600" b="1"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196814"/>
                <a:ext cx="8496708" cy="4968414"/>
              </a:xfrm>
            </p:spPr>
            <p:txBody>
              <a:bodyPr/>
              <a:lstStyle/>
              <a:p>
                <a:pPr marL="0" indent="0">
                  <a:lnSpc>
                    <a:spcPct val="150000"/>
                  </a:lnSpc>
                  <a:spcBef>
                    <a:spcPct val="0"/>
                  </a:spcBef>
                  <a:buFontTx/>
                  <a:buNone/>
                </a:pPr>
                <a:r>
                  <a:rPr lang="zh-CN" altLang="en-US" sz="2800" b="1" dirty="0">
                    <a:solidFill>
                      <a:srgbClr val="45AB92"/>
                    </a:solidFill>
                    <a:latin typeface="微软雅黑" pitchFamily="34" charset="-122"/>
                    <a:ea typeface="微软雅黑" pitchFamily="34" charset="-122"/>
                  </a:rPr>
                  <a:t>基本步骤</a:t>
                </a:r>
                <a:r>
                  <a:rPr lang="zh-CN" altLang="en-US" sz="2400" b="1" dirty="0">
                    <a:latin typeface="微软雅黑" pitchFamily="34" charset="-122"/>
                    <a:ea typeface="微软雅黑" pitchFamily="34" charset="-122"/>
                  </a:rPr>
                  <a:t>如下</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1</a:t>
                </a:r>
                <a:r>
                  <a:rPr lang="zh-CN" altLang="en-US" sz="2400" b="1" dirty="0">
                    <a:latin typeface="微软雅黑" pitchFamily="34" charset="-122"/>
                    <a:ea typeface="微软雅黑" pitchFamily="34" charset="-122"/>
                  </a:rPr>
                  <a:t>、转移概率</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对每一个目标</a:t>
                </a:r>
                <a14:m>
                  <m:oMath xmlns:m="http://schemas.openxmlformats.org/officeDocument/2006/math">
                    <m:r>
                      <a:rPr lang="en-US" altLang="zh-CN" sz="2400" b="1" i="1" dirty="0" smtClean="0">
                        <a:latin typeface="Cambria Math"/>
                        <a:ea typeface="微软雅黑" pitchFamily="34" charset="-122"/>
                      </a:rPr>
                      <m:t>𝒌</m:t>
                    </m:r>
                  </m:oMath>
                </a14:m>
                <a:r>
                  <a:rPr lang="zh-CN" altLang="en-US" sz="2400" b="1" dirty="0">
                    <a:latin typeface="微软雅黑" pitchFamily="34" charset="-122"/>
                    <a:ea typeface="微软雅黑" pitchFamily="34" charset="-122"/>
                  </a:rPr>
                  <a:t>需要考虑一些信息素轨迹 </a:t>
                </a:r>
                <a14:m>
                  <m:oMath xmlns:m="http://schemas.openxmlformats.org/officeDocument/2006/math">
                    <m:sSup>
                      <m:sSupPr>
                        <m:ctrlPr>
                          <a:rPr lang="en-US" altLang="zh-CN" sz="2400" b="1" i="1" smtClean="0">
                            <a:latin typeface="Cambria Math" panose="02040503050406030204" pitchFamily="18" charset="0"/>
                            <a:ea typeface="微软雅黑" pitchFamily="34" charset="-122"/>
                          </a:rPr>
                        </m:ctrlPr>
                      </m:sSupPr>
                      <m:e>
                        <m:r>
                          <a:rPr lang="zh-CN" altLang="en-US" sz="2400" b="1" i="1" smtClean="0">
                            <a:latin typeface="Cambria Math"/>
                            <a:ea typeface="微软雅黑" pitchFamily="34" charset="-122"/>
                          </a:rPr>
                          <m:t>𝝉</m:t>
                        </m:r>
                      </m:e>
                      <m:sup>
                        <m:r>
                          <a:rPr lang="en-US" altLang="zh-CN" sz="2400" b="1" i="1" smtClean="0">
                            <a:latin typeface="Cambria Math"/>
                            <a:ea typeface="微软雅黑" pitchFamily="34" charset="-122"/>
                          </a:rPr>
                          <m:t>𝒌</m:t>
                        </m:r>
                      </m:sup>
                    </m:sSup>
                  </m:oMath>
                </a14:m>
                <a:r>
                  <a:rPr lang="zh-CN" altLang="en-US" sz="2400" b="1" dirty="0">
                    <a:latin typeface="微软雅黑" pitchFamily="34" charset="-122"/>
                    <a:ea typeface="微软雅黑" pitchFamily="34" charset="-122"/>
                  </a:rPr>
                  <a:t>，在算法的每一代中，每一只蚂蚁都计算一组权重</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14:m>
                  <m:oMath xmlns:m="http://schemas.openxmlformats.org/officeDocument/2006/math">
                    <m:r>
                      <a:rPr lang="en-US" altLang="zh-CN" sz="2400" b="1" i="1" dirty="0" smtClean="0">
                        <a:latin typeface="Cambria Math"/>
                        <a:ea typeface="微软雅黑" pitchFamily="34" charset="-122"/>
                      </a:rPr>
                      <m:t>𝒑</m:t>
                    </m:r>
                    <m:r>
                      <a:rPr lang="en-US" altLang="zh-CN" sz="2400" b="1" i="1" dirty="0" smtClean="0">
                        <a:latin typeface="Cambria Math"/>
                        <a:ea typeface="微软雅黑" pitchFamily="34" charset="-122"/>
                      </a:rPr>
                      <m:t>=(</m:t>
                    </m:r>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𝒑</m:t>
                        </m:r>
                      </m:e>
                      <m:sub>
                        <m:r>
                          <a:rPr lang="en-US" altLang="zh-CN" sz="2400" b="1" i="1" dirty="0" smtClean="0">
                            <a:latin typeface="Cambria Math"/>
                            <a:ea typeface="微软雅黑" pitchFamily="34" charset="-122"/>
                          </a:rPr>
                          <m:t>𝟏</m:t>
                        </m:r>
                      </m:sub>
                    </m:sSub>
                    <m:r>
                      <a:rPr lang="en-US" altLang="zh-CN" sz="2400" b="1" i="1" dirty="0" smtClean="0">
                        <a:latin typeface="Cambria Math"/>
                        <a:ea typeface="微软雅黑" pitchFamily="34" charset="-122"/>
                      </a:rPr>
                      <m:t>,</m:t>
                    </m:r>
                    <m:sSub>
                      <m:sSubPr>
                        <m:ctrlPr>
                          <a:rPr lang="en-US" altLang="zh-CN" sz="2400" b="1" i="1" dirty="0" smtClean="0">
                            <a:latin typeface="Cambria Math" panose="02040503050406030204" pitchFamily="18" charset="0"/>
                            <a:ea typeface="微软雅黑" pitchFamily="34" charset="-122"/>
                          </a:rPr>
                        </m:ctrlPr>
                      </m:sSubPr>
                      <m:e>
                        <m:r>
                          <a:rPr lang="en-US" altLang="zh-CN" sz="2400" b="1" i="1" dirty="0" smtClean="0">
                            <a:latin typeface="Cambria Math"/>
                            <a:ea typeface="微软雅黑" pitchFamily="34" charset="-122"/>
                          </a:rPr>
                          <m:t>𝒑</m:t>
                        </m:r>
                      </m:e>
                      <m:sub>
                        <m:r>
                          <a:rPr lang="en-US" altLang="zh-CN" sz="2400" b="1" i="1" dirty="0" smtClean="0">
                            <a:latin typeface="Cambria Math"/>
                            <a:ea typeface="微软雅黑" pitchFamily="34" charset="-122"/>
                          </a:rPr>
                          <m:t>𝟐</m:t>
                        </m:r>
                      </m:sub>
                    </m:sSub>
                    <m:r>
                      <a:rPr lang="en-US" altLang="zh-CN" sz="2400" b="1" i="1" dirty="0" smtClean="0">
                        <a:latin typeface="Cambria Math"/>
                        <a:ea typeface="微软雅黑" pitchFamily="34" charset="-122"/>
                      </a:rPr>
                      <m:t>,</m:t>
                    </m:r>
                    <m:r>
                      <a:rPr lang="en-US" altLang="zh-CN" sz="2400" b="1" i="1" dirty="0" smtClean="0">
                        <a:latin typeface="Cambria Math"/>
                        <a:ea typeface="Cambria Math"/>
                      </a:rPr>
                      <m:t>⋯,</m:t>
                    </m:r>
                    <m:sSub>
                      <m:sSubPr>
                        <m:ctrlPr>
                          <a:rPr lang="en-US" altLang="zh-CN" sz="2400" b="1" i="1" dirty="0" smtClean="0">
                            <a:latin typeface="Cambria Math" panose="02040503050406030204" pitchFamily="18" charset="0"/>
                            <a:ea typeface="Cambria Math"/>
                          </a:rPr>
                        </m:ctrlPr>
                      </m:sSubPr>
                      <m:e>
                        <m:r>
                          <a:rPr lang="en-US" altLang="zh-CN" sz="2400" b="1" i="1" dirty="0" smtClean="0">
                            <a:latin typeface="Cambria Math"/>
                            <a:ea typeface="Cambria Math"/>
                          </a:rPr>
                          <m:t>𝒑</m:t>
                        </m:r>
                      </m:e>
                      <m:sub>
                        <m:r>
                          <a:rPr lang="en-US" altLang="zh-CN" sz="2400" b="1" i="1" dirty="0" smtClean="0">
                            <a:latin typeface="Cambria Math"/>
                            <a:ea typeface="Cambria Math"/>
                          </a:rPr>
                          <m:t>𝒌</m:t>
                        </m:r>
                      </m:sub>
                    </m:sSub>
                    <m:r>
                      <a:rPr lang="en-US" altLang="zh-CN" sz="2400" b="1" i="1" dirty="0">
                        <a:latin typeface="Cambria Math"/>
                        <a:ea typeface="微软雅黑" pitchFamily="34" charset="-122"/>
                      </a:rPr>
                      <m:t>)</m:t>
                    </m:r>
                  </m:oMath>
                </a14:m>
                <a:r>
                  <a:rPr lang="zh-CN" altLang="en-US" sz="2400" b="1" dirty="0">
                    <a:latin typeface="微软雅黑" pitchFamily="34" charset="-122"/>
                    <a:ea typeface="微软雅黑" pitchFamily="34" charset="-122"/>
                  </a:rPr>
                  <a:t>，并且同时使用启发式信息和信息素轨迹</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2</a:t>
                </a:r>
                <a:r>
                  <a:rPr lang="zh-CN" altLang="en-US" sz="2400" b="1" dirty="0">
                    <a:latin typeface="微软雅黑" pitchFamily="34" charset="-122"/>
                    <a:ea typeface="微软雅黑" pitchFamily="34" charset="-122"/>
                  </a:rPr>
                  <a:t>、局部信息素更新</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当每只蚂蚁走完</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𝒂</m:t>
                        </m:r>
                      </m:e>
                      <m:sub>
                        <m:r>
                          <a:rPr lang="en-US" altLang="zh-CN" sz="2400" b="1" i="1" smtClean="0">
                            <a:latin typeface="Cambria Math"/>
                            <a:ea typeface="微软雅黑" pitchFamily="34" charset="-122"/>
                          </a:rPr>
                          <m:t>𝒊𝒋</m:t>
                        </m:r>
                      </m:sub>
                    </m:sSub>
                  </m:oMath>
                </a14:m>
                <a:r>
                  <a:rPr lang="zh-CN" altLang="en-US" sz="2400" b="1" dirty="0">
                    <a:latin typeface="微软雅黑" pitchFamily="34" charset="-122"/>
                    <a:ea typeface="微软雅黑" pitchFamily="34" charset="-122"/>
                  </a:rPr>
                  <a:t>边之后，对每个目标</a:t>
                </a:r>
                <a14:m>
                  <m:oMath xmlns:m="http://schemas.openxmlformats.org/officeDocument/2006/math">
                    <m:r>
                      <a:rPr lang="en-US" altLang="zh-CN" sz="2400" b="1" i="1" dirty="0" smtClean="0">
                        <a:latin typeface="Cambria Math"/>
                        <a:ea typeface="微软雅黑" pitchFamily="34" charset="-122"/>
                      </a:rPr>
                      <m:t>𝒌</m:t>
                    </m:r>
                  </m:oMath>
                </a14:m>
                <a:r>
                  <a:rPr lang="zh-CN" altLang="en-US" sz="2400" b="1" dirty="0">
                    <a:latin typeface="微软雅黑" pitchFamily="34" charset="-122"/>
                    <a:ea typeface="微软雅黑" pitchFamily="34" charset="-122"/>
                  </a:rPr>
                  <a:t>我们采取更新</a:t>
                </a:r>
                <a:r>
                  <a:rPr lang="en-US" altLang="zh-CN" sz="2400" b="1" dirty="0">
                    <a:latin typeface="微软雅黑" pitchFamily="34" charset="-122"/>
                    <a:ea typeface="微软雅黑" pitchFamily="34" charset="-122"/>
                  </a:rPr>
                  <a:t>:</a:t>
                </a:r>
              </a:p>
              <a:p>
                <a:pPr marL="0" indent="0">
                  <a:lnSpc>
                    <a:spcPct val="150000"/>
                  </a:lnSpc>
                  <a:spcBef>
                    <a:spcPct val="0"/>
                  </a:spcBef>
                  <a:buFontTx/>
                  <a:buNone/>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微软雅黑" pitchFamily="34" charset="-122"/>
                            </a:rPr>
                          </m:ctrlPr>
                        </m:sSupPr>
                        <m:e>
                          <m:sSub>
                            <m:sSubPr>
                              <m:ctrlPr>
                                <a:rPr lang="en-US" altLang="zh-CN" sz="2400" b="1" i="1" smtClean="0">
                                  <a:latin typeface="Cambria Math" panose="02040503050406030204" pitchFamily="18" charset="0"/>
                                  <a:ea typeface="微软雅黑" pitchFamily="34" charset="-122"/>
                                </a:rPr>
                              </m:ctrlPr>
                            </m:sSubPr>
                            <m:e>
                              <m:r>
                                <a:rPr lang="zh-CN" altLang="en-US" sz="2400" b="1" i="1" smtClean="0">
                                  <a:latin typeface="Cambria Math"/>
                                  <a:ea typeface="微软雅黑" pitchFamily="34" charset="-122"/>
                                </a:rPr>
                                <m:t>𝝉</m:t>
                              </m:r>
                            </m:e>
                            <m:sub>
                              <m:r>
                                <a:rPr lang="en-US" altLang="zh-CN" sz="2400" b="1" i="1" smtClean="0">
                                  <a:latin typeface="Cambria Math"/>
                                  <a:ea typeface="微软雅黑" pitchFamily="34" charset="-122"/>
                                </a:rPr>
                                <m:t>𝒊𝒋</m:t>
                              </m:r>
                            </m:sub>
                          </m:sSub>
                        </m:e>
                        <m:sup>
                          <m:r>
                            <a:rPr lang="en-US" altLang="zh-CN" sz="2400" b="1" i="1" smtClean="0">
                              <a:latin typeface="Cambria Math"/>
                              <a:ea typeface="微软雅黑" pitchFamily="34" charset="-122"/>
                            </a:rPr>
                            <m:t>𝒌</m:t>
                          </m:r>
                        </m:sup>
                      </m:sSup>
                      <m:r>
                        <a:rPr lang="en-US" altLang="zh-CN" sz="2400" b="1" i="1" smtClean="0">
                          <a:latin typeface="Cambria Math"/>
                          <a:ea typeface="微软雅黑" pitchFamily="34" charset="-122"/>
                        </a:rPr>
                        <m:t>=</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zh-CN" altLang="en-US" sz="2400" b="1" i="1" smtClean="0">
                              <a:latin typeface="Cambria Math"/>
                              <a:ea typeface="微软雅黑" pitchFamily="34" charset="-122"/>
                            </a:rPr>
                            <m:t>𝝆</m:t>
                          </m:r>
                        </m:e>
                      </m:d>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zh-CN" altLang="en-US" sz="2400" b="1" i="1">
                                  <a:latin typeface="Cambria Math"/>
                                  <a:ea typeface="微软雅黑" pitchFamily="34" charset="-122"/>
                                </a:rPr>
                                <m:t>𝝉</m:t>
                              </m:r>
                            </m:e>
                            <m:sub>
                              <m:r>
                                <a:rPr lang="en-US" altLang="zh-CN" sz="2400" b="1" i="1">
                                  <a:latin typeface="Cambria Math"/>
                                  <a:ea typeface="微软雅黑" pitchFamily="34" charset="-122"/>
                                </a:rPr>
                                <m:t>𝒊𝒋</m:t>
                              </m:r>
                            </m:sub>
                          </m:sSub>
                        </m:e>
                        <m:sup>
                          <m:r>
                            <a:rPr lang="en-US" altLang="zh-CN" sz="2400" b="1" i="1">
                              <a:latin typeface="Cambria Math"/>
                              <a:ea typeface="微软雅黑" pitchFamily="34" charset="-122"/>
                            </a:rPr>
                            <m:t>𝒌</m:t>
                          </m:r>
                        </m:sup>
                      </m:sSup>
                      <m:r>
                        <a:rPr lang="en-US" altLang="zh-CN" sz="2400" b="1" i="1" smtClean="0">
                          <a:latin typeface="Cambria Math"/>
                          <a:ea typeface="微软雅黑" pitchFamily="34" charset="-122"/>
                        </a:rPr>
                        <m:t>+</m:t>
                      </m:r>
                      <m:r>
                        <a:rPr lang="zh-CN" altLang="en-US" sz="2400" b="1" i="1" smtClean="0">
                          <a:latin typeface="Cambria Math"/>
                          <a:ea typeface="微软雅黑" pitchFamily="34" charset="-122"/>
                        </a:rPr>
                        <m:t>𝝆</m:t>
                      </m:r>
                      <m:sSub>
                        <m:sSubPr>
                          <m:ctrlPr>
                            <a:rPr lang="en-US" altLang="zh-CN" sz="2400" b="1" i="1" smtClean="0">
                              <a:latin typeface="Cambria Math" panose="02040503050406030204" pitchFamily="18" charset="0"/>
                              <a:ea typeface="微软雅黑" pitchFamily="34" charset="-122"/>
                            </a:rPr>
                          </m:ctrlPr>
                        </m:sSubPr>
                        <m:e>
                          <m:r>
                            <a:rPr lang="zh-CN" altLang="en-US" sz="2400" b="1" i="1" smtClean="0">
                              <a:latin typeface="Cambria Math"/>
                              <a:ea typeface="微软雅黑" pitchFamily="34" charset="-122"/>
                            </a:rPr>
                            <m:t>𝝉</m:t>
                          </m:r>
                        </m:e>
                        <m:sub>
                          <m:r>
                            <a:rPr lang="en-US" altLang="zh-CN" sz="2400" b="1" i="1" smtClean="0">
                              <a:latin typeface="Cambria Math"/>
                              <a:ea typeface="微软雅黑" pitchFamily="34" charset="-122"/>
                            </a:rPr>
                            <m:t>𝟎</m:t>
                          </m:r>
                        </m:sub>
                      </m:sSub>
                    </m:oMath>
                  </m:oMathPara>
                </a14:m>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其中</a:t>
                </a:r>
                <a:r>
                  <a:rPr lang="en-US" altLang="zh-CN" sz="2400" b="1" dirty="0">
                    <a:latin typeface="微软雅黑" pitchFamily="34" charset="-122"/>
                    <a:ea typeface="微软雅黑" pitchFamily="34" charset="-122"/>
                  </a:rPr>
                  <a:t>,</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zh-CN" altLang="en-US" sz="2400" b="1" i="1" smtClean="0">
                            <a:latin typeface="Cambria Math"/>
                            <a:ea typeface="微软雅黑" pitchFamily="34" charset="-122"/>
                          </a:rPr>
                          <m:t>𝝉</m:t>
                        </m:r>
                      </m:e>
                      <m:sub>
                        <m:r>
                          <a:rPr lang="en-US" altLang="zh-CN" sz="2400" b="1" i="1" smtClean="0">
                            <a:latin typeface="Cambria Math"/>
                            <a:ea typeface="微软雅黑" pitchFamily="34" charset="-122"/>
                          </a:rPr>
                          <m:t>𝟎</m:t>
                        </m:r>
                      </m:sub>
                    </m:sSub>
                  </m:oMath>
                </a14:m>
                <a:r>
                  <a:rPr lang="zh-CN" altLang="en-US" sz="2400" b="1" dirty="0">
                    <a:latin typeface="微软雅黑" pitchFamily="34" charset="-122"/>
                    <a:ea typeface="微软雅黑" pitchFamily="34" charset="-122"/>
                  </a:rPr>
                  <a:t>是初始信息素的值，</a:t>
                </a:r>
                <a14:m>
                  <m:oMath xmlns:m="http://schemas.openxmlformats.org/officeDocument/2006/math">
                    <m:r>
                      <a:rPr lang="zh-CN" altLang="en-US" sz="2400" b="1" i="1" smtClean="0">
                        <a:latin typeface="Cambria Math"/>
                        <a:ea typeface="微软雅黑" pitchFamily="34" charset="-122"/>
                      </a:rPr>
                      <m:t>𝝆</m:t>
                    </m:r>
                  </m:oMath>
                </a14:m>
                <a:r>
                  <a:rPr lang="zh-CN" altLang="en-US" sz="2400" b="1" dirty="0">
                    <a:latin typeface="微软雅黑" pitchFamily="34" charset="-122"/>
                    <a:ea typeface="微软雅黑" pitchFamily="34" charset="-122"/>
                  </a:rPr>
                  <a:t>是信息素挥发速率</a:t>
                </a:r>
                <a:r>
                  <a:rPr lang="en-US" altLang="zh-CN" sz="2400" b="1" dirty="0">
                    <a:latin typeface="微软雅黑" pitchFamily="34" charset="-122"/>
                    <a:ea typeface="微软雅黑" pitchFamily="34" charset="-122"/>
                  </a:rPr>
                  <a:t>.</a:t>
                </a: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196814"/>
                <a:ext cx="8496708" cy="4968414"/>
              </a:xfrm>
              <a:blipFill rotWithShape="1">
                <a:blip r:embed="rId3"/>
                <a:stretch>
                  <a:fillRect l="-1435" r="-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5860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49"/>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rPr>
              <a:t>3)</a:t>
            </a:r>
            <a:r>
              <a:rPr lang="zh-CN" altLang="en-US" sz="3600" b="1" dirty="0">
                <a:solidFill>
                  <a:srgbClr val="0000FF"/>
                </a:solidFill>
                <a:latin typeface="微软雅黑" pitchFamily="34" charset="-122"/>
                <a:ea typeface="微软雅黑" pitchFamily="34" charset="-122"/>
              </a:rPr>
              <a:t>多目标蚁群算法</a:t>
            </a:r>
            <a:endParaRPr lang="zh-CN" altLang="en-US" sz="3600" b="1"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11268" name="内容占位符 2"/>
              <p:cNvSpPr>
                <a:spLocks noGrp="1" noChangeArrowheads="1"/>
              </p:cNvSpPr>
              <p:nvPr>
                <p:ph idx="1"/>
              </p:nvPr>
            </p:nvSpPr>
            <p:spPr>
              <a:xfrm>
                <a:off x="251640" y="1412832"/>
                <a:ext cx="8496708" cy="4104342"/>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       3</a:t>
                </a:r>
                <a:r>
                  <a:rPr lang="zh-CN" altLang="en-US" sz="2400" b="1" dirty="0">
                    <a:latin typeface="微软雅黑" pitchFamily="34" charset="-122"/>
                    <a:ea typeface="微软雅黑" pitchFamily="34" charset="-122"/>
                  </a:rPr>
                  <a:t>、全局信息素更新</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对每个目标</a:t>
                </a:r>
                <a14:m>
                  <m:oMath xmlns:m="http://schemas.openxmlformats.org/officeDocument/2006/math">
                    <m:r>
                      <a:rPr lang="en-US" altLang="zh-CN" sz="2400" b="1" i="1" dirty="0" smtClean="0">
                        <a:latin typeface="Cambria Math"/>
                        <a:ea typeface="微软雅黑" pitchFamily="34" charset="-122"/>
                      </a:rPr>
                      <m:t>𝒌</m:t>
                    </m:r>
                  </m:oMath>
                </a14:m>
                <a:r>
                  <a:rPr lang="zh-CN" altLang="en-US" sz="2400" b="1" dirty="0">
                    <a:latin typeface="微软雅黑" pitchFamily="34" charset="-122"/>
                    <a:ea typeface="微软雅黑" pitchFamily="34" charset="-122"/>
                  </a:rPr>
                  <a:t>，在当前代只对产生最好和第二好的解进行信息素更新，使用规则如下</a:t>
                </a:r>
                <a:r>
                  <a:rPr lang="en-US" altLang="zh-CN" sz="2400" b="1" dirty="0">
                    <a:latin typeface="微软雅黑" pitchFamily="34" charset="-122"/>
                    <a:ea typeface="微软雅黑" pitchFamily="34" charset="-122"/>
                  </a:rPr>
                  <a:t>:</a:t>
                </a:r>
              </a:p>
              <a:p>
                <a:pPr marL="0" indent="0">
                  <a:lnSpc>
                    <a:spcPct val="150000"/>
                  </a:lnSpc>
                  <a:spcBef>
                    <a:spcPct val="0"/>
                  </a:spcBef>
                  <a:buFontTx/>
                  <a:buNone/>
                </a:pPr>
                <a14:m>
                  <m:oMathPara xmlns:m="http://schemas.openxmlformats.org/officeDocument/2006/math">
                    <m:oMathParaPr>
                      <m:jc m:val="centerGroup"/>
                    </m:oMathParaPr>
                    <m:oMath xmlns:m="http://schemas.openxmlformats.org/officeDocument/2006/math">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zh-CN" altLang="en-US" sz="2400" b="1" i="1">
                                  <a:latin typeface="Cambria Math"/>
                                  <a:ea typeface="微软雅黑" pitchFamily="34" charset="-122"/>
                                </a:rPr>
                                <m:t>𝝉</m:t>
                              </m:r>
                            </m:e>
                            <m:sub>
                              <m:r>
                                <a:rPr lang="en-US" altLang="zh-CN" sz="2400" b="1" i="1">
                                  <a:latin typeface="Cambria Math"/>
                                  <a:ea typeface="微软雅黑" pitchFamily="34" charset="-122"/>
                                </a:rPr>
                                <m:t>𝒊𝒋</m:t>
                              </m:r>
                            </m:sub>
                          </m:sSub>
                        </m:e>
                        <m:sup>
                          <m:r>
                            <a:rPr lang="en-US" altLang="zh-CN" sz="2400" b="1" i="1">
                              <a:latin typeface="Cambria Math"/>
                              <a:ea typeface="微软雅黑" pitchFamily="34" charset="-122"/>
                            </a:rPr>
                            <m:t>𝒌</m:t>
                          </m:r>
                        </m:sup>
                      </m:sSup>
                      <m:r>
                        <a:rPr lang="en-US" altLang="zh-CN" sz="2400" b="1" i="1">
                          <a:latin typeface="Cambria Math"/>
                          <a:ea typeface="微软雅黑" pitchFamily="34" charset="-122"/>
                        </a:rPr>
                        <m:t>=</m:t>
                      </m:r>
                      <m:d>
                        <m:dPr>
                          <m:ctrlPr>
                            <a:rPr lang="en-US" altLang="zh-CN" sz="2400" b="1" i="1">
                              <a:latin typeface="Cambria Math" panose="02040503050406030204" pitchFamily="18" charset="0"/>
                              <a:ea typeface="微软雅黑" pitchFamily="34" charset="-122"/>
                            </a:rPr>
                          </m:ctrlPr>
                        </m:dPr>
                        <m:e>
                          <m:r>
                            <a:rPr lang="en-US" altLang="zh-CN" sz="2400" b="1" i="1">
                              <a:latin typeface="Cambria Math"/>
                              <a:ea typeface="微软雅黑" pitchFamily="34" charset="-122"/>
                            </a:rPr>
                            <m:t>𝟏</m:t>
                          </m:r>
                          <m:r>
                            <a:rPr lang="en-US" altLang="zh-CN" sz="2400" b="1" i="1">
                              <a:latin typeface="Cambria Math"/>
                              <a:ea typeface="微软雅黑" pitchFamily="34" charset="-122"/>
                            </a:rPr>
                            <m:t>−</m:t>
                          </m:r>
                          <m:r>
                            <a:rPr lang="zh-CN" altLang="en-US" sz="2400" b="1" i="1">
                              <a:latin typeface="Cambria Math"/>
                              <a:ea typeface="微软雅黑" pitchFamily="34" charset="-122"/>
                            </a:rPr>
                            <m:t>𝝆</m:t>
                          </m:r>
                        </m:e>
                      </m:d>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zh-CN" altLang="en-US" sz="2400" b="1" i="1">
                                  <a:latin typeface="Cambria Math"/>
                                  <a:ea typeface="微软雅黑" pitchFamily="34" charset="-122"/>
                                </a:rPr>
                                <m:t>𝝉</m:t>
                              </m:r>
                            </m:e>
                            <m:sub>
                              <m:r>
                                <a:rPr lang="en-US" altLang="zh-CN" sz="2400" b="1" i="1">
                                  <a:latin typeface="Cambria Math"/>
                                  <a:ea typeface="微软雅黑" pitchFamily="34" charset="-122"/>
                                </a:rPr>
                                <m:t>𝒊𝒋</m:t>
                              </m:r>
                            </m:sub>
                          </m:sSub>
                        </m:e>
                        <m:sup>
                          <m:r>
                            <a:rPr lang="en-US" altLang="zh-CN" sz="2400" b="1" i="1">
                              <a:latin typeface="Cambria Math"/>
                              <a:ea typeface="微软雅黑" pitchFamily="34" charset="-122"/>
                            </a:rPr>
                            <m:t>𝒌</m:t>
                          </m:r>
                        </m:sup>
                      </m:sSup>
                      <m:r>
                        <a:rPr lang="en-US" altLang="zh-CN" sz="2400" b="1" i="1">
                          <a:latin typeface="Cambria Math"/>
                          <a:ea typeface="微软雅黑" pitchFamily="34" charset="-122"/>
                        </a:rPr>
                        <m:t>+</m:t>
                      </m:r>
                      <m:r>
                        <a:rPr lang="zh-CN" altLang="en-US" sz="2400" b="1" i="1">
                          <a:latin typeface="Cambria Math"/>
                          <a:ea typeface="微软雅黑" pitchFamily="34" charset="-122"/>
                        </a:rPr>
                        <m:t>𝝆</m:t>
                      </m:r>
                      <m:r>
                        <a:rPr lang="zh-CN" altLang="en-US" sz="2400" b="1" i="1">
                          <a:latin typeface="Cambria Math"/>
                          <a:ea typeface="微软雅黑" pitchFamily="34" charset="-122"/>
                        </a:rPr>
                        <m:t>∆</m:t>
                      </m:r>
                      <m:sSup>
                        <m:sSupPr>
                          <m:ctrlPr>
                            <a:rPr lang="en-US" altLang="zh-CN" sz="2400" b="1" i="1">
                              <a:latin typeface="Cambria Math" panose="02040503050406030204" pitchFamily="18" charset="0"/>
                              <a:ea typeface="微软雅黑" pitchFamily="34" charset="-122"/>
                            </a:rPr>
                          </m:ctrlPr>
                        </m:sSupPr>
                        <m:e>
                          <m:sSub>
                            <m:sSubPr>
                              <m:ctrlPr>
                                <a:rPr lang="en-US" altLang="zh-CN" sz="2400" b="1" i="1">
                                  <a:latin typeface="Cambria Math" panose="02040503050406030204" pitchFamily="18" charset="0"/>
                                  <a:ea typeface="微软雅黑" pitchFamily="34" charset="-122"/>
                                </a:rPr>
                              </m:ctrlPr>
                            </m:sSubPr>
                            <m:e>
                              <m:r>
                                <a:rPr lang="zh-CN" altLang="en-US" sz="2400" b="1" i="1">
                                  <a:latin typeface="Cambria Math"/>
                                  <a:ea typeface="微软雅黑" pitchFamily="34" charset="-122"/>
                                </a:rPr>
                                <m:t>𝝉</m:t>
                              </m:r>
                            </m:e>
                            <m:sub>
                              <m:r>
                                <a:rPr lang="en-US" altLang="zh-CN" sz="2400" b="1" i="1">
                                  <a:latin typeface="Cambria Math"/>
                                  <a:ea typeface="微软雅黑" pitchFamily="34" charset="-122"/>
                                </a:rPr>
                                <m:t>𝒊𝒋</m:t>
                              </m:r>
                            </m:sub>
                          </m:sSub>
                        </m:e>
                        <m:sup>
                          <m:r>
                            <a:rPr lang="en-US" altLang="zh-CN" sz="2400" b="1" i="1">
                              <a:latin typeface="Cambria Math"/>
                              <a:ea typeface="微软雅黑" pitchFamily="34" charset="-122"/>
                            </a:rPr>
                            <m:t>𝒌</m:t>
                          </m:r>
                        </m:sup>
                      </m:sSup>
                    </m:oMath>
                  </m:oMathPara>
                </a14:m>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4</a:t>
                </a:r>
                <a:r>
                  <a:rPr lang="zh-CN" altLang="en-US" sz="2400" b="1" dirty="0">
                    <a:latin typeface="微软雅黑" pitchFamily="34" charset="-122"/>
                    <a:ea typeface="微软雅黑" pitchFamily="34" charset="-122"/>
                  </a:rPr>
                  <a:t>、设置</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解集过滤器</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设置</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解集过滤器来存放算法运行时产生的</a:t>
                </a:r>
                <a14:m>
                  <m:oMath xmlns:m="http://schemas.openxmlformats.org/officeDocument/2006/math">
                    <m:r>
                      <a:rPr lang="en-US" altLang="zh-CN" sz="2400" b="1" i="1" dirty="0">
                        <a:latin typeface="Cambria Math"/>
                        <a:ea typeface="微软雅黑" pitchFamily="34" charset="-122"/>
                      </a:rPr>
                      <m:t>𝑷𝒂𝒓𝒆𝒕𝒐</m:t>
                    </m:r>
                  </m:oMath>
                </a14:m>
                <a:r>
                  <a:rPr lang="zh-CN" altLang="en-US" sz="2400" b="1" dirty="0">
                    <a:latin typeface="微软雅黑" pitchFamily="34" charset="-122"/>
                    <a:ea typeface="微软雅黑" pitchFamily="34" charset="-122"/>
                  </a:rPr>
                  <a:t>解</a:t>
                </a:r>
                <a:r>
                  <a:rPr lang="en-US" altLang="zh-CN" sz="2400" b="1" dirty="0">
                    <a:latin typeface="微软雅黑" pitchFamily="34" charset="-122"/>
                    <a:ea typeface="微软雅黑" pitchFamily="34" charset="-122"/>
                  </a:rPr>
                  <a:t>.</a:t>
                </a:r>
                <a:endParaRPr lang="zh-CN" altLang="en-US" sz="1800" b="1" dirty="0">
                  <a:latin typeface="微软雅黑" pitchFamily="34" charset="-122"/>
                  <a:ea typeface="微软雅黑" pitchFamily="34" charset="-122"/>
                </a:endParaRPr>
              </a:p>
            </p:txBody>
          </p:sp>
        </mc:Choice>
        <mc:Fallback xmlns="">
          <p:sp>
            <p:nvSpPr>
              <p:cNvPr id="11268" name="内容占位符 2"/>
              <p:cNvSpPr>
                <a:spLocks noGrp="1" noRot="1" noChangeAspect="1" noMove="1" noResize="1" noEditPoints="1" noAdjustHandles="1" noChangeArrowheads="1" noChangeShapeType="1" noTextEdit="1"/>
              </p:cNvSpPr>
              <p:nvPr>
                <p:ph idx="1"/>
              </p:nvPr>
            </p:nvSpPr>
            <p:spPr>
              <a:xfrm>
                <a:off x="251640" y="1412832"/>
                <a:ext cx="8496708" cy="4104342"/>
              </a:xfrm>
              <a:blipFill rotWithShape="1">
                <a:blip r:embed="rId2"/>
                <a:stretch>
                  <a:fillRect l="-1076" r="-4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5860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1267" name="文本框 4"/>
          <p:cNvSpPr txBox="1">
            <a:spLocks noChangeArrowheads="1"/>
          </p:cNvSpPr>
          <p:nvPr/>
        </p:nvSpPr>
        <p:spPr bwMode="auto">
          <a:xfrm>
            <a:off x="457200" y="323849"/>
            <a:ext cx="6418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600" b="1" dirty="0">
                <a:solidFill>
                  <a:srgbClr val="0000FF"/>
                </a:solidFill>
                <a:latin typeface="微软雅黑" pitchFamily="34" charset="-122"/>
                <a:ea typeface="微软雅黑" pitchFamily="34" charset="-122"/>
              </a:rPr>
              <a:t>4)</a:t>
            </a:r>
            <a:r>
              <a:rPr lang="zh-CN" altLang="en-US" sz="3600" b="1" dirty="0">
                <a:solidFill>
                  <a:srgbClr val="0000FF"/>
                </a:solidFill>
                <a:latin typeface="微软雅黑" pitchFamily="34" charset="-122"/>
                <a:ea typeface="微软雅黑" pitchFamily="34" charset="-122"/>
              </a:rPr>
              <a:t>人工免疫算法</a:t>
            </a:r>
            <a:endParaRPr lang="zh-CN" altLang="en-US" sz="3600" b="1" dirty="0">
              <a:solidFill>
                <a:srgbClr val="0000FF"/>
              </a:solidFill>
              <a:latin typeface="微软雅黑" pitchFamily="34" charset="-122"/>
              <a:ea typeface="微软雅黑" pitchFamily="34" charset="-122"/>
              <a:sym typeface="宋体" pitchFamily="2" charset="-122"/>
            </a:endParaRPr>
          </a:p>
        </p:txBody>
      </p:sp>
      <p:sp>
        <p:nvSpPr>
          <p:cNvPr id="11268" name="内容占位符 2"/>
          <p:cNvSpPr>
            <a:spLocks noGrp="1" noChangeArrowheads="1"/>
          </p:cNvSpPr>
          <p:nvPr>
            <p:ph idx="1"/>
          </p:nvPr>
        </p:nvSpPr>
        <p:spPr>
          <a:xfrm>
            <a:off x="251640" y="1412832"/>
            <a:ext cx="8496708" cy="4680390"/>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rPr>
              <a:t>       人工免疫算法是自然免疫系统在进化计算中的一个应用，将抗体定义为解，抗原定义为优化问题，抗原个数即为优化子目标的个数</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免疫算法具有保持个体多样性、搜索效率高、群体优化、避免过早收敛等优点</a:t>
            </a:r>
            <a:r>
              <a:rPr lang="en-US" altLang="zh-CN" sz="2400" b="1" dirty="0">
                <a:latin typeface="微软雅黑" pitchFamily="34" charset="-122"/>
                <a:ea typeface="微软雅黑" pitchFamily="34" charset="-122"/>
              </a:rPr>
              <a:t>. </a:t>
            </a:r>
          </a:p>
          <a:p>
            <a:pPr marL="0" indent="0">
              <a:lnSpc>
                <a:spcPct val="150000"/>
              </a:lnSpc>
              <a:spcBef>
                <a:spcPct val="0"/>
              </a:spcBef>
              <a:buFontTx/>
              <a:buNone/>
            </a:pPr>
            <a:r>
              <a:rPr lang="zh-CN" altLang="en-US" sz="2400" b="1" dirty="0">
                <a:latin typeface="微软雅黑" pitchFamily="34" charset="-122"/>
                <a:ea typeface="微软雅黑" pitchFamily="34" charset="-122"/>
              </a:rPr>
              <a:t>其通用的</a:t>
            </a:r>
            <a:r>
              <a:rPr lang="zh-CN" altLang="en-US" sz="2800" b="1" dirty="0">
                <a:solidFill>
                  <a:srgbClr val="45AB92"/>
                </a:solidFill>
                <a:latin typeface="微软雅黑" pitchFamily="34" charset="-122"/>
                <a:ea typeface="微软雅黑" pitchFamily="34" charset="-122"/>
              </a:rPr>
              <a:t>框架</a:t>
            </a:r>
            <a:r>
              <a:rPr lang="zh-CN" altLang="en-US" sz="2400" b="1" dirty="0">
                <a:latin typeface="微软雅黑" pitchFamily="34" charset="-122"/>
                <a:ea typeface="微软雅黑" pitchFamily="34" charset="-122"/>
              </a:rPr>
              <a:t>是</a:t>
            </a:r>
            <a:r>
              <a:rPr lang="en-US" altLang="zh-CN" sz="2400" b="1" dirty="0">
                <a:latin typeface="微软雅黑" pitchFamily="34" charset="-122"/>
                <a:ea typeface="微软雅黑" pitchFamily="34" charset="-122"/>
              </a:rPr>
              <a:t>:</a:t>
            </a:r>
          </a:p>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将优化问题的可行解对应抗体，优化问题的目标函数对应抗原，</a:t>
            </a:r>
            <a:r>
              <a:rPr lang="en-US" altLang="zh-CN" sz="2400" b="1" dirty="0">
                <a:latin typeface="微软雅黑" pitchFamily="34" charset="-122"/>
                <a:ea typeface="微软雅黑" pitchFamily="34" charset="-122"/>
              </a:rPr>
              <a:t>Pareto</a:t>
            </a:r>
            <a:r>
              <a:rPr lang="zh-CN" altLang="en-US" sz="2400" b="1" dirty="0">
                <a:latin typeface="微软雅黑" pitchFamily="34" charset="-122"/>
                <a:ea typeface="微软雅黑" pitchFamily="34" charset="-122"/>
              </a:rPr>
              <a:t>最优解被保存在记忆细胞集中，并采取某种机制对记忆集进行不断更新，进而获得分布均匀的</a:t>
            </a:r>
            <a:r>
              <a:rPr lang="en-US" altLang="zh-CN" sz="2400" b="1" dirty="0">
                <a:latin typeface="微软雅黑" pitchFamily="34" charset="-122"/>
                <a:ea typeface="微软雅黑" pitchFamily="34" charset="-122"/>
              </a:rPr>
              <a:t>Pareto</a:t>
            </a:r>
            <a:r>
              <a:rPr lang="zh-CN" altLang="en-US" sz="2400" b="1" dirty="0">
                <a:latin typeface="微软雅黑" pitchFamily="34" charset="-122"/>
                <a:ea typeface="微软雅黑" pitchFamily="34" charset="-122"/>
              </a:rPr>
              <a:t>最优解</a:t>
            </a:r>
            <a:r>
              <a:rPr lang="en-US" altLang="zh-CN" sz="2400" b="1" dirty="0">
                <a:latin typeface="微软雅黑" pitchFamily="34" charset="-122"/>
                <a:ea typeface="微软雅黑" pitchFamily="34" charset="-122"/>
              </a:rPr>
              <a:t>. </a:t>
            </a:r>
            <a:endParaRPr lang="zh-CN" altLang="en-US" sz="1800" b="1" dirty="0">
              <a:latin typeface="微软雅黑" pitchFamily="34" charset="-122"/>
              <a:ea typeface="微软雅黑" pitchFamily="34" charset="-122"/>
            </a:endParaRPr>
          </a:p>
        </p:txBody>
      </p:sp>
    </p:spTree>
    <p:extLst>
      <p:ext uri="{BB962C8B-B14F-4D97-AF65-F5344CB8AC3E}">
        <p14:creationId xmlns:p14="http://schemas.microsoft.com/office/powerpoint/2010/main" val="2010487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4CEAEC-9CA3-4966-8A47-944431DA6289}"/>
              </a:ext>
            </a:extLst>
          </p:cNvPr>
          <p:cNvSpPr>
            <a:spLocks noGrp="1"/>
          </p:cNvSpPr>
          <p:nvPr>
            <p:ph idx="1"/>
          </p:nvPr>
        </p:nvSpPr>
        <p:spPr>
          <a:xfrm>
            <a:off x="395652" y="1844868"/>
            <a:ext cx="8229600" cy="3600299"/>
          </a:xfrm>
        </p:spPr>
        <p:txBody>
          <a:bodyPr/>
          <a:lstStyle/>
          <a:p>
            <a:pPr marL="0" indent="0" algn="ctr">
              <a:buNone/>
            </a:pPr>
            <a:r>
              <a:rPr lang="zh-CN" altLang="en-US" sz="5400" b="1" dirty="0">
                <a:solidFill>
                  <a:srgbClr val="0000FF"/>
                </a:solidFill>
                <a:latin typeface="微软雅黑" panose="020B0503020204020204" pitchFamily="34" charset="-122"/>
                <a:ea typeface="微软雅黑" panose="020B0503020204020204" pitchFamily="34" charset="-122"/>
              </a:rPr>
              <a:t>多目标规划案例（一）</a:t>
            </a:r>
            <a:endParaRPr lang="en-US" altLang="zh-CN" sz="5400" b="1" dirty="0">
              <a:solidFill>
                <a:srgbClr val="0000FF"/>
              </a:solidFill>
              <a:latin typeface="微软雅黑" panose="020B0503020204020204" pitchFamily="34" charset="-122"/>
              <a:ea typeface="微软雅黑" panose="020B0503020204020204" pitchFamily="34" charset="-122"/>
            </a:endParaRPr>
          </a:p>
          <a:p>
            <a:pPr marL="0" indent="0" algn="ctr">
              <a:buNone/>
            </a:pPr>
            <a:endParaRPr lang="en-US" altLang="zh-CN" sz="4000" dirty="0">
              <a:latin typeface="微软雅黑" panose="020B0503020204020204" pitchFamily="34" charset="-122"/>
              <a:ea typeface="微软雅黑" panose="020B0503020204020204" pitchFamily="34" charset="-122"/>
            </a:endParaRPr>
          </a:p>
          <a:p>
            <a:pPr marL="0" indent="0" algn="ctr">
              <a:buNone/>
            </a:pPr>
            <a:r>
              <a:rPr lang="en-US" altLang="zh-CN" sz="4000" b="1" dirty="0">
                <a:latin typeface="微软雅黑" panose="020B0503020204020204" pitchFamily="34" charset="-122"/>
                <a:ea typeface="微软雅黑" panose="020B0503020204020204" pitchFamily="34" charset="-122"/>
              </a:rPr>
              <a:t>2005</a:t>
            </a:r>
            <a:r>
              <a:rPr lang="zh-CN" altLang="en-US" sz="4000" b="1" dirty="0">
                <a:latin typeface="微软雅黑" panose="020B0503020204020204" pitchFamily="34" charset="-122"/>
                <a:ea typeface="微软雅黑" panose="020B0503020204020204" pitchFamily="34" charset="-122"/>
              </a:rPr>
              <a:t>年：</a:t>
            </a:r>
            <a:r>
              <a:rPr lang="en-US" altLang="zh-CN" sz="4000" b="1" dirty="0">
                <a:latin typeface="微软雅黑" panose="020B0503020204020204" pitchFamily="34" charset="-122"/>
                <a:ea typeface="微软雅黑" panose="020B0503020204020204" pitchFamily="34" charset="-122"/>
              </a:rPr>
              <a:t>DVD</a:t>
            </a:r>
            <a:r>
              <a:rPr lang="zh-CN" altLang="en-US" sz="4000" b="1" dirty="0">
                <a:latin typeface="微软雅黑" panose="020B0503020204020204" pitchFamily="34" charset="-122"/>
                <a:ea typeface="微软雅黑" panose="020B0503020204020204" pitchFamily="34" charset="-122"/>
              </a:rPr>
              <a:t>在线租赁问题</a:t>
            </a:r>
          </a:p>
        </p:txBody>
      </p:sp>
    </p:spTree>
    <p:extLst>
      <p:ext uri="{BB962C8B-B14F-4D97-AF65-F5344CB8AC3E}">
        <p14:creationId xmlns:p14="http://schemas.microsoft.com/office/powerpoint/2010/main" val="1449293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noChangeArrowheads="1"/>
          </p:cNvSpPr>
          <p:nvPr>
            <p:ph idx="1"/>
          </p:nvPr>
        </p:nvSpPr>
        <p:spPr>
          <a:xfrm>
            <a:off x="346880" y="1268819"/>
            <a:ext cx="8208962" cy="3816309"/>
          </a:xfrm>
        </p:spPr>
        <p:txBody>
          <a:bodyPr/>
          <a:lstStyle/>
          <a:p>
            <a:pPr marL="0" indent="0">
              <a:lnSpc>
                <a:spcPct val="150000"/>
              </a:lnSpc>
              <a:buClr>
                <a:schemeClr val="accent2"/>
              </a:buClr>
              <a:buFontTx/>
              <a:buNone/>
            </a:pPr>
            <a:r>
              <a:rPr lang="zh-CN" altLang="zh-CN" sz="2000" b="1" dirty="0">
                <a:latin typeface="微软雅黑" panose="020B0503020204020204" pitchFamily="34" charset="-122"/>
                <a:ea typeface="微软雅黑" panose="020B0503020204020204" pitchFamily="34" charset="-122"/>
              </a:rPr>
              <a:t>考虑如下的在线</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租赁问题。顾客缴纳一定数量的月费成为会员，订购</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租赁服务。会员对哪些</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有兴趣，只要在线提交订单，网站就会通过快递的方式尽可能满足要求。会员提交的订单包括多张</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，这些</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是基于其偏爱程度排序的。网站会根据手头现有的</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数量和会员的订单进行分发。每个会员每个月租赁次数不得超过</a:t>
            </a:r>
            <a:r>
              <a:rPr lang="en-US" altLang="zh-CN" sz="2000" b="1"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次，每次获得</a:t>
            </a:r>
            <a:r>
              <a:rPr lang="en-US" altLang="zh-CN" sz="2000" b="1" dirty="0">
                <a:latin typeface="微软雅黑" panose="020B0503020204020204" pitchFamily="34" charset="-122"/>
                <a:ea typeface="微软雅黑" panose="020B0503020204020204" pitchFamily="34" charset="-122"/>
              </a:rPr>
              <a:t>3</a:t>
            </a:r>
            <a:r>
              <a:rPr lang="zh-CN" altLang="zh-CN" sz="2000" b="1" dirty="0">
                <a:latin typeface="微软雅黑" panose="020B0503020204020204" pitchFamily="34" charset="-122"/>
                <a:ea typeface="微软雅黑" panose="020B0503020204020204" pitchFamily="34" charset="-122"/>
              </a:rPr>
              <a:t>张</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。会员看完</a:t>
            </a:r>
            <a:r>
              <a:rPr lang="en-US" altLang="zh-CN" sz="2000" b="1" dirty="0">
                <a:latin typeface="微软雅黑" panose="020B0503020204020204" pitchFamily="34" charset="-122"/>
                <a:ea typeface="微软雅黑" panose="020B0503020204020204" pitchFamily="34" charset="-122"/>
              </a:rPr>
              <a:t>3</a:t>
            </a:r>
            <a:r>
              <a:rPr lang="zh-CN" altLang="zh-CN" sz="2000" b="1" dirty="0">
                <a:latin typeface="微软雅黑" panose="020B0503020204020204" pitchFamily="34" charset="-122"/>
                <a:ea typeface="微软雅黑" panose="020B0503020204020204" pitchFamily="34" charset="-122"/>
              </a:rPr>
              <a:t>张</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之后，只需要将</a:t>
            </a:r>
            <a:r>
              <a:rPr lang="en-US" altLang="zh-CN" sz="2000" b="1" dirty="0">
                <a:latin typeface="微软雅黑" panose="020B0503020204020204" pitchFamily="34" charset="-122"/>
                <a:ea typeface="微软雅黑" panose="020B0503020204020204" pitchFamily="34" charset="-122"/>
              </a:rPr>
              <a:t>DVD</a:t>
            </a:r>
            <a:r>
              <a:rPr lang="zh-CN" altLang="zh-CN" sz="2000" b="1" dirty="0">
                <a:latin typeface="微软雅黑" panose="020B0503020204020204" pitchFamily="34" charset="-122"/>
                <a:ea typeface="微软雅黑" panose="020B0503020204020204" pitchFamily="34" charset="-122"/>
              </a:rPr>
              <a:t>放进网站提供的信封里寄回（邮费由网站承担），就可以继续下次租赁。请考虑以下问题：</a:t>
            </a:r>
            <a:endParaRPr lang="zh-CN" altLang="zh-CN" sz="16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4339" name="文本框 4"/>
          <p:cNvSpPr txBox="1">
            <a:spLocks noChangeArrowheads="1"/>
          </p:cNvSpPr>
          <p:nvPr/>
        </p:nvSpPr>
        <p:spPr bwMode="auto">
          <a:xfrm>
            <a:off x="341313" y="341313"/>
            <a:ext cx="49391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DVD在线租赁问题描述</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260654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noChangeArrowheads="1"/>
          </p:cNvSpPr>
          <p:nvPr>
            <p:ph idx="1"/>
          </p:nvPr>
        </p:nvSpPr>
        <p:spPr>
          <a:xfrm>
            <a:off x="346880" y="1268818"/>
            <a:ext cx="8208962" cy="5040415"/>
          </a:xfrm>
        </p:spPr>
        <p:txBody>
          <a:bodyPr/>
          <a:lstStyle/>
          <a:p>
            <a:pPr marL="0" lvl="0" indent="0">
              <a:lnSpc>
                <a:spcPct val="150000"/>
              </a:lnSpc>
              <a:buNone/>
            </a:pPr>
            <a:r>
              <a:rPr lang="en-US" altLang="zh-CN" sz="1800" b="1" dirty="0">
                <a:latin typeface="微软雅黑" panose="020B0503020204020204" pitchFamily="34" charset="-122"/>
                <a:ea typeface="微软雅黑" panose="020B0503020204020204" pitchFamily="34" charset="-122"/>
              </a:rPr>
              <a:t>(1). </a:t>
            </a:r>
            <a:r>
              <a:rPr lang="zh-CN" altLang="zh-CN" sz="1800" b="1" dirty="0">
                <a:solidFill>
                  <a:srgbClr val="C00000"/>
                </a:solidFill>
                <a:latin typeface="微软雅黑" panose="020B0503020204020204" pitchFamily="34" charset="-122"/>
                <a:ea typeface="微软雅黑" panose="020B0503020204020204" pitchFamily="34" charset="-122"/>
              </a:rPr>
              <a:t>网站正准备购买一些新的</a:t>
            </a:r>
            <a:r>
              <a:rPr lang="en-US" altLang="zh-CN" sz="1800" b="1" dirty="0">
                <a:solidFill>
                  <a:srgbClr val="C00000"/>
                </a:solidFill>
                <a:latin typeface="微软雅黑" panose="020B0503020204020204" pitchFamily="34" charset="-122"/>
                <a:ea typeface="微软雅黑" panose="020B0503020204020204" pitchFamily="34" charset="-122"/>
              </a:rPr>
              <a:t>DVD</a:t>
            </a:r>
            <a:r>
              <a:rPr lang="zh-CN" altLang="zh-CN" sz="1800" b="1" dirty="0">
                <a:solidFill>
                  <a:srgbClr val="C00000"/>
                </a:solidFill>
                <a:latin typeface="微软雅黑" panose="020B0503020204020204" pitchFamily="34" charset="-122"/>
                <a:ea typeface="微软雅黑" panose="020B0503020204020204" pitchFamily="34" charset="-122"/>
              </a:rPr>
              <a:t>，通过问卷调查</a:t>
            </a:r>
            <a:r>
              <a:rPr lang="en-US" altLang="zh-CN" sz="1800" b="1" dirty="0">
                <a:solidFill>
                  <a:srgbClr val="C00000"/>
                </a:solidFill>
                <a:latin typeface="微软雅黑" panose="020B0503020204020204" pitchFamily="34" charset="-122"/>
                <a:ea typeface="微软雅黑" panose="020B0503020204020204" pitchFamily="34" charset="-122"/>
              </a:rPr>
              <a:t>1000</a:t>
            </a:r>
            <a:r>
              <a:rPr lang="zh-CN" altLang="zh-CN" sz="1800" b="1" dirty="0">
                <a:solidFill>
                  <a:srgbClr val="C00000"/>
                </a:solidFill>
                <a:latin typeface="微软雅黑" panose="020B0503020204020204" pitchFamily="34" charset="-122"/>
                <a:ea typeface="微软雅黑" panose="020B0503020204020204" pitchFamily="34" charset="-122"/>
              </a:rPr>
              <a:t>个会员，得到了愿意观看这些</a:t>
            </a:r>
            <a:r>
              <a:rPr lang="en-US" altLang="zh-CN" sz="1800" b="1" dirty="0">
                <a:solidFill>
                  <a:srgbClr val="C00000"/>
                </a:solidFill>
                <a:latin typeface="微软雅黑" panose="020B0503020204020204" pitchFamily="34" charset="-122"/>
                <a:ea typeface="微软雅黑" panose="020B0503020204020204" pitchFamily="34" charset="-122"/>
              </a:rPr>
              <a:t>DVD</a:t>
            </a:r>
            <a:r>
              <a:rPr lang="zh-CN" altLang="zh-CN" sz="1800" b="1" dirty="0">
                <a:solidFill>
                  <a:srgbClr val="C00000"/>
                </a:solidFill>
                <a:latin typeface="微软雅黑" panose="020B0503020204020204" pitchFamily="34" charset="-122"/>
                <a:ea typeface="微软雅黑" panose="020B0503020204020204" pitchFamily="34" charset="-122"/>
              </a:rPr>
              <a:t>的人数（表</a:t>
            </a:r>
            <a:r>
              <a:rPr lang="en-US" altLang="zh-CN" sz="1800" b="1" dirty="0">
                <a:solidFill>
                  <a:srgbClr val="C00000"/>
                </a:solidFill>
                <a:latin typeface="微软雅黑" panose="020B0503020204020204" pitchFamily="34" charset="-122"/>
                <a:ea typeface="微软雅黑" panose="020B0503020204020204" pitchFamily="34" charset="-122"/>
              </a:rPr>
              <a:t>1</a:t>
            </a:r>
            <a:r>
              <a:rPr lang="zh-CN" altLang="zh-CN" sz="1800" b="1" dirty="0">
                <a:solidFill>
                  <a:srgbClr val="C00000"/>
                </a:solidFill>
                <a:latin typeface="微软雅黑" panose="020B0503020204020204" pitchFamily="34" charset="-122"/>
                <a:ea typeface="微软雅黑" panose="020B0503020204020204" pitchFamily="34" charset="-122"/>
              </a:rPr>
              <a:t>给出了其中</a:t>
            </a:r>
            <a:r>
              <a:rPr lang="en-US" altLang="zh-CN" sz="1800" b="1" dirty="0">
                <a:solidFill>
                  <a:srgbClr val="C00000"/>
                </a:solidFill>
                <a:latin typeface="微软雅黑" panose="020B0503020204020204" pitchFamily="34" charset="-122"/>
                <a:ea typeface="微软雅黑" panose="020B0503020204020204" pitchFamily="34" charset="-122"/>
              </a:rPr>
              <a:t>5</a:t>
            </a:r>
            <a:r>
              <a:rPr lang="zh-CN" altLang="zh-CN" sz="1800" b="1" dirty="0">
                <a:solidFill>
                  <a:srgbClr val="C00000"/>
                </a:solidFill>
                <a:latin typeface="微软雅黑" panose="020B0503020204020204" pitchFamily="34" charset="-122"/>
                <a:ea typeface="微软雅黑" panose="020B0503020204020204" pitchFamily="34" charset="-122"/>
              </a:rPr>
              <a:t>种</a:t>
            </a:r>
            <a:r>
              <a:rPr lang="en-US" altLang="zh-CN" sz="1800" b="1" dirty="0">
                <a:solidFill>
                  <a:srgbClr val="C00000"/>
                </a:solidFill>
                <a:latin typeface="微软雅黑" panose="020B0503020204020204" pitchFamily="34" charset="-122"/>
                <a:ea typeface="微软雅黑" panose="020B0503020204020204" pitchFamily="34" charset="-122"/>
              </a:rPr>
              <a:t>DVD</a:t>
            </a:r>
            <a:r>
              <a:rPr lang="zh-CN" altLang="zh-CN" sz="1800" b="1" dirty="0">
                <a:solidFill>
                  <a:srgbClr val="C00000"/>
                </a:solidFill>
                <a:latin typeface="微软雅黑" panose="020B0503020204020204" pitchFamily="34" charset="-122"/>
                <a:ea typeface="微软雅黑" panose="020B0503020204020204" pitchFamily="34" charset="-122"/>
              </a:rPr>
              <a:t>的数据）</a:t>
            </a:r>
            <a:r>
              <a:rPr lang="zh-CN" altLang="zh-CN" sz="1800" b="1" dirty="0">
                <a:latin typeface="微软雅黑" panose="020B0503020204020204" pitchFamily="34" charset="-122"/>
                <a:ea typeface="微软雅黑" panose="020B0503020204020204" pitchFamily="34" charset="-122"/>
              </a:rPr>
              <a:t>。此外，历史数据显示，</a:t>
            </a:r>
            <a:r>
              <a:rPr lang="en-US" altLang="zh-CN" sz="1800" b="1" dirty="0">
                <a:latin typeface="微软雅黑" panose="020B0503020204020204" pitchFamily="34" charset="-122"/>
                <a:ea typeface="微软雅黑" panose="020B0503020204020204" pitchFamily="34" charset="-122"/>
              </a:rPr>
              <a:t>60%</a:t>
            </a:r>
            <a:r>
              <a:rPr lang="zh-CN" altLang="zh-CN" sz="1800" b="1" dirty="0">
                <a:latin typeface="微软雅黑" panose="020B0503020204020204" pitchFamily="34" charset="-122"/>
                <a:ea typeface="微软雅黑" panose="020B0503020204020204" pitchFamily="34" charset="-122"/>
              </a:rPr>
              <a:t>的会员每月租赁</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两次，而另外的</a:t>
            </a:r>
            <a:r>
              <a:rPr lang="en-US" altLang="zh-CN" sz="1800" b="1" dirty="0">
                <a:latin typeface="微软雅黑" panose="020B0503020204020204" pitchFamily="34" charset="-122"/>
                <a:ea typeface="微软雅黑" panose="020B0503020204020204" pitchFamily="34" charset="-122"/>
              </a:rPr>
              <a:t>40%</a:t>
            </a:r>
            <a:r>
              <a:rPr lang="zh-CN" altLang="zh-CN" sz="1800" b="1" dirty="0">
                <a:latin typeface="微软雅黑" panose="020B0503020204020204" pitchFamily="34" charset="-122"/>
                <a:ea typeface="微软雅黑" panose="020B0503020204020204" pitchFamily="34" charset="-122"/>
              </a:rPr>
              <a:t>只租一次。假设网站现有</a:t>
            </a:r>
            <a:r>
              <a:rPr lang="en-US" altLang="zh-CN" sz="1800" b="1" dirty="0">
                <a:latin typeface="微软雅黑" panose="020B0503020204020204" pitchFamily="34" charset="-122"/>
                <a:ea typeface="微软雅黑" panose="020B0503020204020204" pitchFamily="34" charset="-122"/>
              </a:rPr>
              <a:t>10</a:t>
            </a:r>
            <a:r>
              <a:rPr lang="zh-CN" altLang="zh-CN" sz="1800" b="1" dirty="0">
                <a:latin typeface="微软雅黑" panose="020B0503020204020204" pitchFamily="34" charset="-122"/>
                <a:ea typeface="微软雅黑" panose="020B0503020204020204" pitchFamily="34" charset="-122"/>
              </a:rPr>
              <a:t>万个会员，对表</a:t>
            </a:r>
            <a:r>
              <a:rPr lang="en-US" altLang="zh-CN" sz="1800" b="1" dirty="0">
                <a:latin typeface="微软雅黑" panose="020B0503020204020204" pitchFamily="34" charset="-122"/>
                <a:ea typeface="微软雅黑" panose="020B0503020204020204" pitchFamily="34" charset="-122"/>
              </a:rPr>
              <a:t>1</a:t>
            </a:r>
            <a:r>
              <a:rPr lang="zh-CN" altLang="zh-CN" sz="1800" b="1" dirty="0">
                <a:latin typeface="微软雅黑" panose="020B0503020204020204" pitchFamily="34" charset="-122"/>
                <a:ea typeface="微软雅黑" panose="020B0503020204020204" pitchFamily="34" charset="-122"/>
              </a:rPr>
              <a:t>中的每种</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来说，应该至少准备多少张，才能保证希望看到该</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的会员中至少</a:t>
            </a:r>
            <a:r>
              <a:rPr lang="en-US" altLang="zh-CN" sz="1800" b="1" dirty="0">
                <a:latin typeface="微软雅黑" panose="020B0503020204020204" pitchFamily="34" charset="-122"/>
                <a:ea typeface="微软雅黑" panose="020B0503020204020204" pitchFamily="34" charset="-122"/>
              </a:rPr>
              <a:t>50%</a:t>
            </a:r>
            <a:r>
              <a:rPr lang="zh-CN" altLang="zh-CN" sz="1800" b="1" dirty="0">
                <a:latin typeface="微软雅黑" panose="020B0503020204020204" pitchFamily="34" charset="-122"/>
                <a:ea typeface="微软雅黑" panose="020B0503020204020204" pitchFamily="34" charset="-122"/>
              </a:rPr>
              <a:t>在一个月内能够看到该</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？如果要求保证在三个月内至少</a:t>
            </a:r>
            <a:r>
              <a:rPr lang="en-US" altLang="zh-CN" sz="1800" b="1" dirty="0">
                <a:latin typeface="微软雅黑" panose="020B0503020204020204" pitchFamily="34" charset="-122"/>
                <a:ea typeface="微软雅黑" panose="020B0503020204020204" pitchFamily="34" charset="-122"/>
              </a:rPr>
              <a:t>95%</a:t>
            </a:r>
            <a:r>
              <a:rPr lang="zh-CN" altLang="zh-CN" sz="1800" b="1" dirty="0">
                <a:latin typeface="微软雅黑" panose="020B0503020204020204" pitchFamily="34" charset="-122"/>
                <a:ea typeface="微软雅黑" panose="020B0503020204020204" pitchFamily="34" charset="-122"/>
              </a:rPr>
              <a:t>的会员能够看到该</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呢？</a:t>
            </a:r>
            <a:endParaRPr lang="en-US" altLang="zh-CN" sz="1800" b="1" dirty="0">
              <a:latin typeface="微软雅黑" panose="020B0503020204020204" pitchFamily="34" charset="-122"/>
              <a:ea typeface="微软雅黑" panose="020B0503020204020204" pitchFamily="34" charset="-122"/>
            </a:endParaRPr>
          </a:p>
          <a:p>
            <a:pPr marL="0" lvl="0" indent="0">
              <a:lnSpc>
                <a:spcPct val="150000"/>
              </a:lnSpc>
              <a:buNone/>
            </a:pPr>
            <a:endParaRPr lang="en-US" altLang="zh-CN" sz="1800" b="1" dirty="0">
              <a:latin typeface="微软雅黑" panose="020B0503020204020204" pitchFamily="34" charset="-122"/>
              <a:ea typeface="微软雅黑" panose="020B0503020204020204" pitchFamily="34" charset="-122"/>
            </a:endParaRPr>
          </a:p>
          <a:p>
            <a:pPr marL="0" lvl="0" indent="0">
              <a:lnSpc>
                <a:spcPct val="150000"/>
              </a:lnSpc>
              <a:buNone/>
            </a:pPr>
            <a:r>
              <a:rPr lang="en-US" altLang="zh-CN" sz="1800" b="1" dirty="0">
                <a:latin typeface="微软雅黑" panose="020B0503020204020204" pitchFamily="34" charset="-122"/>
                <a:ea typeface="微软雅黑" panose="020B0503020204020204" pitchFamily="34" charset="-122"/>
              </a:rPr>
              <a:t>(2). </a:t>
            </a:r>
            <a:r>
              <a:rPr lang="zh-CN" altLang="zh-CN" sz="1800" b="1" dirty="0">
                <a:latin typeface="微软雅黑" panose="020B0503020204020204" pitchFamily="34" charset="-122"/>
                <a:ea typeface="微软雅黑" panose="020B0503020204020204" pitchFamily="34" charset="-122"/>
              </a:rPr>
              <a:t>表</a:t>
            </a:r>
            <a:r>
              <a:rPr lang="en-US" altLang="zh-CN" sz="1800" b="1" dirty="0">
                <a:latin typeface="微软雅黑" panose="020B0503020204020204" pitchFamily="34" charset="-122"/>
                <a:ea typeface="微软雅黑" panose="020B0503020204020204" pitchFamily="34" charset="-122"/>
              </a:rPr>
              <a:t>2</a:t>
            </a:r>
            <a:r>
              <a:rPr lang="zh-CN" altLang="zh-CN" sz="1800" b="1" dirty="0">
                <a:latin typeface="微软雅黑" panose="020B0503020204020204" pitchFamily="34" charset="-122"/>
                <a:ea typeface="微软雅黑" panose="020B0503020204020204" pitchFamily="34" charset="-122"/>
              </a:rPr>
              <a:t>中列出了网站手上</a:t>
            </a:r>
            <a:r>
              <a:rPr lang="en-US" altLang="zh-CN" sz="1800" b="1" dirty="0">
                <a:latin typeface="微软雅黑" panose="020B0503020204020204" pitchFamily="34" charset="-122"/>
                <a:ea typeface="微软雅黑" panose="020B0503020204020204" pitchFamily="34" charset="-122"/>
              </a:rPr>
              <a:t>100</a:t>
            </a:r>
            <a:r>
              <a:rPr lang="zh-CN" altLang="zh-CN" sz="1800" b="1" dirty="0">
                <a:latin typeface="微软雅黑" panose="020B0503020204020204" pitchFamily="34" charset="-122"/>
                <a:ea typeface="微软雅黑" panose="020B0503020204020204" pitchFamily="34" charset="-122"/>
              </a:rPr>
              <a:t>种</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的现有张数和当前需要处理的</a:t>
            </a:r>
            <a:r>
              <a:rPr lang="en-US" altLang="zh-CN" sz="1800" b="1" dirty="0">
                <a:latin typeface="微软雅黑" panose="020B0503020204020204" pitchFamily="34" charset="-122"/>
                <a:ea typeface="微软雅黑" panose="020B0503020204020204" pitchFamily="34" charset="-122"/>
              </a:rPr>
              <a:t>1000</a:t>
            </a:r>
            <a:r>
              <a:rPr lang="zh-CN" altLang="zh-CN" sz="1800" b="1" dirty="0">
                <a:latin typeface="微软雅黑" panose="020B0503020204020204" pitchFamily="34" charset="-122"/>
                <a:ea typeface="微软雅黑" panose="020B0503020204020204" pitchFamily="34" charset="-122"/>
              </a:rPr>
              <a:t>位会员的在线订单（表</a:t>
            </a:r>
            <a:r>
              <a:rPr lang="en-US" altLang="zh-CN" sz="1800" b="1" dirty="0">
                <a:latin typeface="微软雅黑" panose="020B0503020204020204" pitchFamily="34" charset="-122"/>
                <a:ea typeface="微软雅黑" panose="020B0503020204020204" pitchFamily="34" charset="-122"/>
              </a:rPr>
              <a:t>2</a:t>
            </a:r>
            <a:r>
              <a:rPr lang="zh-CN" altLang="zh-CN" sz="1800" b="1" dirty="0">
                <a:latin typeface="微软雅黑" panose="020B0503020204020204" pitchFamily="34" charset="-122"/>
                <a:ea typeface="微软雅黑" panose="020B0503020204020204" pitchFamily="34" charset="-122"/>
              </a:rPr>
              <a:t>的数据格式示例如下表</a:t>
            </a:r>
            <a:r>
              <a:rPr lang="en-US" altLang="zh-CN" sz="1800" b="1" dirty="0">
                <a:latin typeface="微软雅黑" panose="020B0503020204020204" pitchFamily="34" charset="-122"/>
                <a:ea typeface="微软雅黑" panose="020B0503020204020204" pitchFamily="34" charset="-122"/>
              </a:rPr>
              <a:t>2</a:t>
            </a:r>
            <a:r>
              <a:rPr lang="zh-CN" altLang="zh-CN" sz="1800" b="1" dirty="0">
                <a:latin typeface="微软雅黑" panose="020B0503020204020204" pitchFamily="34" charset="-122"/>
                <a:ea typeface="微软雅黑" panose="020B0503020204020204" pitchFamily="34" charset="-122"/>
              </a:rPr>
              <a:t>，具体数据请从</a:t>
            </a:r>
            <a:r>
              <a:rPr lang="en-US" altLang="zh-CN" sz="1800" b="1" dirty="0">
                <a:latin typeface="微软雅黑" panose="020B0503020204020204" pitchFamily="34" charset="-122"/>
                <a:ea typeface="微软雅黑" panose="020B0503020204020204" pitchFamily="34" charset="-122"/>
              </a:rPr>
              <a:t>http://mcm.edu.cn/mcm05/problems2005c.asp</a:t>
            </a:r>
            <a:r>
              <a:rPr lang="zh-CN" altLang="zh-CN" sz="1800" b="1" dirty="0">
                <a:latin typeface="微软雅黑" panose="020B0503020204020204" pitchFamily="34" charset="-122"/>
                <a:ea typeface="微软雅黑" panose="020B0503020204020204" pitchFamily="34" charset="-122"/>
              </a:rPr>
              <a:t>下载），如何对这些</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进行分配，才能使会员获得最大的满意度？请具体列出前</a:t>
            </a:r>
            <a:r>
              <a:rPr lang="en-US" altLang="zh-CN" sz="1800" b="1" dirty="0">
                <a:latin typeface="微软雅黑" panose="020B0503020204020204" pitchFamily="34" charset="-122"/>
                <a:ea typeface="微软雅黑" panose="020B0503020204020204" pitchFamily="34" charset="-122"/>
              </a:rPr>
              <a:t>30</a:t>
            </a:r>
            <a:r>
              <a:rPr lang="zh-CN" altLang="zh-CN" sz="1800" b="1" dirty="0">
                <a:latin typeface="微软雅黑" panose="020B0503020204020204" pitchFamily="34" charset="-122"/>
                <a:ea typeface="微软雅黑" panose="020B0503020204020204" pitchFamily="34" charset="-122"/>
              </a:rPr>
              <a:t>位会员（即</a:t>
            </a:r>
            <a:r>
              <a:rPr lang="en-US" altLang="zh-CN" sz="1800" b="1" dirty="0">
                <a:latin typeface="微软雅黑" panose="020B0503020204020204" pitchFamily="34" charset="-122"/>
                <a:ea typeface="微软雅黑" panose="020B0503020204020204" pitchFamily="34" charset="-122"/>
              </a:rPr>
              <a:t>C0001~C0030</a:t>
            </a:r>
            <a:r>
              <a:rPr lang="zh-CN" altLang="zh-CN" sz="1800" b="1" dirty="0">
                <a:latin typeface="微软雅黑" panose="020B0503020204020204" pitchFamily="34" charset="-122"/>
                <a:ea typeface="微软雅黑" panose="020B0503020204020204" pitchFamily="34" charset="-122"/>
              </a:rPr>
              <a:t>）分别获得哪些</a:t>
            </a:r>
            <a:r>
              <a:rPr lang="en-US" altLang="zh-CN" sz="1800" b="1" dirty="0">
                <a:latin typeface="微软雅黑" panose="020B0503020204020204" pitchFamily="34" charset="-122"/>
                <a:ea typeface="微软雅黑" panose="020B0503020204020204" pitchFamily="34" charset="-122"/>
              </a:rPr>
              <a:t>DVD</a:t>
            </a:r>
            <a:r>
              <a:rPr lang="zh-CN" altLang="zh-CN" sz="1800" b="1" dirty="0">
                <a:latin typeface="微软雅黑" panose="020B0503020204020204" pitchFamily="34" charset="-122"/>
                <a:ea typeface="微软雅黑" panose="020B0503020204020204" pitchFamily="34" charset="-122"/>
              </a:rPr>
              <a:t>。</a:t>
            </a:r>
          </a:p>
          <a:p>
            <a:pPr lvl="0">
              <a:lnSpc>
                <a:spcPct val="150000"/>
              </a:lnSpc>
            </a:pPr>
            <a:endParaRPr lang="zh-CN" altLang="zh-CN" sz="16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4339" name="文本框 4"/>
          <p:cNvSpPr txBox="1">
            <a:spLocks noChangeArrowheads="1"/>
          </p:cNvSpPr>
          <p:nvPr/>
        </p:nvSpPr>
        <p:spPr bwMode="auto">
          <a:xfrm>
            <a:off x="341313" y="341313"/>
            <a:ext cx="49391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DVD在线租赁问题描述</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809762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noChangeArrowheads="1"/>
          </p:cNvSpPr>
          <p:nvPr>
            <p:ph idx="1"/>
          </p:nvPr>
        </p:nvSpPr>
        <p:spPr>
          <a:xfrm>
            <a:off x="346880" y="1268819"/>
            <a:ext cx="8208962" cy="2160182"/>
          </a:xfrm>
        </p:spPr>
        <p:txBody>
          <a:bodyPr/>
          <a:lstStyle/>
          <a:p>
            <a:pPr marL="0" lvl="0" indent="0">
              <a:buNone/>
            </a:pPr>
            <a:r>
              <a:rPr lang="en-US" altLang="zh-CN" sz="2800" b="1" dirty="0">
                <a:latin typeface="微软雅黑" panose="020B0503020204020204" pitchFamily="34" charset="-122"/>
                <a:ea typeface="微软雅黑" panose="020B0503020204020204" pitchFamily="34" charset="-122"/>
              </a:rPr>
              <a:t>(3). </a:t>
            </a:r>
            <a:r>
              <a:rPr lang="zh-CN" altLang="zh-CN" sz="2800" b="1" dirty="0">
                <a:latin typeface="微软雅黑" panose="020B0503020204020204" pitchFamily="34" charset="-122"/>
                <a:ea typeface="微软雅黑" panose="020B0503020204020204" pitchFamily="34" charset="-122"/>
              </a:rPr>
              <a:t>继续考虑表</a:t>
            </a:r>
            <a:r>
              <a:rPr lang="en-US" altLang="zh-CN" sz="2800" b="1" dirty="0">
                <a:latin typeface="微软雅黑" panose="020B0503020204020204" pitchFamily="34" charset="-122"/>
                <a:ea typeface="微软雅黑" panose="020B0503020204020204" pitchFamily="34" charset="-122"/>
              </a:rPr>
              <a:t>2</a:t>
            </a:r>
            <a:r>
              <a:rPr lang="zh-CN" altLang="zh-CN" sz="2800" b="1" dirty="0">
                <a:latin typeface="微软雅黑" panose="020B0503020204020204" pitchFamily="34" charset="-122"/>
                <a:ea typeface="微软雅黑" panose="020B0503020204020204" pitchFamily="34" charset="-122"/>
              </a:rPr>
              <a:t>，并假设表</a:t>
            </a:r>
            <a:r>
              <a:rPr lang="en-US" altLang="zh-CN" sz="2800" b="1" dirty="0">
                <a:latin typeface="微软雅黑" panose="020B0503020204020204" pitchFamily="34" charset="-122"/>
                <a:ea typeface="微软雅黑" panose="020B0503020204020204" pitchFamily="34" charset="-122"/>
              </a:rPr>
              <a:t>2</a:t>
            </a:r>
            <a:r>
              <a:rPr lang="zh-CN" altLang="zh-CN" sz="2800" b="1" dirty="0">
                <a:latin typeface="微软雅黑" panose="020B0503020204020204" pitchFamily="34" charset="-122"/>
                <a:ea typeface="微软雅黑" panose="020B0503020204020204" pitchFamily="34" charset="-122"/>
              </a:rPr>
              <a:t>中</a:t>
            </a:r>
            <a:r>
              <a:rPr lang="en-US" altLang="zh-CN" sz="2800" b="1" dirty="0">
                <a:latin typeface="微软雅黑" panose="020B0503020204020204" pitchFamily="34" charset="-122"/>
                <a:ea typeface="微软雅黑" panose="020B0503020204020204" pitchFamily="34" charset="-122"/>
              </a:rPr>
              <a:t>DVD</a:t>
            </a:r>
            <a:r>
              <a:rPr lang="zh-CN" altLang="zh-CN" sz="2800" b="1" dirty="0">
                <a:latin typeface="微软雅黑" panose="020B0503020204020204" pitchFamily="34" charset="-122"/>
                <a:ea typeface="微软雅黑" panose="020B0503020204020204" pitchFamily="34" charset="-122"/>
              </a:rPr>
              <a:t>的现有数量全部为</a:t>
            </a:r>
            <a:r>
              <a:rPr lang="en-US" altLang="zh-CN" sz="2800" b="1" dirty="0">
                <a:latin typeface="微软雅黑" panose="020B0503020204020204" pitchFamily="34" charset="-122"/>
                <a:ea typeface="微软雅黑" panose="020B0503020204020204" pitchFamily="34" charset="-122"/>
              </a:rPr>
              <a:t>0</a:t>
            </a:r>
            <a:r>
              <a:rPr lang="zh-CN" altLang="zh-CN" sz="2800" b="1" dirty="0">
                <a:latin typeface="微软雅黑" panose="020B0503020204020204" pitchFamily="34" charset="-122"/>
                <a:ea typeface="微软雅黑" panose="020B0503020204020204" pitchFamily="34" charset="-122"/>
              </a:rPr>
              <a:t>。如果你是网站经营管理人员，你如何决定每种</a:t>
            </a:r>
            <a:r>
              <a:rPr lang="en-US" altLang="zh-CN" sz="2800" b="1" dirty="0">
                <a:latin typeface="微软雅黑" panose="020B0503020204020204" pitchFamily="34" charset="-122"/>
                <a:ea typeface="微软雅黑" panose="020B0503020204020204" pitchFamily="34" charset="-122"/>
              </a:rPr>
              <a:t>DVD</a:t>
            </a:r>
            <a:r>
              <a:rPr lang="zh-CN" altLang="zh-CN" sz="2800" b="1" dirty="0">
                <a:latin typeface="微软雅黑" panose="020B0503020204020204" pitchFamily="34" charset="-122"/>
                <a:ea typeface="微软雅黑" panose="020B0503020204020204" pitchFamily="34" charset="-122"/>
              </a:rPr>
              <a:t>的购买量，以及如何对这些</a:t>
            </a:r>
            <a:r>
              <a:rPr lang="en-US" altLang="zh-CN" sz="2800" b="1" dirty="0">
                <a:latin typeface="微软雅黑" panose="020B0503020204020204" pitchFamily="34" charset="-122"/>
                <a:ea typeface="微软雅黑" panose="020B0503020204020204" pitchFamily="34" charset="-122"/>
              </a:rPr>
              <a:t>DVD</a:t>
            </a:r>
            <a:r>
              <a:rPr lang="zh-CN" altLang="zh-CN" sz="2800" b="1" dirty="0">
                <a:latin typeface="微软雅黑" panose="020B0503020204020204" pitchFamily="34" charset="-122"/>
                <a:ea typeface="微软雅黑" panose="020B0503020204020204" pitchFamily="34" charset="-122"/>
              </a:rPr>
              <a:t>进行分配，才能使一个月内</a:t>
            </a:r>
            <a:r>
              <a:rPr lang="en-US" altLang="zh-CN" sz="2800" b="1" dirty="0">
                <a:latin typeface="微软雅黑" panose="020B0503020204020204" pitchFamily="34" charset="-122"/>
                <a:ea typeface="微软雅黑" panose="020B0503020204020204" pitchFamily="34" charset="-122"/>
              </a:rPr>
              <a:t>95%</a:t>
            </a:r>
            <a:r>
              <a:rPr lang="zh-CN" altLang="zh-CN" sz="2800" b="1" dirty="0">
                <a:latin typeface="微软雅黑" panose="020B0503020204020204" pitchFamily="34" charset="-122"/>
                <a:ea typeface="微软雅黑" panose="020B0503020204020204" pitchFamily="34" charset="-122"/>
              </a:rPr>
              <a:t>的会员得到他想看的</a:t>
            </a:r>
            <a:r>
              <a:rPr lang="en-US" altLang="zh-CN" sz="2800" b="1" dirty="0">
                <a:latin typeface="微软雅黑" panose="020B0503020204020204" pitchFamily="34" charset="-122"/>
                <a:ea typeface="微软雅黑" panose="020B0503020204020204" pitchFamily="34" charset="-122"/>
              </a:rPr>
              <a:t>DVD</a:t>
            </a:r>
            <a:r>
              <a:rPr lang="zh-CN" altLang="zh-CN" sz="2800" b="1" dirty="0">
                <a:latin typeface="微软雅黑" panose="020B0503020204020204" pitchFamily="34" charset="-122"/>
                <a:ea typeface="微软雅黑" panose="020B0503020204020204" pitchFamily="34" charset="-122"/>
              </a:rPr>
              <a:t>，并且满意度最大？</a:t>
            </a:r>
          </a:p>
          <a:p>
            <a:pPr lvl="0">
              <a:lnSpc>
                <a:spcPct val="150000"/>
              </a:lnSpc>
            </a:pPr>
            <a:endParaRPr lang="zh-CN" altLang="zh-CN" sz="16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4339" name="文本框 4"/>
          <p:cNvSpPr txBox="1">
            <a:spLocks noChangeArrowheads="1"/>
          </p:cNvSpPr>
          <p:nvPr/>
        </p:nvSpPr>
        <p:spPr bwMode="auto">
          <a:xfrm>
            <a:off x="341313" y="341313"/>
            <a:ext cx="49391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DVD在线租赁问题描述</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p:pic>
        <p:nvPicPr>
          <p:cNvPr id="2" name="图片 1">
            <a:extLst>
              <a:ext uri="{FF2B5EF4-FFF2-40B4-BE49-F238E27FC236}">
                <a16:creationId xmlns:a16="http://schemas.microsoft.com/office/drawing/2014/main" id="{299EA501-86E2-4BB0-A0A2-DCBB0ACA9109}"/>
              </a:ext>
            </a:extLst>
          </p:cNvPr>
          <p:cNvPicPr>
            <a:picLocks noChangeAspect="1"/>
          </p:cNvPicPr>
          <p:nvPr/>
        </p:nvPicPr>
        <p:blipFill>
          <a:blip r:embed="rId2"/>
          <a:stretch>
            <a:fillRect/>
          </a:stretch>
        </p:blipFill>
        <p:spPr>
          <a:xfrm>
            <a:off x="341313" y="3646894"/>
            <a:ext cx="8586423" cy="1074599"/>
          </a:xfrm>
          <a:prstGeom prst="rect">
            <a:avLst/>
          </a:prstGeom>
        </p:spPr>
      </p:pic>
      <p:pic>
        <p:nvPicPr>
          <p:cNvPr id="3" name="图片 2">
            <a:extLst>
              <a:ext uri="{FF2B5EF4-FFF2-40B4-BE49-F238E27FC236}">
                <a16:creationId xmlns:a16="http://schemas.microsoft.com/office/drawing/2014/main" id="{2054EB85-0CC1-4DC9-B69D-AFCB692949B3}"/>
              </a:ext>
            </a:extLst>
          </p:cNvPr>
          <p:cNvPicPr>
            <a:picLocks noChangeAspect="1"/>
          </p:cNvPicPr>
          <p:nvPr/>
        </p:nvPicPr>
        <p:blipFill>
          <a:blip r:embed="rId3"/>
          <a:stretch>
            <a:fillRect/>
          </a:stretch>
        </p:blipFill>
        <p:spPr>
          <a:xfrm>
            <a:off x="923067" y="4849097"/>
            <a:ext cx="7056588" cy="1915955"/>
          </a:xfrm>
          <a:prstGeom prst="rect">
            <a:avLst/>
          </a:prstGeom>
        </p:spPr>
      </p:pic>
    </p:spTree>
    <p:extLst>
      <p:ext uri="{BB962C8B-B14F-4D97-AF65-F5344CB8AC3E}">
        <p14:creationId xmlns:p14="http://schemas.microsoft.com/office/powerpoint/2010/main" val="4076129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2"/>
          <p:cNvSpPr>
            <a:spLocks noGrp="1" noChangeArrowheads="1"/>
          </p:cNvSpPr>
          <p:nvPr>
            <p:ph idx="1"/>
          </p:nvPr>
        </p:nvSpPr>
        <p:spPr>
          <a:xfrm>
            <a:off x="346880" y="1268820"/>
            <a:ext cx="8208962" cy="4680390"/>
          </a:xfrm>
        </p:spPr>
        <p:txBody>
          <a:bodyPr/>
          <a:lstStyle/>
          <a:p>
            <a:pPr marL="0" indent="0">
              <a:lnSpc>
                <a:spcPct val="150000"/>
              </a:lnSpc>
              <a:buClr>
                <a:schemeClr val="accent2"/>
              </a:buClr>
              <a:buFontTx/>
              <a:buNone/>
            </a:pPr>
            <a:r>
              <a:rPr lang="en-US" altLang="zh-CN" sz="2400" b="1" dirty="0">
                <a:latin typeface="微软雅黑" pitchFamily="34" charset="-122"/>
                <a:ea typeface="微软雅黑" pitchFamily="34" charset="-122"/>
              </a:rPr>
              <a:t>      </a:t>
            </a:r>
            <a:r>
              <a:rPr lang="zh-CN" altLang="zh-CN" sz="2400" b="1" dirty="0">
                <a:latin typeface="微软雅黑" pitchFamily="34" charset="-122"/>
                <a:ea typeface="微软雅黑" pitchFamily="34" charset="-122"/>
              </a:rPr>
              <a:t>下面以</a:t>
            </a:r>
            <a:r>
              <a:rPr lang="zh-CN" altLang="en-US" sz="2400" b="1" dirty="0">
                <a:latin typeface="微软雅黑" pitchFamily="34" charset="-122"/>
                <a:ea typeface="微软雅黑" pitchFamily="34" charset="-122"/>
              </a:rPr>
              <a:t> </a:t>
            </a:r>
            <a:r>
              <a:rPr lang="zh-CN" altLang="zh-CN" sz="2400" b="1" dirty="0">
                <a:latin typeface="微软雅黑" pitchFamily="34" charset="-122"/>
                <a:ea typeface="微软雅黑" pitchFamily="34" charset="-122"/>
              </a:rPr>
              <a:t>“DVD在线租赁”问题第三问为例，介绍多目标线性规划模型以及利用主要目标法求解该模型.</a:t>
            </a:r>
          </a:p>
          <a:p>
            <a:pPr marL="0" indent="0">
              <a:lnSpc>
                <a:spcPct val="150000"/>
              </a:lnSpc>
              <a:buClr>
                <a:schemeClr val="accent2"/>
              </a:buClr>
              <a:buFontTx/>
              <a:buNone/>
            </a:pPr>
            <a:r>
              <a:rPr lang="zh-CN" altLang="zh-CN" sz="2400" b="1" dirty="0">
                <a:latin typeface="微软雅黑" pitchFamily="34" charset="-122"/>
                <a:ea typeface="微软雅黑" pitchFamily="34" charset="-122"/>
              </a:rPr>
              <a:t>例．求解DVD在线租赁的第三个问题.</a:t>
            </a:r>
            <a:endParaRPr lang="en-US" altLang="zh-CN" sz="2400" b="1" dirty="0">
              <a:latin typeface="微软雅黑" pitchFamily="34" charset="-122"/>
              <a:ea typeface="微软雅黑" pitchFamily="34" charset="-122"/>
            </a:endParaRPr>
          </a:p>
          <a:p>
            <a:pPr marL="0" indent="0">
              <a:lnSpc>
                <a:spcPct val="150000"/>
              </a:lnSpc>
              <a:buClr>
                <a:schemeClr val="accent2"/>
              </a:buClr>
              <a:buNone/>
            </a:pPr>
            <a:r>
              <a:rPr lang="en-US" altLang="zh-CN" sz="2400" b="1" dirty="0">
                <a:solidFill>
                  <a:srgbClr val="C00000"/>
                </a:solidFill>
                <a:latin typeface="微软雅黑" pitchFamily="34" charset="-122"/>
                <a:ea typeface="微软雅黑" pitchFamily="34" charset="-122"/>
              </a:rPr>
              <a:t>(3). </a:t>
            </a:r>
            <a:r>
              <a:rPr lang="zh-CN" altLang="zh-CN" sz="2400" b="1" dirty="0">
                <a:solidFill>
                  <a:srgbClr val="C00000"/>
                </a:solidFill>
                <a:latin typeface="微软雅黑" panose="020B0503020204020204" pitchFamily="34" charset="-122"/>
                <a:ea typeface="微软雅黑" panose="020B0503020204020204" pitchFamily="34" charset="-122"/>
              </a:rPr>
              <a:t>继续考虑表</a:t>
            </a:r>
            <a:r>
              <a:rPr lang="en-US" altLang="zh-CN" sz="2400" b="1" dirty="0">
                <a:solidFill>
                  <a:srgbClr val="C00000"/>
                </a:solidFill>
                <a:latin typeface="微软雅黑" panose="020B0503020204020204" pitchFamily="34" charset="-122"/>
                <a:ea typeface="微软雅黑" panose="020B0503020204020204" pitchFamily="34" charset="-122"/>
              </a:rPr>
              <a:t>2</a:t>
            </a:r>
            <a:r>
              <a:rPr lang="zh-CN" altLang="zh-CN" sz="2400" b="1" dirty="0">
                <a:solidFill>
                  <a:srgbClr val="C00000"/>
                </a:solidFill>
                <a:latin typeface="微软雅黑" panose="020B0503020204020204" pitchFamily="34" charset="-122"/>
                <a:ea typeface="微软雅黑" panose="020B0503020204020204" pitchFamily="34" charset="-122"/>
              </a:rPr>
              <a:t>，并假设表</a:t>
            </a:r>
            <a:r>
              <a:rPr lang="en-US" altLang="zh-CN" sz="2400" b="1" dirty="0">
                <a:solidFill>
                  <a:srgbClr val="C00000"/>
                </a:solidFill>
                <a:latin typeface="微软雅黑" panose="020B0503020204020204" pitchFamily="34" charset="-122"/>
                <a:ea typeface="微软雅黑" panose="020B0503020204020204" pitchFamily="34" charset="-122"/>
              </a:rPr>
              <a:t>2</a:t>
            </a:r>
            <a:r>
              <a:rPr lang="zh-CN" altLang="zh-CN" sz="2400" b="1" dirty="0">
                <a:solidFill>
                  <a:srgbClr val="C00000"/>
                </a:solidFill>
                <a:latin typeface="微软雅黑" panose="020B0503020204020204" pitchFamily="34" charset="-122"/>
                <a:ea typeface="微软雅黑" panose="020B0503020204020204" pitchFamily="34" charset="-122"/>
              </a:rPr>
              <a:t>中</a:t>
            </a:r>
            <a:r>
              <a:rPr lang="en-US" altLang="zh-CN" sz="2400" b="1" dirty="0">
                <a:solidFill>
                  <a:srgbClr val="C00000"/>
                </a:solidFill>
                <a:latin typeface="微软雅黑" panose="020B0503020204020204" pitchFamily="34" charset="-122"/>
                <a:ea typeface="微软雅黑" panose="020B0503020204020204" pitchFamily="34" charset="-122"/>
              </a:rPr>
              <a:t>DVD</a:t>
            </a:r>
            <a:r>
              <a:rPr lang="zh-CN" altLang="zh-CN" sz="2400" b="1" dirty="0">
                <a:solidFill>
                  <a:srgbClr val="C00000"/>
                </a:solidFill>
                <a:latin typeface="微软雅黑" panose="020B0503020204020204" pitchFamily="34" charset="-122"/>
                <a:ea typeface="微软雅黑" panose="020B0503020204020204" pitchFamily="34" charset="-122"/>
              </a:rPr>
              <a:t>的现有数量全部为</a:t>
            </a:r>
            <a:r>
              <a:rPr lang="en-US" altLang="zh-CN" sz="2400" b="1" dirty="0">
                <a:solidFill>
                  <a:srgbClr val="C00000"/>
                </a:solidFill>
                <a:latin typeface="微软雅黑" panose="020B0503020204020204" pitchFamily="34" charset="-122"/>
                <a:ea typeface="微软雅黑" panose="020B0503020204020204" pitchFamily="34" charset="-122"/>
              </a:rPr>
              <a:t>0</a:t>
            </a:r>
            <a:r>
              <a:rPr lang="zh-CN" altLang="zh-CN" sz="2400" b="1" dirty="0">
                <a:solidFill>
                  <a:srgbClr val="C00000"/>
                </a:solidFill>
                <a:latin typeface="微软雅黑" panose="020B0503020204020204" pitchFamily="34" charset="-122"/>
                <a:ea typeface="微软雅黑" panose="020B0503020204020204" pitchFamily="34" charset="-122"/>
              </a:rPr>
              <a:t>。如果你是网站经营管理人员，你如何决定每种</a:t>
            </a:r>
            <a:r>
              <a:rPr lang="en-US" altLang="zh-CN" sz="2400" b="1" dirty="0">
                <a:solidFill>
                  <a:srgbClr val="C00000"/>
                </a:solidFill>
                <a:latin typeface="微软雅黑" panose="020B0503020204020204" pitchFamily="34" charset="-122"/>
                <a:ea typeface="微软雅黑" panose="020B0503020204020204" pitchFamily="34" charset="-122"/>
              </a:rPr>
              <a:t>DVD</a:t>
            </a:r>
            <a:r>
              <a:rPr lang="zh-CN" altLang="zh-CN" sz="2400" b="1" dirty="0">
                <a:solidFill>
                  <a:srgbClr val="C00000"/>
                </a:solidFill>
                <a:latin typeface="微软雅黑" panose="020B0503020204020204" pitchFamily="34" charset="-122"/>
                <a:ea typeface="微软雅黑" panose="020B0503020204020204" pitchFamily="34" charset="-122"/>
              </a:rPr>
              <a:t>的购买量，以及如何对这些</a:t>
            </a:r>
            <a:r>
              <a:rPr lang="en-US" altLang="zh-CN" sz="2400" b="1" dirty="0">
                <a:solidFill>
                  <a:srgbClr val="C00000"/>
                </a:solidFill>
                <a:latin typeface="微软雅黑" panose="020B0503020204020204" pitchFamily="34" charset="-122"/>
                <a:ea typeface="微软雅黑" panose="020B0503020204020204" pitchFamily="34" charset="-122"/>
              </a:rPr>
              <a:t>DVD</a:t>
            </a:r>
            <a:r>
              <a:rPr lang="zh-CN" altLang="zh-CN" sz="2400" b="1" dirty="0">
                <a:solidFill>
                  <a:srgbClr val="C00000"/>
                </a:solidFill>
                <a:latin typeface="微软雅黑" panose="020B0503020204020204" pitchFamily="34" charset="-122"/>
                <a:ea typeface="微软雅黑" panose="020B0503020204020204" pitchFamily="34" charset="-122"/>
              </a:rPr>
              <a:t>进行分配，才能使一个月内</a:t>
            </a:r>
            <a:r>
              <a:rPr lang="en-US" altLang="zh-CN" sz="2400" b="1" dirty="0">
                <a:solidFill>
                  <a:srgbClr val="C00000"/>
                </a:solidFill>
                <a:latin typeface="微软雅黑" panose="020B0503020204020204" pitchFamily="34" charset="-122"/>
                <a:ea typeface="微软雅黑" panose="020B0503020204020204" pitchFamily="34" charset="-122"/>
              </a:rPr>
              <a:t>95%</a:t>
            </a:r>
            <a:r>
              <a:rPr lang="zh-CN" altLang="zh-CN" sz="2400" b="1" dirty="0">
                <a:solidFill>
                  <a:srgbClr val="C00000"/>
                </a:solidFill>
                <a:latin typeface="微软雅黑" panose="020B0503020204020204" pitchFamily="34" charset="-122"/>
                <a:ea typeface="微软雅黑" panose="020B0503020204020204" pitchFamily="34" charset="-122"/>
              </a:rPr>
              <a:t>的会员得到他想看的</a:t>
            </a:r>
            <a:r>
              <a:rPr lang="en-US" altLang="zh-CN" sz="2400" b="1" dirty="0">
                <a:solidFill>
                  <a:srgbClr val="C00000"/>
                </a:solidFill>
                <a:latin typeface="微软雅黑" panose="020B0503020204020204" pitchFamily="34" charset="-122"/>
                <a:ea typeface="微软雅黑" panose="020B0503020204020204" pitchFamily="34" charset="-122"/>
              </a:rPr>
              <a:t>DVD</a:t>
            </a:r>
            <a:r>
              <a:rPr lang="zh-CN" altLang="zh-CN" sz="2400" b="1" dirty="0">
                <a:solidFill>
                  <a:srgbClr val="C00000"/>
                </a:solidFill>
                <a:latin typeface="微软雅黑" panose="020B0503020204020204" pitchFamily="34" charset="-122"/>
                <a:ea typeface="微软雅黑" panose="020B0503020204020204" pitchFamily="34" charset="-122"/>
              </a:rPr>
              <a:t>，并且满意度最大？</a:t>
            </a:r>
          </a:p>
          <a:p>
            <a:pPr marL="0" indent="0">
              <a:lnSpc>
                <a:spcPct val="150000"/>
              </a:lnSpc>
              <a:buClr>
                <a:schemeClr val="accent2"/>
              </a:buClr>
              <a:buFontTx/>
              <a:buNone/>
            </a:pP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4339" name="文本框 4"/>
          <p:cNvSpPr txBox="1">
            <a:spLocks noChangeArrowheads="1"/>
          </p:cNvSpPr>
          <p:nvPr/>
        </p:nvSpPr>
        <p:spPr bwMode="auto">
          <a:xfrm>
            <a:off x="341313" y="341313"/>
            <a:ext cx="73212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多目标规划</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DVD在线租赁问题</a:t>
            </a:r>
            <a:endParaRPr lang="zh-CN" altLang="en-US" sz="3600" b="1" baseline="30000" dirty="0">
              <a:solidFill>
                <a:srgbClr val="0000FF"/>
              </a:solidFill>
              <a:latin typeface="微软雅黑" pitchFamily="34" charset="-122"/>
              <a:ea typeface="微软雅黑" pitchFamily="34" charset="-122"/>
              <a:sym typeface="宋体"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169" name="内容占位符 2"/>
              <p:cNvSpPr>
                <a:spLocks noGrp="1" noChangeArrowheads="1"/>
              </p:cNvSpPr>
              <p:nvPr>
                <p:ph idx="1"/>
              </p:nvPr>
            </p:nvSpPr>
            <p:spPr>
              <a:xfrm>
                <a:off x="421641" y="1196814"/>
                <a:ext cx="7966784" cy="5256438"/>
              </a:xfrm>
            </p:spPr>
            <p:txBody>
              <a:bodyPr/>
              <a:lstStyle/>
              <a:p>
                <a:pPr marL="0" indent="0">
                  <a:lnSpc>
                    <a:spcPct val="150000"/>
                  </a:lnSpc>
                  <a:buClr>
                    <a:schemeClr val="accent2"/>
                  </a:buClr>
                  <a:buNone/>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一</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任何多目标规划问题，都由两个基本部分组成</a:t>
                </a:r>
                <a:r>
                  <a:rPr lang="en-US" altLang="zh-CN" sz="2400" b="1" dirty="0">
                    <a:latin typeface="微软雅黑" panose="020B0503020204020204" pitchFamily="34" charset="-122"/>
                    <a:ea typeface="微软雅黑" panose="020B0503020204020204" pitchFamily="34" charset="-122"/>
                  </a:rPr>
                  <a:t>:</a:t>
                </a:r>
              </a:p>
              <a:p>
                <a:pPr marL="0" indent="0">
                  <a:buClr>
                    <a:schemeClr val="accent2"/>
                  </a:buClr>
                  <a:buNone/>
                </a:pPr>
                <a:r>
                  <a:rPr lang="en-US" altLang="zh-CN" sz="2400" b="1" dirty="0">
                    <a:latin typeface="微软雅黑" panose="020B0503020204020204" pitchFamily="34" charset="-122"/>
                    <a:ea typeface="微软雅黑" panose="020B0503020204020204" pitchFamily="34" charset="-122"/>
                  </a:rPr>
                  <a:t>          (1) </a:t>
                </a:r>
                <a:r>
                  <a:rPr lang="zh-CN" altLang="en-US" sz="2400" b="1" dirty="0">
                    <a:solidFill>
                      <a:srgbClr val="0000FF"/>
                    </a:solidFill>
                    <a:latin typeface="微软雅黑" panose="020B0503020204020204" pitchFamily="34" charset="-122"/>
                    <a:ea typeface="微软雅黑" panose="020B0503020204020204" pitchFamily="34" charset="-122"/>
                  </a:rPr>
                  <a:t>两个以上的目标函数；</a:t>
                </a:r>
                <a:endParaRPr lang="en-US" altLang="zh-CN" sz="2400" b="1" dirty="0">
                  <a:solidFill>
                    <a:srgbClr val="0000FF"/>
                  </a:solidFill>
                  <a:latin typeface="微软雅黑" panose="020B0503020204020204" pitchFamily="34" charset="-122"/>
                  <a:ea typeface="微软雅黑" panose="020B0503020204020204" pitchFamily="34" charset="-122"/>
                </a:endParaRPr>
              </a:p>
              <a:p>
                <a:pPr marL="0" indent="0">
                  <a:buClr>
                    <a:schemeClr val="accent2"/>
                  </a:buClr>
                  <a:buNone/>
                </a:pPr>
                <a:r>
                  <a:rPr lang="en-US" altLang="zh-CN" sz="2400" b="1" dirty="0">
                    <a:latin typeface="微软雅黑" panose="020B0503020204020204" pitchFamily="34" charset="-122"/>
                    <a:ea typeface="微软雅黑" panose="020B0503020204020204" pitchFamily="34" charset="-122"/>
                  </a:rPr>
                  <a:t>          (2) </a:t>
                </a:r>
                <a:r>
                  <a:rPr lang="zh-CN" altLang="en-US" sz="2400" b="1" dirty="0">
                    <a:solidFill>
                      <a:srgbClr val="0000FF"/>
                    </a:solidFill>
                    <a:latin typeface="微软雅黑" panose="020B0503020204020204" pitchFamily="34" charset="-122"/>
                    <a:ea typeface="微软雅黑" panose="020B0503020204020204" pitchFamily="34" charset="-122"/>
                  </a:rPr>
                  <a:t>若干约束条件</a:t>
                </a:r>
                <a:r>
                  <a:rPr lang="en-US" altLang="zh-CN" sz="2400" b="1" dirty="0">
                    <a:latin typeface="微软雅黑" panose="020B0503020204020204" pitchFamily="34" charset="-122"/>
                    <a:ea typeface="微软雅黑" panose="020B0503020204020204" pitchFamily="34" charset="-122"/>
                  </a:rPr>
                  <a:t>.  </a:t>
                </a:r>
              </a:p>
              <a:p>
                <a:pPr marL="0" indent="0">
                  <a:lnSpc>
                    <a:spcPct val="150000"/>
                  </a:lnSpc>
                  <a:buClr>
                    <a:schemeClr val="accent2"/>
                  </a:buClr>
                  <a:buNone/>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一般的多目标规划问题都可写成如下的形式：</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buClr>
                    <a:schemeClr val="accent2"/>
                  </a:buClr>
                  <a:buNone/>
                </a:pPr>
                <a14:m>
                  <m:oMathPara xmlns:m="http://schemas.openxmlformats.org/officeDocument/2006/math">
                    <m:oMathParaPr>
                      <m:jc m:val="centerGroup"/>
                    </m:oMathParaPr>
                    <m:oMath xmlns:m="http://schemas.openxmlformats.org/officeDocument/2006/math">
                      <m:r>
                        <a:rPr lang="en-US" altLang="zh-CN" sz="2800" b="1" i="0" smtClean="0">
                          <a:solidFill>
                            <a:srgbClr val="FF0000"/>
                          </a:solidFill>
                          <a:latin typeface="Cambria Math"/>
                          <a:ea typeface="微软雅黑" panose="020B0503020204020204" pitchFamily="34" charset="-122"/>
                        </a:rPr>
                        <m:t>𝐦𝐢𝐧</m:t>
                      </m:r>
                      <m:r>
                        <a:rPr lang="en-US" altLang="zh-CN" sz="2800" b="1" i="1">
                          <a:solidFill>
                            <a:srgbClr val="FF0000"/>
                          </a:solidFill>
                          <a:latin typeface="Cambria Math"/>
                          <a:ea typeface="微软雅黑" panose="020B0503020204020204" pitchFamily="34" charset="-122"/>
                        </a:rPr>
                        <m:t> </m:t>
                      </m:r>
                      <m:sSub>
                        <m:sSubPr>
                          <m:ctrlPr>
                            <a:rPr lang="en-US" altLang="zh-CN" sz="2800" b="1" i="1">
                              <a:solidFill>
                                <a:srgbClr val="FF0000"/>
                              </a:solidFill>
                              <a:latin typeface="Cambria Math" panose="02040503050406030204" pitchFamily="18" charset="0"/>
                              <a:ea typeface="微软雅黑" panose="020B0503020204020204" pitchFamily="34" charset="-122"/>
                            </a:rPr>
                          </m:ctrlPr>
                        </m:sSubPr>
                        <m:e>
                          <m:r>
                            <a:rPr lang="en-US" altLang="zh-CN" sz="2800" b="1" i="1">
                              <a:solidFill>
                                <a:srgbClr val="FF0000"/>
                              </a:solidFill>
                              <a:latin typeface="Cambria Math"/>
                              <a:ea typeface="微软雅黑" panose="020B0503020204020204" pitchFamily="34" charset="-122"/>
                            </a:rPr>
                            <m:t>𝒇</m:t>
                          </m:r>
                        </m:e>
                        <m:sub>
                          <m:r>
                            <a:rPr lang="en-US" altLang="zh-CN" sz="2800" b="1" i="1">
                              <a:solidFill>
                                <a:srgbClr val="FF0000"/>
                              </a:solidFill>
                              <a:latin typeface="Cambria Math"/>
                              <a:ea typeface="微软雅黑" panose="020B0503020204020204" pitchFamily="34" charset="-122"/>
                            </a:rPr>
                            <m:t>𝟏</m:t>
                          </m:r>
                        </m:sub>
                      </m:sSub>
                      <m:d>
                        <m:dPr>
                          <m:ctrlPr>
                            <a:rPr lang="en-US" altLang="zh-CN" sz="2800" b="1" i="1" smtClean="0">
                              <a:solidFill>
                                <a:srgbClr val="FF0000"/>
                              </a:solidFill>
                              <a:latin typeface="Cambria Math" panose="02040503050406030204" pitchFamily="18" charset="0"/>
                              <a:ea typeface="微软雅黑" panose="020B0503020204020204" pitchFamily="34" charset="-122"/>
                            </a:rPr>
                          </m:ctrlPr>
                        </m:dPr>
                        <m:e>
                          <m:r>
                            <a:rPr lang="en-US" altLang="zh-CN" sz="2800" b="1" i="1">
                              <a:solidFill>
                                <a:srgbClr val="FF0000"/>
                              </a:solidFill>
                              <a:latin typeface="Cambria Math"/>
                              <a:ea typeface="微软雅黑" panose="020B0503020204020204" pitchFamily="34" charset="-122"/>
                            </a:rPr>
                            <m:t>𝒙</m:t>
                          </m:r>
                        </m:e>
                      </m:d>
                    </m:oMath>
                  </m:oMathPara>
                </a14:m>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buClr>
                    <a:schemeClr val="accent2"/>
                  </a:buClr>
                  <a:buNone/>
                </a:pPr>
                <a14:m>
                  <m:oMathPara xmlns:m="http://schemas.openxmlformats.org/officeDocument/2006/math">
                    <m:oMathParaPr>
                      <m:jc m:val="centerGroup"/>
                    </m:oMathParaPr>
                    <m:oMath xmlns:m="http://schemas.openxmlformats.org/officeDocument/2006/math">
                      <m:r>
                        <a:rPr lang="en-US" altLang="zh-CN" sz="2800" b="1" i="0">
                          <a:solidFill>
                            <a:srgbClr val="FF0000"/>
                          </a:solidFill>
                          <a:latin typeface="Cambria Math"/>
                          <a:ea typeface="微软雅黑" panose="020B0503020204020204" pitchFamily="34" charset="-122"/>
                        </a:rPr>
                        <m:t>𝐦𝐢𝐧</m:t>
                      </m:r>
                      <m:r>
                        <a:rPr lang="en-US" altLang="zh-CN" sz="2800" b="1" i="1">
                          <a:solidFill>
                            <a:srgbClr val="FF0000"/>
                          </a:solidFill>
                          <a:latin typeface="Cambria Math"/>
                          <a:ea typeface="微软雅黑" panose="020B0503020204020204" pitchFamily="34" charset="-122"/>
                        </a:rPr>
                        <m:t> </m:t>
                      </m:r>
                      <m:sSub>
                        <m:sSubPr>
                          <m:ctrlPr>
                            <a:rPr lang="en-US" altLang="zh-CN" sz="2800" b="1" i="1">
                              <a:solidFill>
                                <a:srgbClr val="FF0000"/>
                              </a:solidFill>
                              <a:latin typeface="Cambria Math" panose="02040503050406030204" pitchFamily="18" charset="0"/>
                              <a:ea typeface="微软雅黑" panose="020B0503020204020204" pitchFamily="34" charset="-122"/>
                            </a:rPr>
                          </m:ctrlPr>
                        </m:sSubPr>
                        <m:e>
                          <m:r>
                            <a:rPr lang="en-US" altLang="zh-CN" sz="2800" b="1" i="1">
                              <a:solidFill>
                                <a:srgbClr val="FF0000"/>
                              </a:solidFill>
                              <a:latin typeface="Cambria Math"/>
                              <a:ea typeface="微软雅黑" panose="020B0503020204020204" pitchFamily="34" charset="-122"/>
                            </a:rPr>
                            <m:t>𝒇</m:t>
                          </m:r>
                        </m:e>
                        <m:sub>
                          <m:r>
                            <a:rPr lang="en-US" altLang="zh-CN" sz="2800" b="1" i="1" smtClean="0">
                              <a:solidFill>
                                <a:srgbClr val="FF0000"/>
                              </a:solidFill>
                              <a:latin typeface="Cambria Math"/>
                              <a:ea typeface="微软雅黑" panose="020B0503020204020204" pitchFamily="34" charset="-122"/>
                            </a:rPr>
                            <m:t>𝟐</m:t>
                          </m:r>
                        </m:sub>
                      </m:sSub>
                      <m:d>
                        <m:dPr>
                          <m:ctrlPr>
                            <a:rPr lang="en-US" altLang="zh-CN" sz="2800" b="1" i="1">
                              <a:solidFill>
                                <a:srgbClr val="FF0000"/>
                              </a:solidFill>
                              <a:latin typeface="Cambria Math" panose="02040503050406030204" pitchFamily="18" charset="0"/>
                              <a:ea typeface="微软雅黑" panose="020B0503020204020204" pitchFamily="34" charset="-122"/>
                            </a:rPr>
                          </m:ctrlPr>
                        </m:dPr>
                        <m:e>
                          <m:r>
                            <a:rPr lang="en-US" altLang="zh-CN" sz="2800" b="1" i="1">
                              <a:solidFill>
                                <a:srgbClr val="FF0000"/>
                              </a:solidFill>
                              <a:latin typeface="Cambria Math"/>
                              <a:ea typeface="微软雅黑" panose="020B0503020204020204" pitchFamily="34" charset="-122"/>
                            </a:rPr>
                            <m:t>𝒙</m:t>
                          </m:r>
                        </m:e>
                      </m:d>
                    </m:oMath>
                  </m:oMathPara>
                </a14:m>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buClr>
                    <a:schemeClr val="accent2"/>
                  </a:buClr>
                  <a:buNone/>
                </a:pPr>
                <a14:m>
                  <m:oMathPara xmlns:m="http://schemas.openxmlformats.org/officeDocument/2006/math">
                    <m:oMathParaPr>
                      <m:jc m:val="centerGroup"/>
                    </m:oMathParaPr>
                    <m:oMath xmlns:m="http://schemas.openxmlformats.org/officeDocument/2006/math">
                      <m:r>
                        <a:rPr lang="en-US" altLang="zh-CN" sz="2800" b="1" i="1" smtClean="0">
                          <a:solidFill>
                            <a:srgbClr val="FF0000"/>
                          </a:solidFill>
                          <a:latin typeface="Cambria Math"/>
                          <a:ea typeface="Cambria Math"/>
                        </a:rPr>
                        <m:t>⋮</m:t>
                      </m:r>
                    </m:oMath>
                  </m:oMathPara>
                </a14:m>
                <a:endParaRPr lang="en-US" altLang="zh-CN" sz="2800" b="1" i="1" dirty="0">
                  <a:solidFill>
                    <a:srgbClr val="FF0000"/>
                  </a:solidFill>
                  <a:latin typeface="Cambria Math"/>
                  <a:ea typeface="微软雅黑" panose="020B0503020204020204" pitchFamily="34" charset="-122"/>
                </a:endParaRPr>
              </a:p>
              <a:p>
                <a:pPr marL="0" indent="0">
                  <a:lnSpc>
                    <a:spcPct val="150000"/>
                  </a:lnSpc>
                  <a:buClr>
                    <a:schemeClr val="accent2"/>
                  </a:buClr>
                  <a:buNone/>
                </a:pPr>
                <a14:m>
                  <m:oMathPara xmlns:m="http://schemas.openxmlformats.org/officeDocument/2006/math">
                    <m:oMathParaPr>
                      <m:jc m:val="centerGroup"/>
                    </m:oMathParaPr>
                    <m:oMath xmlns:m="http://schemas.openxmlformats.org/officeDocument/2006/math">
                      <m:r>
                        <a:rPr lang="en-US" altLang="zh-CN" sz="2800" b="1" i="0">
                          <a:solidFill>
                            <a:srgbClr val="FF0000"/>
                          </a:solidFill>
                          <a:latin typeface="Cambria Math"/>
                          <a:ea typeface="微软雅黑" panose="020B0503020204020204" pitchFamily="34" charset="-122"/>
                        </a:rPr>
                        <m:t>𝐦𝐢𝐧</m:t>
                      </m:r>
                      <m:r>
                        <a:rPr lang="en-US" altLang="zh-CN" sz="2800" b="1" i="1">
                          <a:solidFill>
                            <a:srgbClr val="FF0000"/>
                          </a:solidFill>
                          <a:latin typeface="Cambria Math"/>
                          <a:ea typeface="微软雅黑" panose="020B0503020204020204" pitchFamily="34" charset="-122"/>
                        </a:rPr>
                        <m:t> </m:t>
                      </m:r>
                      <m:sSub>
                        <m:sSubPr>
                          <m:ctrlPr>
                            <a:rPr lang="en-US" altLang="zh-CN" sz="2800" b="1" i="1">
                              <a:solidFill>
                                <a:srgbClr val="FF0000"/>
                              </a:solidFill>
                              <a:latin typeface="Cambria Math" panose="02040503050406030204" pitchFamily="18" charset="0"/>
                              <a:ea typeface="微软雅黑" panose="020B0503020204020204" pitchFamily="34" charset="-122"/>
                            </a:rPr>
                          </m:ctrlPr>
                        </m:sSubPr>
                        <m:e>
                          <m:r>
                            <a:rPr lang="en-US" altLang="zh-CN" sz="2800" b="1" i="1">
                              <a:solidFill>
                                <a:srgbClr val="FF0000"/>
                              </a:solidFill>
                              <a:latin typeface="Cambria Math"/>
                              <a:ea typeface="微软雅黑" panose="020B0503020204020204" pitchFamily="34" charset="-122"/>
                            </a:rPr>
                            <m:t>𝒇</m:t>
                          </m:r>
                        </m:e>
                        <m:sub>
                          <m:r>
                            <a:rPr lang="en-US" altLang="zh-CN" sz="2800" b="1" i="1" smtClean="0">
                              <a:solidFill>
                                <a:srgbClr val="FF0000"/>
                              </a:solidFill>
                              <a:latin typeface="Cambria Math"/>
                              <a:ea typeface="微软雅黑" panose="020B0503020204020204" pitchFamily="34" charset="-122"/>
                            </a:rPr>
                            <m:t>𝒑</m:t>
                          </m:r>
                        </m:sub>
                      </m:sSub>
                      <m:d>
                        <m:dPr>
                          <m:ctrlPr>
                            <a:rPr lang="en-US" altLang="zh-CN" sz="2800" b="1" i="1">
                              <a:solidFill>
                                <a:srgbClr val="FF0000"/>
                              </a:solidFill>
                              <a:latin typeface="Cambria Math" panose="02040503050406030204" pitchFamily="18" charset="0"/>
                              <a:ea typeface="微软雅黑" panose="020B0503020204020204" pitchFamily="34" charset="-122"/>
                            </a:rPr>
                          </m:ctrlPr>
                        </m:dPr>
                        <m:e>
                          <m:r>
                            <a:rPr lang="en-US" altLang="zh-CN" sz="2800" b="1" i="1">
                              <a:solidFill>
                                <a:srgbClr val="FF0000"/>
                              </a:solidFill>
                              <a:latin typeface="Cambria Math"/>
                              <a:ea typeface="微软雅黑" panose="020B0503020204020204" pitchFamily="34" charset="-122"/>
                            </a:rPr>
                            <m:t>𝒙</m:t>
                          </m:r>
                        </m:e>
                      </m:d>
                    </m:oMath>
                  </m:oMathPara>
                </a14:m>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buClr>
                    <a:schemeClr val="accent2"/>
                  </a:buClr>
                  <a:buNone/>
                </a:pPr>
                <a:r>
                  <a:rPr lang="zh-CN" altLang="zh-CN" sz="2400" b="1"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b="1" i="1" smtClean="0">
                        <a:latin typeface="Cambria Math"/>
                        <a:ea typeface="微软雅黑" panose="020B0503020204020204" pitchFamily="34" charset="-122"/>
                      </a:rPr>
                      <m:t>𝒙</m:t>
                    </m:r>
                    <m:r>
                      <a:rPr lang="en-US" altLang="zh-CN" sz="2400" b="1" i="1" smtClean="0">
                        <a:latin typeface="Cambria Math"/>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a:ea typeface="微软雅黑" panose="020B0503020204020204" pitchFamily="34" charset="-122"/>
                          </a:rPr>
                          <m:t>𝒙</m:t>
                        </m:r>
                      </m:e>
                      <m:sub>
                        <m:r>
                          <a:rPr lang="en-US" altLang="zh-CN" sz="2400" b="1" i="1" smtClean="0">
                            <a:latin typeface="Cambria Math"/>
                            <a:ea typeface="微软雅黑" panose="020B0503020204020204" pitchFamily="34" charset="-122"/>
                          </a:rPr>
                          <m:t>𝟏</m:t>
                        </m:r>
                      </m:sub>
                    </m:sSub>
                    <m:r>
                      <a:rPr lang="en-US" altLang="zh-CN" sz="2400" b="1" i="1" smtClean="0">
                        <a:latin typeface="Cambria Math"/>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a:ea typeface="微软雅黑" panose="020B0503020204020204" pitchFamily="34" charset="-122"/>
                          </a:rPr>
                          <m:t>𝒙</m:t>
                        </m:r>
                      </m:e>
                      <m:sub>
                        <m:r>
                          <a:rPr lang="en-US" altLang="zh-CN" sz="2400" b="1" i="1" smtClean="0">
                            <a:latin typeface="Cambria Math"/>
                            <a:ea typeface="微软雅黑" panose="020B0503020204020204" pitchFamily="34" charset="-122"/>
                          </a:rPr>
                          <m:t>𝟐</m:t>
                        </m:r>
                      </m:sub>
                    </m:sSub>
                    <m:r>
                      <a:rPr lang="en-US" altLang="zh-CN" sz="2400" b="1" i="1" smtClean="0">
                        <a:latin typeface="Cambria Math"/>
                        <a:ea typeface="微软雅黑" panose="020B0503020204020204" pitchFamily="34" charset="-122"/>
                      </a:rPr>
                      <m:t>,</m:t>
                    </m:r>
                    <m:r>
                      <a:rPr lang="en-US" altLang="zh-CN" sz="2400" b="1" i="1" smtClean="0">
                        <a:latin typeface="Cambria Math"/>
                        <a:ea typeface="Cambria Math"/>
                      </a:rPr>
                      <m:t>⋯</m:t>
                    </m:r>
                    <m:r>
                      <a:rPr lang="en-US" altLang="zh-CN" sz="2400" b="1" i="1" smtClean="0">
                        <a:latin typeface="Cambria Math"/>
                        <a:ea typeface="微软雅黑" panose="020B0503020204020204" pitchFamily="34" charset="-122"/>
                      </a:rPr>
                      <m:t>,</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a:ea typeface="微软雅黑" panose="020B0503020204020204" pitchFamily="34" charset="-122"/>
                          </a:rPr>
                          <m:t>𝒙</m:t>
                        </m:r>
                      </m:e>
                      <m:sub>
                        <m:r>
                          <a:rPr lang="en-US" altLang="zh-CN" sz="2400" b="1" i="1" smtClean="0">
                            <a:latin typeface="Cambria Math"/>
                            <a:ea typeface="微软雅黑" panose="020B0503020204020204" pitchFamily="34" charset="-122"/>
                          </a:rPr>
                          <m:t>𝒎</m:t>
                        </m:r>
                      </m:sub>
                    </m:sSub>
                    <m:r>
                      <a:rPr lang="en-US" altLang="zh-CN" sz="2400" b="1" i="1" smtClean="0">
                        <a:latin typeface="Cambria Math"/>
                        <a:ea typeface="微软雅黑" panose="020B0503020204020204" pitchFamily="34" charset="-122"/>
                      </a:rPr>
                      <m:t>)</m:t>
                    </m:r>
                    <m:r>
                      <a:rPr lang="en-US" altLang="zh-CN" sz="2400" b="1" i="1" smtClean="0">
                        <a:latin typeface="Cambria Math"/>
                        <a:ea typeface="Cambria Math"/>
                      </a:rPr>
                      <m:t>∈</m:t>
                    </m:r>
                    <m:sSup>
                      <m:sSupPr>
                        <m:ctrlPr>
                          <a:rPr lang="en-US" altLang="zh-CN" sz="2400" b="1" i="1" smtClean="0">
                            <a:latin typeface="Cambria Math" panose="02040503050406030204" pitchFamily="18" charset="0"/>
                            <a:ea typeface="Cambria Math"/>
                          </a:rPr>
                        </m:ctrlPr>
                      </m:sSupPr>
                      <m:e>
                        <m:r>
                          <a:rPr lang="en-US" altLang="zh-CN" sz="2400" b="1" i="1" smtClean="0">
                            <a:latin typeface="Cambria Math"/>
                            <a:ea typeface="Cambria Math"/>
                          </a:rPr>
                          <m:t>𝑹</m:t>
                        </m:r>
                      </m:e>
                      <m:sup>
                        <m:r>
                          <a:rPr lang="en-US" altLang="zh-CN" sz="2400" b="1" i="1" smtClean="0">
                            <a:latin typeface="Cambria Math"/>
                            <a:ea typeface="Cambria Math"/>
                          </a:rPr>
                          <m:t>𝒏</m:t>
                        </m:r>
                      </m:sup>
                    </m:sSup>
                  </m:oMath>
                </a14:m>
                <a:r>
                  <a:rPr lang="zh-CN" altLang="en-US" sz="2400" b="1" dirty="0">
                    <a:latin typeface="微软雅黑" panose="020B0503020204020204" pitchFamily="34" charset="-122"/>
                    <a:ea typeface="微软雅黑" panose="020B0503020204020204" pitchFamily="34" charset="-122"/>
                  </a:rPr>
                  <a:t>为决策变量</a:t>
                </a:r>
                <a:r>
                  <a:rPr lang="zh-CN" altLang="zh-CN"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a:t>
                </a:r>
                <a14:m>
                  <m:oMath xmlns:m="http://schemas.openxmlformats.org/officeDocument/2006/math">
                    <m:r>
                      <a:rPr lang="en-US" altLang="zh-CN" sz="2400" b="1" i="1" dirty="0" smtClean="0">
                        <a:latin typeface="Cambria Math"/>
                        <a:ea typeface="微软雅黑" panose="020B0503020204020204" pitchFamily="34" charset="-122"/>
                      </a:rPr>
                      <m:t>𝒑</m:t>
                    </m:r>
                    <m:r>
                      <a:rPr lang="en-US" altLang="zh-CN" sz="2400" b="1" i="1" dirty="0" smtClean="0">
                        <a:latin typeface="Cambria Math"/>
                        <a:ea typeface="Cambria Math"/>
                      </a:rPr>
                      <m:t>≥</m:t>
                    </m:r>
                    <m:r>
                      <a:rPr lang="en-US" altLang="zh-CN" sz="2400" b="1" i="1" dirty="0" smtClean="0">
                        <a:latin typeface="Cambria Math"/>
                        <a:ea typeface="Cambria Math"/>
                      </a:rPr>
                      <m:t>𝟐</m:t>
                    </m:r>
                    <m:r>
                      <a:rPr lang="en-US" altLang="zh-CN" sz="2400" b="1" i="1" dirty="0" smtClean="0">
                        <a:latin typeface="Cambria Math"/>
                        <a:ea typeface="Cambria Math"/>
                      </a:rPr>
                      <m:t>.</m:t>
                    </m:r>
                  </m:oMath>
                </a14:m>
                <a:r>
                  <a:rPr lang="zh-CN" altLang="zh-CN"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p:txBody>
          </p:sp>
        </mc:Choice>
        <mc:Fallback xmlns="">
          <p:sp>
            <p:nvSpPr>
              <p:cNvPr id="7169" name="内容占位符 2"/>
              <p:cNvSpPr>
                <a:spLocks noGrp="1" noRot="1" noChangeAspect="1" noMove="1" noResize="1" noEditPoints="1" noAdjustHandles="1" noChangeArrowheads="1" noChangeShapeType="1" noTextEdit="1"/>
              </p:cNvSpPr>
              <p:nvPr>
                <p:ph idx="1"/>
              </p:nvPr>
            </p:nvSpPr>
            <p:spPr>
              <a:xfrm>
                <a:off x="421641" y="1196814"/>
                <a:ext cx="7966784" cy="5256438"/>
              </a:xfrm>
              <a:blipFill>
                <a:blip r:embed="rId2"/>
                <a:stretch>
                  <a:fillRect l="-1148" b="-3708"/>
                </a:stretch>
              </a:blipFill>
            </p:spPr>
            <p:txBody>
              <a:bodyPr/>
              <a:lstStyle/>
              <a:p>
                <a:r>
                  <a:rPr lang="zh-CN" altLang="en-US">
                    <a:noFill/>
                  </a:rPr>
                  <a:t> </a:t>
                </a:r>
              </a:p>
            </p:txBody>
          </p:sp>
        </mc:Fallback>
      </mc:AlternateContent>
      <p:cxnSp>
        <p:nvCxnSpPr>
          <p:cNvPr id="4" name="直接连接符 3"/>
          <p:cNvCxnSpPr/>
          <p:nvPr/>
        </p:nvCxnSpPr>
        <p:spPr>
          <a:xfrm>
            <a:off x="161925" y="1051149"/>
            <a:ext cx="829850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7171" name="文本框 4"/>
          <p:cNvSpPr txBox="1">
            <a:spLocks noChangeArrowheads="1"/>
          </p:cNvSpPr>
          <p:nvPr/>
        </p:nvSpPr>
        <p:spPr bwMode="auto">
          <a:xfrm>
            <a:off x="421640" y="287655"/>
            <a:ext cx="27641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buClrTx/>
              <a:buSzTx/>
            </a:pPr>
            <a:r>
              <a:rPr lang="zh-CN" altLang="en-US" sz="3600" b="1" dirty="0">
                <a:solidFill>
                  <a:srgbClr val="0000FF"/>
                </a:solidFill>
                <a:latin typeface="微软雅黑" panose="020B0503020204020204" pitchFamily="34" charset="-122"/>
                <a:ea typeface="微软雅黑" panose="020B0503020204020204" pitchFamily="34" charset="-122"/>
                <a:sym typeface="宋体" panose="02010600030101010101" pitchFamily="2" charset="-122"/>
              </a:rPr>
              <a:t>多目标规划</a:t>
            </a:r>
          </a:p>
        </p:txBody>
      </p:sp>
    </p:spTree>
    <p:extLst>
      <p:ext uri="{BB962C8B-B14F-4D97-AF65-F5344CB8AC3E}">
        <p14:creationId xmlns:p14="http://schemas.microsoft.com/office/powerpoint/2010/main" val="2051939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p:cNvSpPr>
            <a:spLocks noGrp="1" noChangeArrowheads="1"/>
          </p:cNvSpPr>
          <p:nvPr>
            <p:ph idx="1"/>
          </p:nvPr>
        </p:nvSpPr>
        <p:spPr>
          <a:xfrm>
            <a:off x="684213" y="1339850"/>
            <a:ext cx="7775575" cy="4825372"/>
          </a:xfrm>
        </p:spPr>
        <p:txBody>
          <a:bodyPr/>
          <a:lstStyle/>
          <a:p>
            <a:pPr marL="0" indent="0">
              <a:lnSpc>
                <a:spcPct val="150000"/>
              </a:lnSpc>
              <a:buClr>
                <a:schemeClr val="accent2"/>
              </a:buClr>
              <a:buFontTx/>
              <a:buNone/>
            </a:pPr>
            <a:r>
              <a:rPr lang="en-US" altLang="zh-CN" sz="2400" b="1" dirty="0">
                <a:latin typeface="微软雅黑" pitchFamily="34" charset="-122"/>
                <a:ea typeface="微软雅黑" pitchFamily="34" charset="-122"/>
              </a:rPr>
              <a:t>       </a:t>
            </a:r>
            <a:endParaRPr lang="zh-CN" sz="2400" b="1" dirty="0">
              <a:latin typeface="微软雅黑" pitchFamily="34" charset="-122"/>
              <a:ea typeface="微软雅黑" pitchFamily="34" charset="-122"/>
            </a:endParaRPr>
          </a:p>
          <a:p>
            <a:pPr marL="0" indent="0">
              <a:lnSpc>
                <a:spcPct val="150000"/>
              </a:lnSpc>
              <a:buClr>
                <a:schemeClr val="accent2"/>
              </a:buClr>
              <a:buFontTx/>
              <a:buNone/>
            </a:pPr>
            <a:r>
              <a:rPr lang="zh-CN" sz="2400" b="1" dirty="0">
                <a:latin typeface="微软雅黑" pitchFamily="34" charset="-122"/>
                <a:ea typeface="微软雅黑" pitchFamily="34" charset="-122"/>
              </a:rPr>
              <a:t>       此问是在现有的在线订单基础上，为满足一个月内95%的会员得到他想看的DVD，我们进行</a:t>
            </a:r>
            <a:r>
              <a:rPr lang="zh-CN" sz="2400" b="1" dirty="0">
                <a:solidFill>
                  <a:srgbClr val="C00000"/>
                </a:solidFill>
                <a:latin typeface="微软雅黑" pitchFamily="34" charset="-122"/>
                <a:ea typeface="微软雅黑" pitchFamily="34" charset="-122"/>
              </a:rPr>
              <a:t>购买量预算和分配决策</a:t>
            </a:r>
            <a:r>
              <a:rPr lang="zh-CN" sz="2400" b="1" dirty="0">
                <a:latin typeface="微软雅黑" pitchFamily="34" charset="-122"/>
                <a:ea typeface="微软雅黑" pitchFamily="34" charset="-122"/>
              </a:rPr>
              <a:t>，使得会员的满意度最大. 预算购买量的目的是在尽可能地</a:t>
            </a:r>
            <a:r>
              <a:rPr lang="zh-CN" sz="2400" b="1" dirty="0">
                <a:solidFill>
                  <a:srgbClr val="0000FF"/>
                </a:solidFill>
                <a:latin typeface="微软雅黑" pitchFamily="34" charset="-122"/>
                <a:ea typeface="微软雅黑" pitchFamily="34" charset="-122"/>
              </a:rPr>
              <a:t>减少DVD购买量</a:t>
            </a:r>
            <a:r>
              <a:rPr lang="zh-CN" sz="2400" b="1" dirty="0">
                <a:latin typeface="微软雅黑" pitchFamily="34" charset="-122"/>
                <a:ea typeface="微软雅黑" pitchFamily="34" charset="-122"/>
              </a:rPr>
              <a:t>的前提下，满足要求，进行合理分配使得</a:t>
            </a:r>
            <a:r>
              <a:rPr lang="zh-CN" sz="2400" b="1" dirty="0">
                <a:solidFill>
                  <a:srgbClr val="0000FF"/>
                </a:solidFill>
                <a:latin typeface="微软雅黑" pitchFamily="34" charset="-122"/>
                <a:ea typeface="微软雅黑" pitchFamily="34" charset="-122"/>
              </a:rPr>
              <a:t>会员的满意度最大</a:t>
            </a:r>
            <a:r>
              <a:rPr lang="zh-CN" sz="2400" b="1" dirty="0">
                <a:latin typeface="微软雅黑" pitchFamily="34" charset="-122"/>
                <a:ea typeface="微软雅黑" pitchFamily="34" charset="-122"/>
              </a:rPr>
              <a:t>.</a:t>
            </a:r>
          </a:p>
          <a:p>
            <a:pPr marL="0" indent="0">
              <a:lnSpc>
                <a:spcPct val="150000"/>
              </a:lnSpc>
              <a:buClr>
                <a:schemeClr val="accent2"/>
              </a:buClr>
              <a:buFontTx/>
              <a:buNone/>
            </a:pPr>
            <a:endParaRPr 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6387" name="文本框 4"/>
          <p:cNvSpPr txBox="1">
            <a:spLocks noChangeArrowheads="1"/>
          </p:cNvSpPr>
          <p:nvPr/>
        </p:nvSpPr>
        <p:spPr bwMode="auto">
          <a:xfrm>
            <a:off x="312738" y="323850"/>
            <a:ext cx="58785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分析</a:t>
            </a:r>
          </a:p>
        </p:txBody>
      </p:sp>
      <p:sp>
        <p:nvSpPr>
          <p:cNvPr id="2" name="流程图: 可选过程 1"/>
          <p:cNvSpPr/>
          <p:nvPr/>
        </p:nvSpPr>
        <p:spPr>
          <a:xfrm>
            <a:off x="7021513" y="4660900"/>
            <a:ext cx="952500" cy="504825"/>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noProof="1">
                <a:solidFill>
                  <a:schemeClr val="tx1"/>
                </a:solidFill>
              </a:rPr>
              <a:t>决策</a:t>
            </a:r>
          </a:p>
        </p:txBody>
      </p:sp>
      <p:cxnSp>
        <p:nvCxnSpPr>
          <p:cNvPr id="3" name="曲线连接符 2"/>
          <p:cNvCxnSpPr>
            <a:cxnSpLocks/>
          </p:cNvCxnSpPr>
          <p:nvPr/>
        </p:nvCxnSpPr>
        <p:spPr>
          <a:xfrm rot="16200000" flipH="1">
            <a:off x="6678050" y="3649828"/>
            <a:ext cx="1544243" cy="292165"/>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流程图: 可选过程 7"/>
          <p:cNvSpPr/>
          <p:nvPr/>
        </p:nvSpPr>
        <p:spPr>
          <a:xfrm>
            <a:off x="5004036" y="5555456"/>
            <a:ext cx="952500" cy="503238"/>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noProof="1">
                <a:solidFill>
                  <a:schemeClr val="tx1"/>
                </a:solidFill>
              </a:rPr>
              <a:t>目标</a:t>
            </a:r>
          </a:p>
        </p:txBody>
      </p:sp>
      <p:cxnSp>
        <p:nvCxnSpPr>
          <p:cNvPr id="9" name="曲线连接符 8"/>
          <p:cNvCxnSpPr/>
          <p:nvPr/>
        </p:nvCxnSpPr>
        <p:spPr>
          <a:xfrm rot="5400000" flipV="1">
            <a:off x="4463547" y="4695060"/>
            <a:ext cx="863600" cy="793750"/>
          </a:xfrm>
          <a:prstGeom prst="curved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内容占位符 2"/>
          <p:cNvSpPr>
            <a:spLocks noGrp="1" noChangeArrowheads="1"/>
          </p:cNvSpPr>
          <p:nvPr>
            <p:ph idx="1"/>
          </p:nvPr>
        </p:nvSpPr>
        <p:spPr>
          <a:xfrm>
            <a:off x="684213" y="1339850"/>
            <a:ext cx="7775575" cy="1945138"/>
          </a:xfrm>
        </p:spPr>
        <p:txBody>
          <a:bodyPr/>
          <a:lstStyle/>
          <a:p>
            <a:pPr>
              <a:lnSpc>
                <a:spcPct val="150000"/>
              </a:lnSpc>
              <a:buClr>
                <a:schemeClr val="accent2"/>
              </a:buClr>
              <a:buFont typeface="Wingdings" panose="05000000000000000000" pitchFamily="2" charset="2"/>
              <a:buChar char="p"/>
            </a:pPr>
            <a:r>
              <a:rPr lang="zh-CN" altLang="en-US" sz="2400" b="1" dirty="0">
                <a:latin typeface="微软雅黑" pitchFamily="34" charset="-122"/>
                <a:ea typeface="微软雅黑" pitchFamily="34" charset="-122"/>
              </a:rPr>
              <a:t>从网站的角度考虑，在满足会员要求的条件下，购买的</a:t>
            </a:r>
            <a:r>
              <a:rPr lang="en-US" altLang="zh-CN" sz="2400" b="1" dirty="0">
                <a:latin typeface="微软雅黑" pitchFamily="34" charset="-122"/>
                <a:ea typeface="微软雅黑" pitchFamily="34" charset="-122"/>
              </a:rPr>
              <a:t>DVD</a:t>
            </a:r>
            <a:r>
              <a:rPr lang="zh-CN" altLang="en-US" sz="2400" b="1" dirty="0">
                <a:latin typeface="微软雅黑" pitchFamily="34" charset="-122"/>
                <a:ea typeface="微软雅黑" pitchFamily="34" charset="-122"/>
              </a:rPr>
              <a:t>量越少越好；</a:t>
            </a:r>
            <a:endParaRPr lang="en-US" altLang="zh-CN" sz="2400" b="1" dirty="0">
              <a:latin typeface="微软雅黑" pitchFamily="34" charset="-122"/>
              <a:ea typeface="微软雅黑" pitchFamily="34" charset="-122"/>
            </a:endParaRPr>
          </a:p>
          <a:p>
            <a:pPr>
              <a:lnSpc>
                <a:spcPct val="150000"/>
              </a:lnSpc>
              <a:buClr>
                <a:schemeClr val="accent2"/>
              </a:buClr>
              <a:buFont typeface="Wingdings" panose="05000000000000000000" pitchFamily="2" charset="2"/>
              <a:buChar char="p"/>
            </a:pPr>
            <a:r>
              <a:rPr lang="zh-CN" altLang="en-US" sz="2400" b="1" dirty="0">
                <a:latin typeface="微软雅黑" pitchFamily="34" charset="-122"/>
                <a:ea typeface="微软雅黑" pitchFamily="34" charset="-122"/>
              </a:rPr>
              <a:t>从会员的角度考虑，满意度越大越好。</a:t>
            </a:r>
            <a:endParaRPr lang="en-US"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6387" name="文本框 4"/>
          <p:cNvSpPr txBox="1">
            <a:spLocks noChangeArrowheads="1"/>
          </p:cNvSpPr>
          <p:nvPr/>
        </p:nvSpPr>
        <p:spPr bwMode="auto">
          <a:xfrm>
            <a:off x="312738" y="323850"/>
            <a:ext cx="58785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分析</a:t>
            </a:r>
          </a:p>
        </p:txBody>
      </p:sp>
      <p:sp>
        <p:nvSpPr>
          <p:cNvPr id="6" name="文本框 5">
            <a:extLst>
              <a:ext uri="{FF2B5EF4-FFF2-40B4-BE49-F238E27FC236}">
                <a16:creationId xmlns:a16="http://schemas.microsoft.com/office/drawing/2014/main" id="{718CB5BB-2F5F-48E8-BA0C-B0A32C737F2D}"/>
              </a:ext>
            </a:extLst>
          </p:cNvPr>
          <p:cNvSpPr txBox="1"/>
          <p:nvPr/>
        </p:nvSpPr>
        <p:spPr>
          <a:xfrm>
            <a:off x="684213" y="3789030"/>
            <a:ext cx="7879080" cy="1689052"/>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建立购买量最少和满意度最大为目标的多目标规划模型：</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目标</a:t>
            </a:r>
            <a:r>
              <a:rPr lang="en-US" altLang="zh-CN" sz="24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(1) </a:t>
            </a:r>
            <a:r>
              <a:rPr lang="zh-CN" altLang="en-US"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对于租赁公司，购买的</a:t>
            </a:r>
            <a:r>
              <a:rPr lang="en-US" altLang="zh-CN"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DVD</a:t>
            </a:r>
            <a:r>
              <a:rPr lang="zh-CN" altLang="en-US"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总量最少；</a:t>
            </a:r>
            <a:endParaRPr lang="en-US" altLang="zh-CN"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endParaRPr>
          </a:p>
          <a:p>
            <a:pPr>
              <a:lnSpc>
                <a:spcPct val="150000"/>
              </a:lnSpc>
            </a:pPr>
            <a:r>
              <a:rPr lang="en-US" altLang="zh-CN"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(2) </a:t>
            </a:r>
            <a:r>
              <a:rPr lang="zh-CN" altLang="en-US"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rPr>
              <a:t>对于会员，满意度最大。</a:t>
            </a:r>
            <a:endParaRPr lang="en-US" altLang="zh-CN" sz="2400" b="1" dirty="0">
              <a:solidFill>
                <a:srgbClr val="0000FF"/>
              </a:solidFill>
              <a:latin typeface="微软雅黑" panose="020B0503020204020204" pitchFamily="34" charset="-122"/>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409206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1" name="内容占位符 2"/>
              <p:cNvSpPr>
                <a:spLocks noGrp="1" noChangeArrowheads="1"/>
              </p:cNvSpPr>
              <p:nvPr>
                <p:ph idx="1"/>
              </p:nvPr>
            </p:nvSpPr>
            <p:spPr>
              <a:xfrm>
                <a:off x="312739" y="1339850"/>
                <a:ext cx="6419442" cy="4625975"/>
              </a:xfrm>
            </p:spPr>
            <p:txBody>
              <a:bodyPr/>
              <a:lstStyle/>
              <a:p>
                <a:pPr marL="0" indent="0">
                  <a:lnSpc>
                    <a:spcPct val="150000"/>
                  </a:lnSpc>
                  <a:buClr>
                    <a:schemeClr val="accent2"/>
                  </a:buClr>
                  <a:buFontTx/>
                  <a:buNone/>
                </a:pPr>
                <a:r>
                  <a:rPr lang="en-US" altLang="zh-CN" sz="2400" b="1" dirty="0">
                    <a:latin typeface="微软雅黑" pitchFamily="34" charset="-122"/>
                    <a:ea typeface="微软雅黑" pitchFamily="34" charset="-122"/>
                    <a:sym typeface="宋体" pitchFamily="2"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𝒊𝒋</m:t>
                        </m:r>
                      </m:sub>
                    </m:sSub>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第 </a:t>
                </a:r>
                <a14:m>
                  <m:oMath xmlns:m="http://schemas.openxmlformats.org/officeDocument/2006/math">
                    <m:r>
                      <a:rPr lang="en-US" altLang="zh-CN" sz="2400" b="1" i="1" smtClean="0">
                        <a:latin typeface="Cambria Math"/>
                        <a:ea typeface="微软雅黑" pitchFamily="34" charset="-122"/>
                        <a:sym typeface="宋体" pitchFamily="2" charset="-122"/>
                      </a:rPr>
                      <m:t>𝒊</m:t>
                    </m:r>
                  </m:oMath>
                </a14:m>
                <a:r>
                  <a:rPr lang="zh-CN" altLang="en-US" sz="2400" b="1" dirty="0">
                    <a:latin typeface="微软雅黑" pitchFamily="34" charset="-122"/>
                    <a:ea typeface="微软雅黑" pitchFamily="34" charset="-122"/>
                    <a:sym typeface="宋体" pitchFamily="2" charset="-122"/>
                  </a:rPr>
                  <a:t> 个会员分配第 </a:t>
                </a:r>
                <a14:m>
                  <m:oMath xmlns:m="http://schemas.openxmlformats.org/officeDocument/2006/math">
                    <m:r>
                      <a:rPr lang="en-US" altLang="zh-CN" sz="2400" b="1" i="1" smtClean="0">
                        <a:latin typeface="Cambria Math"/>
                        <a:ea typeface="微软雅黑" pitchFamily="34" charset="-122"/>
                        <a:sym typeface="宋体" pitchFamily="2" charset="-122"/>
                      </a:rPr>
                      <m:t>𝒋</m:t>
                    </m:r>
                  </m:oMath>
                </a14:m>
                <a:r>
                  <a:rPr lang="zh-CN" altLang="en-US" sz="2400" b="1" dirty="0">
                    <a:latin typeface="微软雅黑" pitchFamily="34" charset="-122"/>
                    <a:ea typeface="微软雅黑" pitchFamily="34" charset="-122"/>
                    <a:sym typeface="宋体" pitchFamily="2" charset="-122"/>
                  </a:rPr>
                  <a:t> 种DVD；</a:t>
                </a:r>
                <a:endParaRPr lang="en-US" altLang="zh-CN" sz="2400" b="1" dirty="0">
                  <a:latin typeface="微软雅黑" pitchFamily="34" charset="-122"/>
                  <a:ea typeface="微软雅黑" pitchFamily="34" charset="-122"/>
                  <a:sym typeface="宋体" pitchFamily="2" charset="-122"/>
                </a:endParaRPr>
              </a:p>
              <a:p>
                <a:pPr marL="0" indent="0">
                  <a:lnSpc>
                    <a:spcPct val="150000"/>
                  </a:lnSpc>
                  <a:buClr>
                    <a:schemeClr val="accent2"/>
                  </a:buClr>
                  <a:buFontTx/>
                  <a:buNone/>
                </a:pPr>
                <a:r>
                  <a:rPr lang="en-US" altLang="zh-CN" sz="2400" b="1" dirty="0">
                    <a:latin typeface="微软雅黑" pitchFamily="34" charset="-122"/>
                    <a:ea typeface="微软雅黑" pitchFamily="34" charset="-122"/>
                    <a:sym typeface="宋体" pitchFamily="2"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𝒚</m:t>
                        </m:r>
                      </m:e>
                      <m:sub>
                        <m:r>
                          <a:rPr lang="en-US" altLang="zh-CN" sz="2400" b="1" i="1" smtClean="0">
                            <a:latin typeface="Cambria Math"/>
                            <a:ea typeface="微软雅黑" pitchFamily="34" charset="-122"/>
                            <a:sym typeface="宋体" pitchFamily="2" charset="-122"/>
                          </a:rPr>
                          <m:t>𝒋</m:t>
                        </m:r>
                      </m:sub>
                    </m:sSub>
                  </m:oMath>
                </a14:m>
                <a:r>
                  <a:rPr lang="en-US" altLang="zh-CN" sz="2400" b="1" dirty="0">
                    <a:latin typeface="微软雅黑" pitchFamily="34" charset="-122"/>
                    <a:ea typeface="微软雅黑" pitchFamily="34" charset="-122"/>
                    <a:sym typeface="宋体" pitchFamily="2" charset="-122"/>
                  </a:rPr>
                  <a:t> : </a:t>
                </a:r>
                <a:r>
                  <a:rPr lang="zh-CN" altLang="en-US" sz="2400" b="1" dirty="0">
                    <a:latin typeface="微软雅黑" pitchFamily="34" charset="-122"/>
                    <a:ea typeface="微软雅黑" pitchFamily="34" charset="-122"/>
                    <a:sym typeface="宋体" pitchFamily="2" charset="-122"/>
                  </a:rPr>
                  <a:t>第 </a:t>
                </a:r>
                <a14:m>
                  <m:oMath xmlns:m="http://schemas.openxmlformats.org/officeDocument/2006/math">
                    <m:r>
                      <a:rPr lang="en-US" altLang="zh-CN" sz="2400" b="1" i="1" smtClean="0">
                        <a:latin typeface="Cambria Math"/>
                        <a:ea typeface="微软雅黑" pitchFamily="34" charset="-122"/>
                        <a:sym typeface="宋体" pitchFamily="2" charset="-122"/>
                      </a:rPr>
                      <m:t>𝒋</m:t>
                    </m:r>
                  </m:oMath>
                </a14:m>
                <a:r>
                  <a:rPr lang="zh-CN" altLang="en-US" sz="2400" b="1" dirty="0">
                    <a:latin typeface="微软雅黑" pitchFamily="34" charset="-122"/>
                    <a:ea typeface="微软雅黑" pitchFamily="34" charset="-122"/>
                    <a:sym typeface="宋体" pitchFamily="2" charset="-122"/>
                  </a:rPr>
                  <a:t> 种DVD需要的购买量</a:t>
                </a:r>
                <a:r>
                  <a:rPr lang="en-US" altLang="zh-CN" sz="2400" b="1" dirty="0">
                    <a:latin typeface="微软雅黑" pitchFamily="34" charset="-122"/>
                    <a:ea typeface="微软雅黑" pitchFamily="34" charset="-122"/>
                    <a:sym typeface="宋体" pitchFamily="2" charset="-122"/>
                  </a:rPr>
                  <a:t>;</a:t>
                </a:r>
                <a:endParaRPr lang="zh-CN" sz="2400" b="1" dirty="0">
                  <a:latin typeface="微软雅黑" pitchFamily="34" charset="-122"/>
                  <a:ea typeface="微软雅黑" pitchFamily="34" charset="-122"/>
                </a:endParaRPr>
              </a:p>
              <a:p>
                <a:pPr marL="0" indent="0">
                  <a:lnSpc>
                    <a:spcPct val="150000"/>
                  </a:lnSpc>
                  <a:buClr>
                    <a:schemeClr val="accent2"/>
                  </a:buClr>
                  <a:buFontTx/>
                  <a:buNone/>
                </a:pPr>
                <a:r>
                  <a:rPr lang="zh-CN" altLang="en-US" sz="2400" b="1" dirty="0">
                    <a:latin typeface="微软雅黑" pitchFamily="34" charset="-122"/>
                    <a:ea typeface="微软雅黑" pitchFamily="34" charset="-122"/>
                    <a:sym typeface="宋体" pitchFamily="2" charset="-122"/>
                  </a:rPr>
                  <a:t>      </a:t>
                </a:r>
                <a14:m>
                  <m:oMath xmlns:m="http://schemas.openxmlformats.org/officeDocument/2006/math">
                    <m:r>
                      <a:rPr lang="en-US" altLang="zh-CN" sz="2400" b="1" i="1" smtClean="0">
                        <a:latin typeface="Cambria Math"/>
                        <a:ea typeface="微软雅黑" pitchFamily="34" charset="-122"/>
                        <a:sym typeface="宋体" pitchFamily="2" charset="-122"/>
                      </a:rPr>
                      <m:t>𝒁</m:t>
                    </m:r>
                  </m:oMath>
                </a14:m>
                <a:r>
                  <a:rPr lang="en-US" altLang="zh-CN" sz="2400" b="1" dirty="0">
                    <a:latin typeface="微软雅黑" pitchFamily="34" charset="-122"/>
                    <a:ea typeface="微软雅黑" pitchFamily="34" charset="-122"/>
                    <a:sym typeface="宋体" pitchFamily="2" charset="-122"/>
                  </a:rPr>
                  <a:t>  : </a:t>
                </a:r>
                <a:r>
                  <a:rPr lang="zh-CN" altLang="en-US" sz="2400" b="1" dirty="0">
                    <a:latin typeface="微软雅黑" pitchFamily="34" charset="-122"/>
                    <a:ea typeface="微软雅黑" pitchFamily="34" charset="-122"/>
                    <a:sym typeface="宋体" pitchFamily="2" charset="-122"/>
                  </a:rPr>
                  <a:t>购买</a:t>
                </a:r>
                <a:r>
                  <a:rPr lang="en-US" altLang="zh-CN" sz="2400" b="1" dirty="0">
                    <a:latin typeface="微软雅黑" pitchFamily="34" charset="-122"/>
                    <a:ea typeface="微软雅黑" pitchFamily="34" charset="-122"/>
                    <a:sym typeface="宋体" pitchFamily="2" charset="-122"/>
                  </a:rPr>
                  <a:t>DVD</a:t>
                </a:r>
                <a:r>
                  <a:rPr lang="zh-CN" altLang="en-US" sz="2400" b="1" dirty="0">
                    <a:latin typeface="微软雅黑" pitchFamily="34" charset="-122"/>
                    <a:ea typeface="微软雅黑" pitchFamily="34" charset="-122"/>
                    <a:sym typeface="宋体" pitchFamily="2" charset="-122"/>
                  </a:rPr>
                  <a:t>的总数量</a:t>
                </a:r>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sym typeface="宋体" pitchFamily="2" charset="-122"/>
                </a:endParaRPr>
              </a:p>
              <a:p>
                <a:pPr marL="0" indent="0">
                  <a:lnSpc>
                    <a:spcPct val="150000"/>
                  </a:lnSpc>
                  <a:buClr>
                    <a:schemeClr val="accent2"/>
                  </a:buClr>
                  <a:buFontTx/>
                  <a:buNone/>
                </a:pPr>
                <a:r>
                  <a:rPr lang="zh-CN" sz="2400" b="1" dirty="0">
                    <a:latin typeface="微软雅黑" pitchFamily="34" charset="-122"/>
                    <a:ea typeface="微软雅黑" pitchFamily="34" charset="-122"/>
                  </a:rPr>
                  <a:t>      </a:t>
                </a:r>
                <a14:m>
                  <m:oMath xmlns:m="http://schemas.openxmlformats.org/officeDocument/2006/math">
                    <m:r>
                      <a:rPr lang="en-US" altLang="zh-CN" sz="2400" b="1" i="1" smtClean="0">
                        <a:latin typeface="Cambria Math" panose="02040503050406030204" pitchFamily="18" charset="0"/>
                        <a:ea typeface="微软雅黑" pitchFamily="34" charset="-122"/>
                      </a:rPr>
                      <m:t>𝒘</m:t>
                    </m:r>
                  </m:oMath>
                </a14:m>
                <a:r>
                  <a:rPr lang="en-US" altLang="zh-CN" sz="2400" b="1" dirty="0">
                    <a:latin typeface="微软雅黑" pitchFamily="34" charset="-122"/>
                    <a:ea typeface="微软雅黑" pitchFamily="34" charset="-122"/>
                  </a:rPr>
                  <a:t> :</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会员满意度；</a:t>
                </a:r>
                <a:endParaRPr lang="zh-CN" sz="2400" b="1" dirty="0">
                  <a:latin typeface="微软雅黑" pitchFamily="34" charset="-122"/>
                  <a:ea typeface="微软雅黑" pitchFamily="34" charset="-122"/>
                </a:endParaRPr>
              </a:p>
              <a:p>
                <a:pPr marL="0" indent="0">
                  <a:lnSpc>
                    <a:spcPct val="150000"/>
                  </a:lnSpc>
                  <a:buClr>
                    <a:schemeClr val="accent2"/>
                  </a:buClr>
                  <a:buFontTx/>
                  <a:buNone/>
                </a:pPr>
                <a:r>
                  <a:rPr lang="zh-CN"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𝒛</m:t>
                        </m:r>
                      </m:e>
                      <m:sub>
                        <m:r>
                          <a:rPr lang="en-US" altLang="zh-CN" sz="2400" b="1" i="1" smtClean="0">
                            <a:latin typeface="Cambria Math"/>
                            <a:ea typeface="微软雅黑" pitchFamily="34" charset="-122"/>
                          </a:rPr>
                          <m:t>𝒊</m:t>
                        </m:r>
                      </m:sub>
                    </m:sSub>
                  </m:oMath>
                </a14:m>
                <a:r>
                  <a:rPr lang="en-US" altLang="zh-CN" sz="2400" b="1" dirty="0">
                    <a:latin typeface="微软雅黑" pitchFamily="34" charset="-122"/>
                    <a:ea typeface="微软雅黑" pitchFamily="34" charset="-122"/>
                  </a:rPr>
                  <a:t> : </a:t>
                </a:r>
                <a:r>
                  <a:rPr lang="zh-CN" altLang="en-US" sz="2400" b="1" dirty="0">
                    <a:latin typeface="微软雅黑" pitchFamily="34" charset="-122"/>
                    <a:ea typeface="微软雅黑" pitchFamily="34" charset="-122"/>
                    <a:sym typeface="宋体" pitchFamily="2" charset="-122"/>
                  </a:rPr>
                  <a:t>第 </a:t>
                </a:r>
                <a14:m>
                  <m:oMath xmlns:m="http://schemas.openxmlformats.org/officeDocument/2006/math">
                    <m:r>
                      <a:rPr lang="en-US" altLang="zh-CN" sz="2400" b="1" i="1" smtClean="0">
                        <a:latin typeface="Cambria Math"/>
                        <a:ea typeface="微软雅黑" pitchFamily="34" charset="-122"/>
                        <a:sym typeface="宋体" pitchFamily="2" charset="-122"/>
                      </a:rPr>
                      <m:t>𝒊</m:t>
                    </m:r>
                  </m:oMath>
                </a14:m>
                <a:r>
                  <a:rPr lang="zh-CN" altLang="en-US" sz="2400" b="1" dirty="0">
                    <a:latin typeface="微软雅黑" pitchFamily="34" charset="-122"/>
                    <a:ea typeface="微软雅黑" pitchFamily="34" charset="-122"/>
                    <a:sym typeface="宋体" pitchFamily="2" charset="-122"/>
                  </a:rPr>
                  <a:t> 个会员分配三张</a:t>
                </a:r>
                <a:r>
                  <a:rPr lang="en-US" altLang="zh-CN" sz="2400" b="1" dirty="0">
                    <a:latin typeface="微软雅黑" pitchFamily="34" charset="-122"/>
                    <a:ea typeface="微软雅黑" pitchFamily="34" charset="-122"/>
                    <a:sym typeface="宋体" pitchFamily="2" charset="-122"/>
                  </a:rPr>
                  <a:t>DVD</a:t>
                </a:r>
                <a:r>
                  <a:rPr lang="zh-CN" altLang="en-US" sz="2400" b="1" dirty="0">
                    <a:latin typeface="微软雅黑" pitchFamily="34" charset="-122"/>
                    <a:ea typeface="微软雅黑" pitchFamily="34" charset="-122"/>
                    <a:sym typeface="宋体" pitchFamily="2" charset="-122"/>
                  </a:rPr>
                  <a:t>；</a:t>
                </a:r>
                <a:endParaRPr lang="zh-CN" sz="2400" b="1" dirty="0">
                  <a:latin typeface="微软雅黑" pitchFamily="34" charset="-122"/>
                  <a:ea typeface="微软雅黑" pitchFamily="34" charset="-122"/>
                </a:endParaRPr>
              </a:p>
              <a:p>
                <a:pPr marL="0" indent="0">
                  <a:lnSpc>
                    <a:spcPct val="150000"/>
                  </a:lnSpc>
                  <a:buClr>
                    <a:schemeClr val="accent2"/>
                  </a:buClr>
                  <a:buFontTx/>
                  <a:buNone/>
                </a:pPr>
                <a:r>
                  <a:rPr lang="en-US" altLang="zh-CN"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𝒄</m:t>
                        </m:r>
                      </m:e>
                      <m:sub>
                        <m:r>
                          <a:rPr lang="en-US" altLang="zh-CN" sz="2400" b="1" i="1" smtClean="0">
                            <a:latin typeface="Cambria Math"/>
                            <a:ea typeface="微软雅黑" pitchFamily="34" charset="-122"/>
                          </a:rPr>
                          <m:t>𝒊𝒋</m:t>
                        </m:r>
                      </m:sub>
                    </m:sSub>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第 </a:t>
                </a:r>
                <a14:m>
                  <m:oMath xmlns:m="http://schemas.openxmlformats.org/officeDocument/2006/math">
                    <m:r>
                      <a:rPr lang="en-US" altLang="zh-CN" sz="2400" b="1" i="1" smtClean="0">
                        <a:latin typeface="Cambria Math"/>
                        <a:ea typeface="微软雅黑" pitchFamily="34" charset="-122"/>
                        <a:sym typeface="宋体" pitchFamily="2" charset="-122"/>
                      </a:rPr>
                      <m:t>𝒊</m:t>
                    </m:r>
                  </m:oMath>
                </a14:m>
                <a:r>
                  <a:rPr lang="zh-CN" altLang="en-US" sz="2400" b="1" dirty="0">
                    <a:latin typeface="微软雅黑" pitchFamily="34" charset="-122"/>
                    <a:ea typeface="微软雅黑" pitchFamily="34" charset="-122"/>
                    <a:sym typeface="宋体" pitchFamily="2" charset="-122"/>
                  </a:rPr>
                  <a:t> 个会员对第 </a:t>
                </a:r>
                <a14:m>
                  <m:oMath xmlns:m="http://schemas.openxmlformats.org/officeDocument/2006/math">
                    <m:r>
                      <a:rPr lang="en-US" altLang="zh-CN" sz="2400" b="1" i="1" smtClean="0">
                        <a:latin typeface="Cambria Math"/>
                        <a:ea typeface="微软雅黑" pitchFamily="34" charset="-122"/>
                        <a:sym typeface="宋体" pitchFamily="2" charset="-122"/>
                      </a:rPr>
                      <m:t>𝒋</m:t>
                    </m:r>
                  </m:oMath>
                </a14:m>
                <a:r>
                  <a:rPr lang="zh-CN" altLang="en-US" sz="2400" b="1" dirty="0">
                    <a:latin typeface="微软雅黑" pitchFamily="34" charset="-122"/>
                    <a:ea typeface="微软雅黑" pitchFamily="34" charset="-122"/>
                    <a:sym typeface="宋体" pitchFamily="2" charset="-122"/>
                  </a:rPr>
                  <a:t> 种DVD的满意度；</a:t>
                </a:r>
                <a:endParaRPr lang="en-US" altLang="zh-CN" sz="2400" b="1" dirty="0">
                  <a:latin typeface="微软雅黑" pitchFamily="34" charset="-122"/>
                  <a:ea typeface="微软雅黑" pitchFamily="34" charset="-122"/>
                </a:endParaRPr>
              </a:p>
              <a:p>
                <a:pPr marL="0" indent="0">
                  <a:lnSpc>
                    <a:spcPct val="150000"/>
                  </a:lnSpc>
                  <a:buClr>
                    <a:schemeClr val="accent2"/>
                  </a:buClr>
                  <a:buFontTx/>
                  <a:buNone/>
                </a:pPr>
                <a:r>
                  <a:rPr lang="en-US" altLang="zh-CN" sz="2400" b="1" dirty="0">
                    <a:latin typeface="微软雅黑" pitchFamily="34" charset="-122"/>
                    <a:ea typeface="微软雅黑" pitchFamily="34" charset="-122"/>
                  </a:rPr>
                  <a:t>      </a:t>
                </a:r>
                <a14:m>
                  <m:oMath xmlns:m="http://schemas.openxmlformats.org/officeDocument/2006/math">
                    <m:r>
                      <a:rPr lang="zh-CN" altLang="en-US" sz="2400" b="1" i="1" smtClean="0">
                        <a:latin typeface="Cambria Math"/>
                        <a:ea typeface="微软雅黑" pitchFamily="34" charset="-122"/>
                      </a:rPr>
                      <m:t>𝜽</m:t>
                    </m:r>
                  </m:oMath>
                </a14:m>
                <a:r>
                  <a:rPr lang="en-US" altLang="zh-CN" sz="2400" b="1" dirty="0">
                    <a:latin typeface="微软雅黑" pitchFamily="34" charset="-122"/>
                    <a:ea typeface="微软雅黑" pitchFamily="34" charset="-122"/>
                  </a:rPr>
                  <a:t>  : </a:t>
                </a:r>
                <a:r>
                  <a:rPr lang="zh-CN" altLang="en-US" sz="2400" b="1" dirty="0">
                    <a:latin typeface="微软雅黑" pitchFamily="34" charset="-122"/>
                    <a:ea typeface="微软雅黑" pitchFamily="34" charset="-122"/>
                    <a:sym typeface="宋体" pitchFamily="2" charset="-122"/>
                  </a:rPr>
                  <a:t>总体满意度水平</a:t>
                </a:r>
                <a:r>
                  <a:rPr lang="en-US" altLang="zh-CN" sz="2400" b="1" dirty="0">
                    <a:latin typeface="微软雅黑" pitchFamily="34" charset="-122"/>
                    <a:ea typeface="微软雅黑" pitchFamily="34" charset="-122"/>
                    <a:sym typeface="宋体" pitchFamily="2" charset="-122"/>
                  </a:rPr>
                  <a:t>.</a:t>
                </a:r>
                <a:endParaRPr lang="zh-CN" sz="2400" b="1" dirty="0">
                  <a:latin typeface="微软雅黑" pitchFamily="34" charset="-122"/>
                  <a:ea typeface="微软雅黑" pitchFamily="34" charset="-122"/>
                </a:endParaRPr>
              </a:p>
              <a:p>
                <a:pPr marL="0" indent="0">
                  <a:lnSpc>
                    <a:spcPct val="150000"/>
                  </a:lnSpc>
                  <a:buClr>
                    <a:schemeClr val="accent2"/>
                  </a:buClr>
                  <a:buFontTx/>
                  <a:buNone/>
                </a:pPr>
                <a:endParaRPr lang="zh-CN" sz="2400" b="1" dirty="0">
                  <a:latin typeface="微软雅黑" pitchFamily="34" charset="-122"/>
                  <a:ea typeface="微软雅黑" pitchFamily="34" charset="-122"/>
                </a:endParaRPr>
              </a:p>
            </p:txBody>
          </p:sp>
        </mc:Choice>
        <mc:Fallback xmlns="">
          <p:sp>
            <p:nvSpPr>
              <p:cNvPr id="15361" name="内容占位符 2"/>
              <p:cNvSpPr>
                <a:spLocks noGrp="1" noRot="1" noChangeAspect="1" noMove="1" noResize="1" noEditPoints="1" noAdjustHandles="1" noChangeArrowheads="1" noChangeShapeType="1" noTextEdit="1"/>
              </p:cNvSpPr>
              <p:nvPr>
                <p:ph idx="1"/>
              </p:nvPr>
            </p:nvSpPr>
            <p:spPr>
              <a:xfrm>
                <a:off x="312739" y="1339850"/>
                <a:ext cx="6419442" cy="4625975"/>
              </a:xfrm>
              <a:blipFill>
                <a:blip r:embed="rId2"/>
                <a:stretch>
                  <a:fillRect/>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5363" name="文本框 4"/>
          <p:cNvSpPr txBox="1">
            <a:spLocks noChangeArrowheads="1"/>
          </p:cNvSpPr>
          <p:nvPr/>
        </p:nvSpPr>
        <p:spPr bwMode="auto">
          <a:xfrm>
            <a:off x="312738" y="323850"/>
            <a:ext cx="6792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符号说明</a:t>
            </a:r>
          </a:p>
        </p:txBody>
      </p:sp>
      <p:sp>
        <p:nvSpPr>
          <p:cNvPr id="2" name="矩形 1">
            <a:extLst>
              <a:ext uri="{FF2B5EF4-FFF2-40B4-BE49-F238E27FC236}">
                <a16:creationId xmlns:a16="http://schemas.microsoft.com/office/drawing/2014/main" id="{B44B6117-5F52-4CB2-A1DE-C8E650536B60}"/>
              </a:ext>
            </a:extLst>
          </p:cNvPr>
          <p:cNvSpPr/>
          <p:nvPr/>
        </p:nvSpPr>
        <p:spPr>
          <a:xfrm>
            <a:off x="4928930" y="5801355"/>
            <a:ext cx="3915452" cy="874407"/>
          </a:xfrm>
          <a:prstGeom prst="rect">
            <a:avLst/>
          </a:prstGeom>
        </p:spPr>
        <p:txBody>
          <a:bodyPr wrap="square">
            <a:spAutoFit/>
          </a:bodyPr>
          <a:lstStyle/>
          <a:p>
            <a:pPr marL="0" indent="0">
              <a:lnSpc>
                <a:spcPct val="150000"/>
              </a:lnSpc>
              <a:buClr>
                <a:schemeClr val="accent2"/>
              </a:buClr>
              <a:buFontTx/>
              <a:buNone/>
            </a:pPr>
            <a:r>
              <a:rPr lang="zh-CN" altLang="en-US" b="1" dirty="0">
                <a:solidFill>
                  <a:srgbClr val="C00000"/>
                </a:solidFill>
                <a:latin typeface="微软雅黑" pitchFamily="34" charset="-122"/>
                <a:ea typeface="微软雅黑" pitchFamily="34" charset="-122"/>
                <a:sym typeface="宋体" pitchFamily="2" charset="-122"/>
              </a:rPr>
              <a:t>假设</a:t>
            </a:r>
            <a:r>
              <a:rPr lang="en-US" altLang="zh-CN" b="1" dirty="0">
                <a:solidFill>
                  <a:srgbClr val="C00000"/>
                </a:solidFill>
                <a:latin typeface="微软雅黑" pitchFamily="34" charset="-122"/>
                <a:ea typeface="微软雅黑" pitchFamily="34" charset="-122"/>
                <a:sym typeface="宋体" pitchFamily="2" charset="-122"/>
              </a:rPr>
              <a:t>1. </a:t>
            </a:r>
            <a:r>
              <a:rPr lang="zh-CN" altLang="zh-CN" b="1" dirty="0">
                <a:solidFill>
                  <a:srgbClr val="C00000"/>
                </a:solidFill>
                <a:latin typeface="微软雅黑" pitchFamily="34" charset="-122"/>
                <a:ea typeface="微软雅黑" pitchFamily="34" charset="-122"/>
                <a:sym typeface="宋体" pitchFamily="2" charset="-122"/>
              </a:rPr>
              <a:t>会员得到他想看的DVD          </a:t>
            </a:r>
          </a:p>
          <a:p>
            <a:pPr marL="0" indent="0">
              <a:lnSpc>
                <a:spcPct val="150000"/>
              </a:lnSpc>
              <a:buClr>
                <a:schemeClr val="accent2"/>
              </a:buClr>
              <a:buFontTx/>
              <a:buNone/>
            </a:pPr>
            <a:r>
              <a:rPr lang="zh-CN" altLang="en-US" b="1" dirty="0">
                <a:solidFill>
                  <a:srgbClr val="C00000"/>
                </a:solidFill>
                <a:latin typeface="微软雅黑" pitchFamily="34" charset="-122"/>
                <a:ea typeface="微软雅黑" pitchFamily="34" charset="-122"/>
                <a:sym typeface="宋体" pitchFamily="2" charset="-122"/>
              </a:rPr>
              <a:t>假设</a:t>
            </a:r>
            <a:r>
              <a:rPr lang="en-US" altLang="zh-CN" b="1" dirty="0">
                <a:solidFill>
                  <a:srgbClr val="C00000"/>
                </a:solidFill>
                <a:latin typeface="微软雅黑" pitchFamily="34" charset="-122"/>
                <a:ea typeface="微软雅黑" pitchFamily="34" charset="-122"/>
                <a:sym typeface="宋体" pitchFamily="2" charset="-122"/>
              </a:rPr>
              <a:t>2. </a:t>
            </a:r>
            <a:r>
              <a:rPr lang="zh-CN" altLang="en-US" b="1" dirty="0">
                <a:solidFill>
                  <a:srgbClr val="C00000"/>
                </a:solidFill>
                <a:latin typeface="微软雅黑" pitchFamily="34" charset="-122"/>
                <a:ea typeface="微软雅黑" pitchFamily="34" charset="-122"/>
                <a:sym typeface="宋体" pitchFamily="2" charset="-122"/>
              </a:rPr>
              <a:t>每种</a:t>
            </a:r>
            <a:r>
              <a:rPr lang="en-US" altLang="zh-CN" b="1" dirty="0">
                <a:solidFill>
                  <a:srgbClr val="C00000"/>
                </a:solidFill>
                <a:latin typeface="微软雅黑" pitchFamily="34" charset="-122"/>
                <a:ea typeface="微软雅黑" pitchFamily="34" charset="-122"/>
                <a:sym typeface="宋体" pitchFamily="2" charset="-122"/>
              </a:rPr>
              <a:t>DVD</a:t>
            </a:r>
            <a:r>
              <a:rPr lang="zh-CN" altLang="en-US" b="1" dirty="0">
                <a:solidFill>
                  <a:srgbClr val="C00000"/>
                </a:solidFill>
                <a:latin typeface="微软雅黑" pitchFamily="34" charset="-122"/>
                <a:ea typeface="微软雅黑" pitchFamily="34" charset="-122"/>
                <a:sym typeface="宋体" pitchFamily="2" charset="-122"/>
              </a:rPr>
              <a:t>的单价是一样的</a:t>
            </a:r>
            <a:r>
              <a:rPr lang="en-US" altLang="zh-CN" b="1" dirty="0">
                <a:solidFill>
                  <a:srgbClr val="C00000"/>
                </a:solidFill>
                <a:latin typeface="微软雅黑" pitchFamily="34" charset="-122"/>
                <a:ea typeface="微软雅黑" pitchFamily="34" charset="-122"/>
                <a:sym typeface="宋体" pitchFamily="2" charset="-122"/>
              </a:rPr>
              <a:t>.</a:t>
            </a:r>
            <a:endParaRPr lang="zh-CN" altLang="zh-CN" b="1" dirty="0">
              <a:solidFill>
                <a:srgbClr val="C00000"/>
              </a:solidFill>
              <a:latin typeface="微软雅黑" pitchFamily="34" charset="-122"/>
              <a:ea typeface="微软雅黑"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8434" name="文本框 4"/>
          <p:cNvSpPr txBox="1">
            <a:spLocks noChangeArrowheads="1"/>
          </p:cNvSpPr>
          <p:nvPr/>
        </p:nvSpPr>
        <p:spPr bwMode="auto">
          <a:xfrm>
            <a:off x="312738" y="341313"/>
            <a:ext cx="6792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18435" name="内容占位符 2"/>
              <p:cNvSpPr>
                <a:spLocks noGrp="1" noChangeArrowheads="1"/>
              </p:cNvSpPr>
              <p:nvPr>
                <p:ph idx="1"/>
              </p:nvPr>
            </p:nvSpPr>
            <p:spPr>
              <a:xfrm>
                <a:off x="312738" y="1338263"/>
                <a:ext cx="8229600" cy="4525962"/>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sym typeface="宋体" pitchFamily="2" charset="-122"/>
                  </a:rPr>
                  <a:t>       </a:t>
                </a:r>
                <a:r>
                  <a:rPr lang="zh-CN" sz="2400" b="1" dirty="0">
                    <a:latin typeface="微软雅黑" pitchFamily="34" charset="-122"/>
                    <a:ea typeface="微软雅黑" pitchFamily="34" charset="-122"/>
                    <a:sym typeface="宋体" pitchFamily="2" charset="-122"/>
                  </a:rPr>
                  <a:t>根据问题一</a:t>
                </a:r>
                <a:r>
                  <a:rPr lang="en-US" altLang="zh-CN" sz="2400" b="1" dirty="0">
                    <a:latin typeface="微软雅黑" pitchFamily="34" charset="-122"/>
                    <a:ea typeface="微软雅黑" pitchFamily="34" charset="-122"/>
                    <a:sym typeface="宋体" pitchFamily="2" charset="-122"/>
                  </a:rPr>
                  <a:t>,</a:t>
                </a:r>
                <a:r>
                  <a:rPr lang="zh-CN" sz="2400" b="1" dirty="0">
                    <a:latin typeface="微软雅黑" pitchFamily="34" charset="-122"/>
                    <a:ea typeface="微软雅黑" pitchFamily="34" charset="-122"/>
                    <a:sym typeface="宋体" pitchFamily="2" charset="-122"/>
                  </a:rPr>
                  <a:t>我们认为</a:t>
                </a:r>
                <a:r>
                  <a:rPr lang="en-US" altLang="zh-CN" sz="2400" b="1" dirty="0">
                    <a:latin typeface="微软雅黑" pitchFamily="34" charset="-122"/>
                    <a:ea typeface="微软雅黑" pitchFamily="34" charset="-122"/>
                    <a:sym typeface="宋体" pitchFamily="2" charset="-122"/>
                  </a:rPr>
                  <a:t>,</a:t>
                </a:r>
                <a:r>
                  <a:rPr lang="zh-CN" sz="2400" b="1" dirty="0">
                    <a:latin typeface="微软雅黑" pitchFamily="34" charset="-122"/>
                    <a:ea typeface="微软雅黑" pitchFamily="34" charset="-122"/>
                    <a:sym typeface="宋体" pitchFamily="2" charset="-122"/>
                  </a:rPr>
                  <a:t>一个月中每张DVD有0.6的概率被租赁两次，0.4的概率被租赁一次</a:t>
                </a:r>
                <a:r>
                  <a:rPr lang="en-US" altLang="zh-CN" sz="2400" b="1" dirty="0">
                    <a:latin typeface="微软雅黑" pitchFamily="34" charset="-122"/>
                    <a:ea typeface="微软雅黑" pitchFamily="34" charset="-122"/>
                    <a:sym typeface="宋体" pitchFamily="2" charset="-122"/>
                  </a:rPr>
                  <a:t>. </a:t>
                </a:r>
                <a:r>
                  <a:rPr lang="zh-CN" sz="2400" b="1" dirty="0">
                    <a:latin typeface="微软雅黑" pitchFamily="34" charset="-122"/>
                    <a:ea typeface="微软雅黑" pitchFamily="34" charset="-122"/>
                    <a:sym typeface="宋体" pitchFamily="2" charset="-122"/>
                  </a:rPr>
                  <a:t>即在二次租赁的情况下，每张DVD相当于发挥了</a:t>
                </a:r>
                <a14:m>
                  <m:oMath xmlns:m="http://schemas.openxmlformats.org/officeDocument/2006/math">
                    <m:r>
                      <a:rPr lang="en-US" altLang="zh-CN" sz="2400" b="1" i="1" smtClean="0">
                        <a:latin typeface="Cambria Math"/>
                        <a:ea typeface="微软雅黑" pitchFamily="34" charset="-122"/>
                        <a:sym typeface="宋体" pitchFamily="2" charset="-122"/>
                      </a:rPr>
                      <m:t>𝟎</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𝟔</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𝟐</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𝟒</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𝟔</m:t>
                    </m:r>
                  </m:oMath>
                </a14:m>
                <a:r>
                  <a:rPr lang="zh-CN" sz="2400" b="1" dirty="0">
                    <a:latin typeface="微软雅黑" pitchFamily="34" charset="-122"/>
                    <a:ea typeface="微软雅黑" pitchFamily="34" charset="-122"/>
                    <a:sym typeface="宋体" pitchFamily="2" charset="-122"/>
                  </a:rPr>
                  <a:t>张DVD的作用.</a:t>
                </a:r>
              </a:p>
              <a:p>
                <a:pPr marL="0" indent="0">
                  <a:lnSpc>
                    <a:spcPct val="150000"/>
                  </a:lnSpc>
                  <a:spcBef>
                    <a:spcPct val="0"/>
                  </a:spcBef>
                  <a:buFontTx/>
                  <a:buNone/>
                </a:pPr>
                <a:r>
                  <a:rPr lang="zh-CN" altLang="en-US" sz="2400" b="1" dirty="0">
                    <a:latin typeface="微软雅黑" pitchFamily="34" charset="-122"/>
                    <a:ea typeface="微软雅黑" pitchFamily="34" charset="-122"/>
                  </a:rPr>
                  <a:t>       由此，在问题二建立的0-1整数规划模型的基础上，满足95%的会员得到他想看的DVD的要求，考虑DVD可能的两次分配，进一步追求DVD总的购买数量最小. 建立</a:t>
                </a:r>
                <a:r>
                  <a:rPr lang="zh-CN" altLang="en-US" sz="2400" b="1" dirty="0">
                    <a:solidFill>
                      <a:srgbClr val="C00000"/>
                    </a:solidFill>
                    <a:latin typeface="微软雅黑" pitchFamily="34" charset="-122"/>
                    <a:ea typeface="微软雅黑" pitchFamily="34" charset="-122"/>
                  </a:rPr>
                  <a:t>双目标整数规划模型</a:t>
                </a:r>
                <a:r>
                  <a:rPr lang="zh-CN" altLang="en-US" sz="2400" b="1" dirty="0">
                    <a:latin typeface="微软雅黑" pitchFamily="34" charset="-122"/>
                    <a:ea typeface="微软雅黑" pitchFamily="34" charset="-122"/>
                  </a:rPr>
                  <a:t>进行求解.</a:t>
                </a:r>
                <a:endParaRPr lang="zh-CN" altLang="en-US" sz="2400" dirty="0"/>
              </a:p>
              <a:p>
                <a:pPr marL="0" indent="0">
                  <a:buFontTx/>
                  <a:buNone/>
                </a:pPr>
                <a:endParaRPr lang="zh-CN" altLang="en-US" sz="2400" dirty="0"/>
              </a:p>
            </p:txBody>
          </p:sp>
        </mc:Choice>
        <mc:Fallback xmlns="">
          <p:sp>
            <p:nvSpPr>
              <p:cNvPr id="18435" name="内容占位符 2"/>
              <p:cNvSpPr>
                <a:spLocks noRot="1" noChangeAspect="1" noMove="1" noResize="1" noEditPoints="1" noAdjustHandles="1" noChangeArrowheads="1" noChangeShapeType="1" noTextEdit="1"/>
              </p:cNvSpPr>
              <p:nvPr>
                <p:ph idx="1"/>
              </p:nvPr>
            </p:nvSpPr>
            <p:spPr>
              <a:xfrm>
                <a:off x="312738" y="1338263"/>
                <a:ext cx="8229600" cy="4525962"/>
              </a:xfrm>
              <a:blipFill rotWithShape="1">
                <a:blip r:embed="rId2"/>
                <a:stretch>
                  <a:fillRect l="-1111" r="-74" b="-809"/>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7" name="内容占位符 2"/>
              <p:cNvSpPr>
                <a:spLocks noGrp="1" noChangeArrowheads="1"/>
              </p:cNvSpPr>
              <p:nvPr>
                <p:ph idx="1"/>
              </p:nvPr>
            </p:nvSpPr>
            <p:spPr>
              <a:xfrm>
                <a:off x="466725" y="1123950"/>
                <a:ext cx="8137525" cy="5013325"/>
              </a:xfrm>
            </p:spPr>
            <p:txBody>
              <a:bodyPr/>
              <a:lstStyle/>
              <a:p>
                <a:pPr marL="0" indent="0">
                  <a:lnSpc>
                    <a:spcPct val="150000"/>
                  </a:lnSpc>
                  <a:buClr>
                    <a:schemeClr val="accent2"/>
                  </a:buClr>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问题三的模型</a:t>
                </a:r>
              </a:p>
              <a:p>
                <a:pPr marL="0" indent="0">
                  <a:lnSpc>
                    <a:spcPct val="150000"/>
                  </a:lnSpc>
                  <a:buClr>
                    <a:schemeClr val="accent2"/>
                  </a:buClr>
                  <a:buFontTx/>
                  <a:buNone/>
                </a:pPr>
                <a:r>
                  <a:rPr lang="zh-CN" altLang="en-US" sz="2400" b="1" dirty="0">
                    <a:latin typeface="微软雅黑" pitchFamily="34" charset="-122"/>
                    <a:ea typeface="微软雅黑" pitchFamily="34" charset="-122"/>
                  </a:rPr>
                  <a:t>       设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𝒚</m:t>
                        </m:r>
                      </m:e>
                      <m:sub>
                        <m:r>
                          <a:rPr lang="en-US" altLang="zh-CN" sz="2400" b="1" i="1" smtClean="0">
                            <a:latin typeface="Cambria Math"/>
                            <a:ea typeface="微软雅黑" pitchFamily="34" charset="-122"/>
                          </a:rPr>
                          <m:t>𝒋</m:t>
                        </m:r>
                      </m:sub>
                    </m:sSub>
                  </m:oMath>
                </a14:m>
                <a:r>
                  <a:rPr lang="zh-CN" altLang="en-US" sz="2400" b="1" dirty="0">
                    <a:latin typeface="微软雅黑" pitchFamily="34" charset="-122"/>
                    <a:ea typeface="微软雅黑" pitchFamily="34" charset="-122"/>
                  </a:rPr>
                  <a:t> 表示第 </a:t>
                </a:r>
                <a14:m>
                  <m:oMath xmlns:m="http://schemas.openxmlformats.org/officeDocument/2006/math">
                    <m:r>
                      <a:rPr lang="en-US" altLang="zh-CN" sz="2400" b="1" i="1" smtClean="0">
                        <a:latin typeface="Cambria Math"/>
                        <a:ea typeface="微软雅黑" pitchFamily="34" charset="-122"/>
                      </a:rPr>
                      <m:t>𝒋</m:t>
                    </m:r>
                  </m:oMath>
                </a14:m>
                <a:r>
                  <a:rPr lang="zh-CN" altLang="en-US" sz="2400" b="1" dirty="0">
                    <a:latin typeface="微软雅黑" pitchFamily="34" charset="-122"/>
                    <a:ea typeface="微软雅黑" pitchFamily="34" charset="-122"/>
                  </a:rPr>
                  <a:t> 种DVD需要的购买量. 对每种DVD，要求分配的总量不超过相应的现有数量的1.6倍. 即:</a:t>
                </a:r>
              </a:p>
              <a:p>
                <a:pPr marL="0" indent="0">
                  <a:buClr>
                    <a:schemeClr val="accent2"/>
                  </a:buClr>
                  <a:buFontTx/>
                  <a:buNone/>
                </a:pPr>
                <a14:m>
                  <m:oMathPara xmlns:m="http://schemas.openxmlformats.org/officeDocument/2006/math">
                    <m:oMathParaPr>
                      <m:jc m:val="centerGroup"/>
                    </m:oMathParaPr>
                    <m:oMath xmlns:m="http://schemas.openxmlformats.org/officeDocument/2006/math">
                      <m:nary>
                        <m:naryPr>
                          <m:chr m:val="∑"/>
                          <m:ctrlPr>
                            <a:rPr lang="zh-CN" altLang="en-US"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sub>
                        <m:sup>
                          <m:r>
                            <a:rPr lang="en-US" altLang="zh-CN" sz="2400" b="1" i="1" smtClean="0">
                              <a:latin typeface="Cambria Math"/>
                              <a:ea typeface="微软雅黑" pitchFamily="34" charset="-122"/>
                            </a:rPr>
                            <m:t>𝟏𝟎𝟎𝟎</m:t>
                          </m:r>
                        </m:sup>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𝒊𝒋</m:t>
                              </m:r>
                            </m:sub>
                          </m:sSub>
                        </m:e>
                      </m:nary>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𝟔</m:t>
                      </m:r>
                      <m:sSub>
                        <m:sSubPr>
                          <m:ctrlPr>
                            <a:rPr lang="en-US" altLang="zh-CN" sz="2400" b="1" i="1" smtClean="0">
                              <a:latin typeface="Cambria Math" panose="02040503050406030204" pitchFamily="18" charset="0"/>
                              <a:ea typeface="Cambria Math"/>
                            </a:rPr>
                          </m:ctrlPr>
                        </m:sSubPr>
                        <m:e>
                          <m:r>
                            <a:rPr lang="en-US" altLang="zh-CN" sz="2400" b="1" i="1" smtClean="0">
                              <a:latin typeface="Cambria Math"/>
                              <a:ea typeface="Cambria Math"/>
                            </a:rPr>
                            <m:t>𝒚</m:t>
                          </m:r>
                        </m:e>
                        <m:sub>
                          <m:r>
                            <a:rPr lang="en-US" altLang="zh-CN" sz="2400" b="1" i="1" smtClean="0">
                              <a:latin typeface="Cambria Math"/>
                              <a:ea typeface="Cambria Math"/>
                            </a:rPr>
                            <m:t>𝒋</m:t>
                          </m:r>
                        </m:sub>
                      </m:sSub>
                      <m:r>
                        <a:rPr lang="en-US" altLang="zh-CN" sz="2400" b="1" i="1" smtClean="0">
                          <a:latin typeface="Cambria Math"/>
                          <a:ea typeface="Cambria Math"/>
                        </a:rPr>
                        <m:t>,</m:t>
                      </m:r>
                      <m:r>
                        <a:rPr lang="en-US" altLang="zh-CN" sz="2400" b="1" i="1" smtClean="0">
                          <a:latin typeface="Cambria Math"/>
                          <a:ea typeface="Cambria Math"/>
                        </a:rPr>
                        <m:t>𝒋</m:t>
                      </m:r>
                      <m:r>
                        <a:rPr lang="en-US" altLang="zh-CN" sz="2400" b="1" i="1" smtClean="0">
                          <a:latin typeface="Cambria Math"/>
                          <a:ea typeface="Cambria Math"/>
                        </a:rPr>
                        <m:t>=</m:t>
                      </m:r>
                      <m:r>
                        <a:rPr lang="en-US" altLang="zh-CN" sz="2400" b="1" i="1" smtClean="0">
                          <a:latin typeface="Cambria Math"/>
                          <a:ea typeface="Cambria Math"/>
                        </a:rPr>
                        <m:t>𝟏</m:t>
                      </m:r>
                      <m:r>
                        <a:rPr lang="en-US" altLang="zh-CN" sz="2400" b="1" i="1" smtClean="0">
                          <a:latin typeface="Cambria Math"/>
                          <a:ea typeface="Cambria Math"/>
                        </a:rPr>
                        <m:t>,</m:t>
                      </m:r>
                      <m:r>
                        <a:rPr lang="en-US" altLang="zh-CN" sz="2400" b="1" i="1" smtClean="0">
                          <a:latin typeface="Cambria Math"/>
                          <a:ea typeface="Cambria Math"/>
                        </a:rPr>
                        <m:t>𝟐</m:t>
                      </m:r>
                      <m:r>
                        <a:rPr lang="en-US" altLang="zh-CN" sz="2400" b="1" i="1" smtClean="0">
                          <a:latin typeface="Cambria Math"/>
                          <a:ea typeface="Cambria Math"/>
                        </a:rPr>
                        <m:t>,⋯,</m:t>
                      </m:r>
                      <m:r>
                        <a:rPr lang="en-US" altLang="zh-CN" sz="2400" b="1" i="1" smtClean="0">
                          <a:latin typeface="Cambria Math"/>
                          <a:ea typeface="Cambria Math"/>
                        </a:rPr>
                        <m:t>𝟏𝟎𝟎</m:t>
                      </m:r>
                    </m:oMath>
                  </m:oMathPara>
                </a14:m>
                <a:endParaRPr lang="zh-CN" altLang="en-US" sz="2400" b="1" dirty="0">
                  <a:latin typeface="微软雅黑" pitchFamily="34" charset="-122"/>
                  <a:ea typeface="微软雅黑" pitchFamily="34" charset="-122"/>
                </a:endParaRPr>
              </a:p>
              <a:p>
                <a:pPr marL="0" indent="0">
                  <a:lnSpc>
                    <a:spcPct val="150000"/>
                  </a:lnSpc>
                  <a:buClr>
                    <a:schemeClr val="accent2"/>
                  </a:buClr>
                  <a:buFontTx/>
                  <a:buNone/>
                </a:pPr>
                <a:r>
                  <a:rPr lang="zh-CN" altLang="en-US" sz="2400" b="1" dirty="0">
                    <a:latin typeface="微软雅黑" pitchFamily="34" charset="-122"/>
                    <a:ea typeface="微软雅黑" pitchFamily="34" charset="-122"/>
                  </a:rPr>
                  <a:t> 为了让95%的会员可以得到他想看的3张DVD，即:</a:t>
                </a:r>
              </a:p>
              <a:p>
                <a:pPr marL="0" indent="0">
                  <a:buClr>
                    <a:schemeClr val="accent2"/>
                  </a:buClr>
                  <a:buFontTx/>
                  <a:buNone/>
                </a:pPr>
                <a14:m>
                  <m:oMathPara xmlns:m="http://schemas.openxmlformats.org/officeDocument/2006/math">
                    <m:oMathParaPr>
                      <m:jc m:val="centerGroup"/>
                    </m:oMathParaPr>
                    <m:oMath xmlns:m="http://schemas.openxmlformats.org/officeDocument/2006/math">
                      <m:nary>
                        <m:naryPr>
                          <m:chr m:val="∑"/>
                          <m:ctrlPr>
                            <a:rPr lang="zh-CN" altLang="en-US"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sub>
                        <m:sup>
                          <m:r>
                            <a:rPr lang="en-US" altLang="zh-CN" sz="2400" b="1" i="1" smtClean="0">
                              <a:latin typeface="Cambria Math"/>
                              <a:ea typeface="微软雅黑" pitchFamily="34" charset="-122"/>
                            </a:rPr>
                            <m:t>𝟏𝟎𝟎𝟎</m:t>
                          </m:r>
                        </m:sup>
                        <m:e>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sub>
                            <m:sup>
                              <m:r>
                                <a:rPr lang="en-US" altLang="zh-CN" sz="2400" b="1" i="1" smtClean="0">
                                  <a:latin typeface="Cambria Math"/>
                                  <a:ea typeface="微软雅黑" pitchFamily="34" charset="-122"/>
                                </a:rPr>
                                <m:t>𝟏𝟎𝟎</m:t>
                              </m:r>
                            </m:sup>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𝒊𝒋</m:t>
                                  </m:r>
                                </m:sub>
                              </m:sSub>
                            </m:e>
                          </m:nary>
                          <m:r>
                            <a:rPr lang="en-US" altLang="zh-CN" sz="2400" b="1" i="1" smtClean="0">
                              <a:latin typeface="Cambria Math"/>
                              <a:ea typeface="Cambria Math"/>
                            </a:rPr>
                            <m:t>≥</m:t>
                          </m:r>
                          <m:r>
                            <a:rPr lang="en-US" altLang="zh-CN" sz="2400" b="1" i="1" smtClean="0">
                              <a:latin typeface="Cambria Math"/>
                              <a:ea typeface="Cambria Math"/>
                            </a:rPr>
                            <m:t>𝟏𝟎𝟎𝟎</m:t>
                          </m:r>
                          <m:r>
                            <a:rPr lang="en-US" altLang="zh-CN" sz="2400" b="1" i="1" smtClean="0">
                              <a:latin typeface="Cambria Math"/>
                              <a:ea typeface="Cambria Math"/>
                            </a:rPr>
                            <m:t>×</m:t>
                          </m:r>
                          <m:r>
                            <a:rPr lang="en-US" altLang="zh-CN" sz="2400" b="1" i="1" smtClean="0">
                              <a:latin typeface="Cambria Math"/>
                              <a:ea typeface="Cambria Math"/>
                            </a:rPr>
                            <m:t>𝟑</m:t>
                          </m:r>
                          <m:r>
                            <a:rPr lang="en-US" altLang="zh-CN" sz="2400" b="1" i="1" smtClean="0">
                              <a:latin typeface="Cambria Math"/>
                              <a:ea typeface="Cambria Math"/>
                            </a:rPr>
                            <m:t>×</m:t>
                          </m:r>
                          <m:r>
                            <a:rPr lang="en-US" altLang="zh-CN" sz="2400" b="1" i="1" smtClean="0">
                              <a:latin typeface="Cambria Math"/>
                              <a:ea typeface="Cambria Math"/>
                            </a:rPr>
                            <m:t>𝟎</m:t>
                          </m:r>
                          <m:r>
                            <a:rPr lang="en-US" altLang="zh-CN" sz="2400" b="1" i="1" smtClean="0">
                              <a:latin typeface="Cambria Math"/>
                              <a:ea typeface="Cambria Math"/>
                            </a:rPr>
                            <m:t>.</m:t>
                          </m:r>
                          <m:r>
                            <a:rPr lang="en-US" altLang="zh-CN" sz="2400" b="1" i="1" smtClean="0">
                              <a:latin typeface="Cambria Math"/>
                              <a:ea typeface="Cambria Math"/>
                            </a:rPr>
                            <m:t>𝟗𝟓</m:t>
                          </m:r>
                          <m:r>
                            <a:rPr lang="en-US" altLang="zh-CN" sz="2400" b="1" i="1" smtClean="0">
                              <a:latin typeface="Cambria Math"/>
                              <a:ea typeface="Cambria Math"/>
                            </a:rPr>
                            <m:t>=</m:t>
                          </m:r>
                          <m:r>
                            <a:rPr lang="en-US" altLang="zh-CN" sz="2400" b="1" i="1" smtClean="0">
                              <a:latin typeface="Cambria Math"/>
                              <a:ea typeface="Cambria Math"/>
                            </a:rPr>
                            <m:t>𝟐𝟖𝟓𝟎</m:t>
                          </m:r>
                        </m:e>
                      </m:nary>
                    </m:oMath>
                  </m:oMathPara>
                </a14:m>
                <a:endParaRPr lang="zh-CN" altLang="en-US" sz="2400" b="1" dirty="0">
                  <a:latin typeface="微软雅黑" pitchFamily="34" charset="-122"/>
                  <a:ea typeface="微软雅黑" pitchFamily="34" charset="-122"/>
                </a:endParaRPr>
              </a:p>
              <a:p>
                <a:pPr marL="0" indent="0">
                  <a:lnSpc>
                    <a:spcPct val="150000"/>
                  </a:lnSpc>
                  <a:buClr>
                    <a:schemeClr val="accent2"/>
                  </a:buClr>
                  <a:buFontTx/>
                  <a:buNone/>
                </a:pPr>
                <a:endParaRPr lang="zh-CN" altLang="en-US" sz="2400" b="1" dirty="0">
                  <a:latin typeface="微软雅黑" pitchFamily="34" charset="-122"/>
                  <a:ea typeface="微软雅黑" pitchFamily="34" charset="-122"/>
                </a:endParaRPr>
              </a:p>
              <a:p>
                <a:pPr marL="0" indent="0">
                  <a:lnSpc>
                    <a:spcPct val="150000"/>
                  </a:lnSpc>
                  <a:buClr>
                    <a:schemeClr val="accent2"/>
                  </a:buClr>
                  <a:buFontTx/>
                  <a:buNone/>
                </a:pPr>
                <a:r>
                  <a:rPr lang="zh-CN" altLang="en-US" sz="2400" b="1" dirty="0">
                    <a:latin typeface="微软雅黑" pitchFamily="34" charset="-122"/>
                    <a:ea typeface="微软雅黑" pitchFamily="34" charset="-122"/>
                  </a:rPr>
                  <a:t> </a:t>
                </a:r>
              </a:p>
              <a:p>
                <a:pPr marL="0" indent="0">
                  <a:lnSpc>
                    <a:spcPct val="150000"/>
                  </a:lnSpc>
                  <a:buClr>
                    <a:schemeClr val="accent2"/>
                  </a:buClr>
                  <a:buFontTx/>
                  <a:buNone/>
                </a:pPr>
                <a:endParaRPr lang="zh-CN" altLang="en-US" sz="2400" b="1" dirty="0">
                  <a:latin typeface="微软雅黑" pitchFamily="34" charset="-122"/>
                  <a:ea typeface="微软雅黑" pitchFamily="34" charset="-122"/>
                </a:endParaRPr>
              </a:p>
            </p:txBody>
          </p:sp>
        </mc:Choice>
        <mc:Fallback xmlns="">
          <p:sp>
            <p:nvSpPr>
              <p:cNvPr id="19457" name="内容占位符 2"/>
              <p:cNvSpPr>
                <a:spLocks noGrp="1" noRot="1" noChangeAspect="1" noMove="1" noResize="1" noEditPoints="1" noAdjustHandles="1" noChangeArrowheads="1" noChangeShapeType="1" noTextEdit="1"/>
              </p:cNvSpPr>
              <p:nvPr>
                <p:ph idx="1"/>
              </p:nvPr>
            </p:nvSpPr>
            <p:spPr>
              <a:xfrm>
                <a:off x="466725" y="1123950"/>
                <a:ext cx="8137525" cy="5013325"/>
              </a:xfrm>
              <a:blipFill rotWithShape="1">
                <a:blip r:embed="rId2"/>
                <a:stretch>
                  <a:fillRect l="-1199"/>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19459" name="文本框 4"/>
          <p:cNvSpPr txBox="1">
            <a:spLocks noChangeArrowheads="1"/>
          </p:cNvSpPr>
          <p:nvPr/>
        </p:nvSpPr>
        <p:spPr bwMode="auto">
          <a:xfrm>
            <a:off x="304800" y="341313"/>
            <a:ext cx="6794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endParaRPr lang="en-US" altLang="zh-CN" sz="3600" b="1" baseline="30000">
              <a:solidFill>
                <a:srgbClr val="0000FF"/>
              </a:solidFill>
              <a:latin typeface="微软雅黑" pitchFamily="34" charset="-122"/>
              <a:ea typeface="微软雅黑" pitchFamily="34" charset="-122"/>
              <a:sym typeface="宋体"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0482" name="文本框 4"/>
          <p:cNvSpPr txBox="1">
            <a:spLocks noChangeArrowheads="1"/>
          </p:cNvSpPr>
          <p:nvPr/>
        </p:nvSpPr>
        <p:spPr bwMode="auto">
          <a:xfrm>
            <a:off x="276225" y="342900"/>
            <a:ext cx="67945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0483" name="内容占位符 5"/>
              <p:cNvSpPr>
                <a:spLocks noGrp="1" noChangeArrowheads="1"/>
              </p:cNvSpPr>
              <p:nvPr>
                <p:ph idx="1"/>
              </p:nvPr>
            </p:nvSpPr>
            <p:spPr/>
            <p:txBody>
              <a:bodyPr/>
              <a:lstStyle/>
              <a:p>
                <a:pPr marL="0" indent="0">
                  <a:buFontTx/>
                  <a:buNone/>
                </a:pPr>
                <a:r>
                  <a:rPr lang="zh-CN" altLang="en-US" sz="2400" b="1" dirty="0">
                    <a:latin typeface="微软雅黑" pitchFamily="34" charset="-122"/>
                    <a:ea typeface="微软雅黑" pitchFamily="34" charset="-122"/>
                  </a:rPr>
                  <a:t>我们希望购买</a:t>
                </a:r>
                <a:r>
                  <a:rPr lang="en-US" altLang="zh-CN" sz="2400" b="1" dirty="0">
                    <a:latin typeface="微软雅黑" pitchFamily="34" charset="-122"/>
                    <a:ea typeface="微软雅黑" pitchFamily="34" charset="-122"/>
                  </a:rPr>
                  <a:t>DVD</a:t>
                </a:r>
                <a:r>
                  <a:rPr lang="zh-CN" altLang="en-US" sz="2400" b="1" dirty="0">
                    <a:latin typeface="微软雅黑" pitchFamily="34" charset="-122"/>
                    <a:ea typeface="微软雅黑" pitchFamily="34" charset="-122"/>
                  </a:rPr>
                  <a:t>的总数量最小，即</a:t>
                </a:r>
                <a:r>
                  <a:rPr lang="en-US" altLang="zh-CN" sz="2400" b="1" dirty="0">
                    <a:latin typeface="微软雅黑" pitchFamily="34" charset="-122"/>
                    <a:ea typeface="微软雅黑" pitchFamily="34" charset="-122"/>
                  </a:rPr>
                  <a:t>:</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anose="020B0503020204020204" pitchFamily="34" charset="-122"/>
                          <a:cs typeface="微软雅黑" panose="020B0503020204020204" pitchFamily="34" charset="-122"/>
                        </a:rPr>
                        <m:t>𝐦𝐢𝐧</m:t>
                      </m:r>
                      <m:r>
                        <a:rPr lang="en-US" altLang="zh-CN" sz="2400" b="1" i="1" smtClean="0">
                          <a:latin typeface="Cambria Math"/>
                          <a:ea typeface="微软雅黑" panose="020B0503020204020204" pitchFamily="34" charset="-122"/>
                          <a:cs typeface="微软雅黑" panose="020B0503020204020204" pitchFamily="34" charset="-122"/>
                        </a:rPr>
                        <m:t> </m:t>
                      </m:r>
                      <m:r>
                        <a:rPr lang="en-US" altLang="zh-CN" sz="2400" b="1" i="1" smtClean="0">
                          <a:latin typeface="Cambria Math"/>
                          <a:ea typeface="微软雅黑" panose="020B0503020204020204" pitchFamily="34" charset="-122"/>
                          <a:cs typeface="微软雅黑" panose="020B0503020204020204" pitchFamily="34" charset="-122"/>
                        </a:rPr>
                        <m:t>𝒛</m:t>
                      </m:r>
                      <m:r>
                        <a:rPr lang="en-US" altLang="zh-CN" sz="2400" b="1" i="1" smtClean="0">
                          <a:latin typeface="Cambria Math"/>
                          <a:ea typeface="微软雅黑" panose="020B0503020204020204" pitchFamily="34" charset="-122"/>
                          <a:cs typeface="微软雅黑" panose="020B0503020204020204" pitchFamily="34" charset="-122"/>
                        </a:rPr>
                        <m:t>=</m:t>
                      </m:r>
                      <m:nary>
                        <m:naryPr>
                          <m:chr m:val="∑"/>
                          <m:ctrlPr>
                            <a:rPr lang="en-US" altLang="zh-CN" sz="2400" b="1" i="1">
                              <a:latin typeface="Cambria Math" panose="02040503050406030204" pitchFamily="18" charset="0"/>
                              <a:ea typeface="微软雅黑" panose="020B0503020204020204" pitchFamily="34" charset="-122"/>
                            </a:rPr>
                          </m:ctrlPr>
                        </m:naryPr>
                        <m:sub>
                          <m:r>
                            <m:rPr>
                              <m:brk m:alnAt="23"/>
                            </m:rPr>
                            <a:rPr lang="en-US" altLang="zh-CN" sz="2400" b="1" i="1">
                              <a:latin typeface="Cambria Math"/>
                              <a:ea typeface="微软雅黑" panose="020B0503020204020204" pitchFamily="34" charset="-122"/>
                            </a:rPr>
                            <m:t>𝒋</m:t>
                          </m:r>
                          <m:r>
                            <a:rPr lang="en-US" altLang="zh-CN" sz="2400" b="1" i="1">
                              <a:latin typeface="Cambria Math"/>
                              <a:ea typeface="微软雅黑" panose="020B0503020204020204" pitchFamily="34" charset="-122"/>
                            </a:rPr>
                            <m:t>=</m:t>
                          </m:r>
                          <m:r>
                            <a:rPr lang="en-US" altLang="zh-CN" sz="2400" b="1" i="1">
                              <a:latin typeface="Cambria Math"/>
                              <a:ea typeface="微软雅黑" panose="020B0503020204020204" pitchFamily="34" charset="-122"/>
                            </a:rPr>
                            <m:t>𝟏</m:t>
                          </m:r>
                        </m:sub>
                        <m:sup>
                          <m:r>
                            <a:rPr lang="en-US" altLang="zh-CN" sz="2400" b="1" i="1">
                              <a:latin typeface="Cambria Math"/>
                              <a:ea typeface="微软雅黑" panose="020B0503020204020204" pitchFamily="34" charset="-122"/>
                            </a:rPr>
                            <m:t>𝟏𝟎𝟎</m:t>
                          </m:r>
                        </m:sup>
                        <m:e>
                          <m:sSub>
                            <m:sSubPr>
                              <m:ctrlPr>
                                <a:rPr lang="en-US" altLang="zh-CN" sz="2400" b="1" i="1">
                                  <a:latin typeface="Cambria Math" panose="02040503050406030204" pitchFamily="18" charset="0"/>
                                  <a:ea typeface="微软雅黑" panose="020B0503020204020204" pitchFamily="34" charset="-122"/>
                                </a:rPr>
                              </m:ctrlPr>
                            </m:sSubPr>
                            <m:e>
                              <m:r>
                                <a:rPr lang="en-US" altLang="zh-CN" sz="2400" b="1" i="1">
                                  <a:latin typeface="Cambria Math"/>
                                  <a:ea typeface="微软雅黑" panose="020B0503020204020204" pitchFamily="34" charset="-122"/>
                                </a:rPr>
                                <m:t>𝒚</m:t>
                              </m:r>
                            </m:e>
                            <m:sub>
                              <m:r>
                                <a:rPr lang="en-US" altLang="zh-CN" sz="2400" b="1" i="1">
                                  <a:latin typeface="Cambria Math"/>
                                  <a:ea typeface="微软雅黑" panose="020B0503020204020204" pitchFamily="34" charset="-122"/>
                                </a:rPr>
                                <m:t>𝒋</m:t>
                              </m:r>
                            </m:sub>
                          </m:sSub>
                        </m:e>
                      </m:nary>
                    </m:oMath>
                  </m:oMathPara>
                </a14:m>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Tx/>
                  <a:buNone/>
                </a:pPr>
                <a:endParaRPr lang="en-US" altLang="zh-CN" sz="2400" b="1" dirty="0">
                  <a:latin typeface="微软雅黑" pitchFamily="34" charset="-122"/>
                  <a:ea typeface="微软雅黑" pitchFamily="34" charset="-122"/>
                </a:endParaRPr>
              </a:p>
              <a:p>
                <a:pPr marL="0" indent="0">
                  <a:buFontTx/>
                  <a:buNone/>
                </a:pPr>
                <a:r>
                  <a:rPr lang="zh-CN" altLang="en-US" sz="2400" b="1" dirty="0">
                    <a:latin typeface="微软雅黑" pitchFamily="34" charset="-122"/>
                    <a:ea typeface="微软雅黑" pitchFamily="34" charset="-122"/>
                  </a:rPr>
                  <a:t>由此，可以得到问题三的双目标整数线性规划模型如下</a:t>
                </a:r>
                <a:r>
                  <a:rPr lang="en-US" altLang="zh-CN" sz="2400" b="1" dirty="0">
                    <a:latin typeface="微软雅黑" pitchFamily="34" charset="-122"/>
                    <a:ea typeface="微软雅黑" pitchFamily="34" charset="-122"/>
                  </a:rPr>
                  <a:t>:</a:t>
                </a:r>
              </a:p>
            </p:txBody>
          </p:sp>
        </mc:Choice>
        <mc:Fallback xmlns="">
          <p:sp>
            <p:nvSpPr>
              <p:cNvPr id="20483" name="内容占位符 5"/>
              <p:cNvSpPr>
                <a:spLocks noGrp="1" noRot="1" noChangeAspect="1" noMove="1" noResize="1" noEditPoints="1" noAdjustHandles="1" noChangeArrowheads="1" noChangeShapeType="1" noTextEdit="1"/>
              </p:cNvSpPr>
              <p:nvPr>
                <p:ph idx="1"/>
              </p:nvPr>
            </p:nvSpPr>
            <p:spPr>
              <a:blipFill>
                <a:blip r:embed="rId2"/>
                <a:stretch>
                  <a:fillRect l="-1111" t="-1078"/>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1506" name="文本框 4"/>
          <p:cNvSpPr txBox="1">
            <a:spLocks noChangeArrowheads="1"/>
          </p:cNvSpPr>
          <p:nvPr/>
        </p:nvSpPr>
        <p:spPr bwMode="auto">
          <a:xfrm>
            <a:off x="322263" y="341313"/>
            <a:ext cx="6792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 name="矩形 1"/>
              <p:cNvSpPr/>
              <p:nvPr/>
            </p:nvSpPr>
            <p:spPr>
              <a:xfrm>
                <a:off x="156812" y="1057042"/>
                <a:ext cx="8807553" cy="56441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𝑚𝑖𝑛</m:t>
                      </m:r>
                      <m:r>
                        <a:rPr lang="en-US" altLang="zh-CN" b="0" i="1" smtClean="0">
                          <a:latin typeface="Cambria Math"/>
                        </a:rPr>
                        <m:t> </m:t>
                      </m:r>
                      <m:r>
                        <a:rPr lang="en-US" altLang="zh-CN" b="0" i="1" smtClean="0">
                          <a:latin typeface="Cambria Math"/>
                        </a:rPr>
                        <m:t>𝑍</m:t>
                      </m:r>
                      <m:r>
                        <a:rPr lang="en-US" altLang="zh-CN" i="1">
                          <a:latin typeface="Cambria Math"/>
                        </a:rPr>
                        <m:t>=</m:t>
                      </m:r>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𝑦</m:t>
                              </m:r>
                            </m:e>
                            <m:sub>
                              <m:r>
                                <a:rPr lang="en-US" altLang="zh-CN" i="1">
                                  <a:latin typeface="Cambria Math"/>
                                </a:rPr>
                                <m:t>𝑗</m:t>
                              </m:r>
                            </m:sub>
                          </m:sSub>
                        </m:e>
                      </m:nary>
                    </m:oMath>
                    <m:oMath xmlns:m="http://schemas.openxmlformats.org/officeDocument/2006/math">
                      <m:r>
                        <a:rPr lang="en-US" altLang="zh-CN" b="0" i="1" smtClean="0">
                          <a:latin typeface="Cambria Math"/>
                        </a:rPr>
                        <m:t>𝑚𝑎𝑥</m:t>
                      </m:r>
                      <m:r>
                        <a:rPr lang="en-US" altLang="zh-CN" b="0" i="1" smtClean="0">
                          <a:latin typeface="Cambria Math"/>
                        </a:rPr>
                        <m:t> </m:t>
                      </m:r>
                      <m:r>
                        <a:rPr lang="en-US" altLang="zh-CN" b="0" i="1" smtClean="0">
                          <a:latin typeface="Cambria Math"/>
                        </a:rPr>
                        <m:t>𝑤</m:t>
                      </m:r>
                      <m:r>
                        <a:rPr lang="en-US" altLang="zh-CN" b="0" i="1" smtClean="0">
                          <a:latin typeface="Cambria Math"/>
                        </a:rPr>
                        <m:t>=</m:t>
                      </m:r>
                      <m:nary>
                        <m:naryPr>
                          <m:chr m:val="∑"/>
                          <m:ctrlPr>
                            <a:rPr lang="en-US" altLang="zh-CN" i="1">
                              <a:latin typeface="Cambria Math" panose="02040503050406030204" pitchFamily="18" charset="0"/>
                            </a:rPr>
                          </m:ctrlPr>
                        </m:naryPr>
                        <m:sub>
                          <m:r>
                            <m:rPr>
                              <m:brk m:alnAt="23"/>
                            </m:rPr>
                            <a:rPr lang="en-US" altLang="zh-CN" i="1">
                              <a:latin typeface="Cambria Math"/>
                            </a:rPr>
                            <m:t>𝑖</m:t>
                          </m:r>
                          <m:r>
                            <a:rPr lang="en-US" altLang="zh-CN" i="1">
                              <a:latin typeface="Cambria Math"/>
                            </a:rPr>
                            <m:t>=1</m:t>
                          </m:r>
                        </m:sub>
                        <m:sup>
                          <m:r>
                            <a:rPr lang="en-US" altLang="zh-CN" i="1">
                              <a:latin typeface="Cambria Math"/>
                            </a:rPr>
                            <m:t>10</m:t>
                          </m:r>
                          <m:r>
                            <a:rPr lang="en-US" altLang="zh-CN" i="1" smtClean="0">
                              <a:latin typeface="Cambria Math"/>
                            </a:rPr>
                            <m:t>0</m:t>
                          </m:r>
                          <m:r>
                            <a:rPr lang="en-US" altLang="zh-CN" i="1">
                              <a:latin typeface="Cambria Math"/>
                            </a:rPr>
                            <m:t>0</m:t>
                          </m:r>
                        </m:sup>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𝑐</m:t>
                                  </m:r>
                                </m:e>
                                <m:sub>
                                  <m:r>
                                    <a:rPr lang="en-US" altLang="zh-CN" i="1">
                                      <a:latin typeface="Cambria Math"/>
                                    </a:rPr>
                                    <m:t>𝑖𝑗</m:t>
                                  </m:r>
                                </m:sub>
                              </m:sSub>
                            </m:e>
                          </m:nary>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e>
                      </m:nary>
                    </m:oMath>
                    <m:oMath xmlns:m="http://schemas.openxmlformats.org/officeDocument/2006/math">
                      <m:r>
                        <a:rPr lang="en-US" altLang="zh-CN" i="1">
                          <a:latin typeface="Cambria Math"/>
                        </a:rPr>
                        <m:t>𝑠</m:t>
                      </m:r>
                      <m:r>
                        <a:rPr lang="en-US" altLang="zh-CN" i="1">
                          <a:latin typeface="Cambria Math"/>
                        </a:rPr>
                        <m:t>.</m:t>
                      </m:r>
                      <m:r>
                        <a:rPr lang="en-US" altLang="zh-CN" i="1" smtClean="0">
                          <a:latin typeface="Cambria Math"/>
                        </a:rPr>
                        <m:t>𝑡</m:t>
                      </m:r>
                      <m:r>
                        <a:rPr lang="en-US" altLang="zh-CN" i="1" smtClean="0">
                          <a:latin typeface="Cambria Math"/>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nary>
                                <m:naryPr>
                                  <m:chr m:val="∑"/>
                                  <m:ctrlPr>
                                    <a:rPr lang="en-US" altLang="zh-CN" i="1">
                                      <a:latin typeface="Cambria Math" panose="02040503050406030204" pitchFamily="18" charset="0"/>
                                    </a:rPr>
                                  </m:ctrlPr>
                                </m:naryPr>
                                <m:sub>
                                  <m:r>
                                    <m:rPr>
                                      <m:brk m:alnAt="23"/>
                                    </m:rPr>
                                    <a:rPr lang="en-US" altLang="zh-CN" i="1">
                                      <a:latin typeface="Cambria Math"/>
                                    </a:rPr>
                                    <m:t>𝑖</m:t>
                                  </m:r>
                                  <m:r>
                                    <a:rPr lang="en-US" altLang="zh-CN" i="1">
                                      <a:latin typeface="Cambria Math"/>
                                    </a:rPr>
                                    <m:t>=1</m:t>
                                  </m:r>
                                </m:sub>
                                <m:sup>
                                  <m:r>
                                    <a:rPr lang="en-US" altLang="zh-CN" i="1">
                                      <a:latin typeface="Cambria Math"/>
                                    </a:rPr>
                                    <m:t>1000</m:t>
                                  </m:r>
                                </m:sup>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e>
                                  </m:nary>
                                  <m:r>
                                    <a:rPr lang="en-US" altLang="zh-CN" i="1">
                                      <a:latin typeface="Cambria Math"/>
                                      <a:ea typeface="Cambria Math"/>
                                    </a:rPr>
                                    <m:t>≥1000×3×0.95</m:t>
                                  </m:r>
                                </m:e>
                              </m:nary>
                              <m:r>
                                <a:rPr lang="en-US" altLang="zh-CN" i="1">
                                  <a:latin typeface="Cambria Math"/>
                                </a:rPr>
                                <m:t>                                     </m:t>
                              </m:r>
                            </m:e>
                            <m:e>
                              <m:nary>
                                <m:naryPr>
                                  <m:chr m:val="∑"/>
                                  <m:ctrlPr>
                                    <a:rPr lang="en-US" altLang="zh-CN" i="1">
                                      <a:latin typeface="Cambria Math" panose="02040503050406030204" pitchFamily="18" charset="0"/>
                                      <a:ea typeface="Cambria Math"/>
                                    </a:rPr>
                                  </m:ctrlPr>
                                </m:naryPr>
                                <m:sub>
                                  <m:r>
                                    <m:rPr>
                                      <m:brk m:alnAt="23"/>
                                    </m:rPr>
                                    <a:rPr lang="en-US" altLang="zh-CN" i="1">
                                      <a:latin typeface="Cambria Math"/>
                                      <a:ea typeface="Cambria Math"/>
                                    </a:rPr>
                                    <m:t>𝑖</m:t>
                                  </m:r>
                                  <m:r>
                                    <a:rPr lang="en-US" altLang="zh-CN" i="1">
                                      <a:latin typeface="Cambria Math"/>
                                      <a:ea typeface="Cambria Math"/>
                                    </a:rPr>
                                    <m:t>=1</m:t>
                                  </m:r>
                                </m:sub>
                                <m:sup>
                                  <m:r>
                                    <a:rPr lang="en-US" altLang="zh-CN" i="1">
                                      <a:latin typeface="Cambria Math"/>
                                      <a:ea typeface="Cambria Math"/>
                                    </a:rPr>
                                    <m:t>1000</m:t>
                                  </m:r>
                                </m:sup>
                                <m:e>
                                  <m:sSub>
                                    <m:sSubPr>
                                      <m:ctrlPr>
                                        <a:rPr lang="en-US" altLang="zh-CN" i="1">
                                          <a:latin typeface="Cambria Math" panose="02040503050406030204" pitchFamily="18" charset="0"/>
                                          <a:ea typeface="Cambria Math"/>
                                        </a:rPr>
                                      </m:ctrlPr>
                                    </m:sSubPr>
                                    <m:e>
                                      <m:r>
                                        <a:rPr lang="en-US" altLang="zh-CN" i="1">
                                          <a:latin typeface="Cambria Math"/>
                                          <a:ea typeface="Cambria Math"/>
                                        </a:rPr>
                                        <m:t>𝑥</m:t>
                                      </m:r>
                                    </m:e>
                                    <m:sub>
                                      <m:r>
                                        <a:rPr lang="en-US" altLang="zh-CN" i="1">
                                          <a:latin typeface="Cambria Math"/>
                                          <a:ea typeface="Cambria Math"/>
                                        </a:rPr>
                                        <m:t>𝑖𝑗</m:t>
                                      </m:r>
                                    </m:sub>
                                  </m:sSub>
                                  <m:r>
                                    <a:rPr lang="en-US" altLang="zh-CN" i="1">
                                      <a:latin typeface="Cambria Math"/>
                                      <a:ea typeface="Cambria Math"/>
                                    </a:rPr>
                                    <m:t>≤1.6</m:t>
                                  </m:r>
                                  <m:sSub>
                                    <m:sSubPr>
                                      <m:ctrlPr>
                                        <a:rPr lang="en-US" altLang="zh-CN" i="1">
                                          <a:latin typeface="Cambria Math" panose="02040503050406030204" pitchFamily="18" charset="0"/>
                                          <a:ea typeface="Cambria Math"/>
                                        </a:rPr>
                                      </m:ctrlPr>
                                    </m:sSubPr>
                                    <m:e>
                                      <m:r>
                                        <a:rPr lang="en-US" altLang="zh-CN" i="1">
                                          <a:latin typeface="Cambria Math"/>
                                          <a:ea typeface="Cambria Math"/>
                                        </a:rPr>
                                        <m:t>𝑦</m:t>
                                      </m:r>
                                    </m:e>
                                    <m:sub>
                                      <m:r>
                                        <a:rPr lang="en-US" altLang="zh-CN" i="1">
                                          <a:latin typeface="Cambria Math"/>
                                          <a:ea typeface="Cambria Math"/>
                                        </a:rPr>
                                        <m:t>𝑗</m:t>
                                      </m:r>
                                    </m:sub>
                                  </m:sSub>
                                </m:e>
                              </m:nary>
                              <m:r>
                                <a:rPr lang="en-US" altLang="zh-CN" i="1">
                                  <a:latin typeface="Cambria Math"/>
                                  <a:ea typeface="Cambria Math"/>
                                </a:rPr>
                                <m:t>              </m:t>
                              </m:r>
                              <m:r>
                                <a:rPr lang="en-US" altLang="zh-CN" b="0" i="1" smtClean="0">
                                  <a:latin typeface="Cambria Math"/>
                                  <a:ea typeface="Cambria Math"/>
                                </a:rPr>
                                <m:t>                </m:t>
                              </m:r>
                              <m:r>
                                <a:rPr lang="en-US" altLang="zh-CN" i="1">
                                  <a:latin typeface="Cambria Math"/>
                                  <a:ea typeface="Cambria Math"/>
                                </a:rPr>
                                <m:t>        </m:t>
                              </m:r>
                              <m:r>
                                <a:rPr lang="en-US" altLang="zh-CN" b="0" i="1" smtClean="0">
                                  <a:latin typeface="Cambria Math"/>
                                  <a:ea typeface="Cambria Math"/>
                                </a:rPr>
                                <m:t>𝑗</m:t>
                              </m:r>
                              <m:r>
                                <a:rPr lang="en-US" altLang="zh-CN" b="0" i="1" smtClean="0">
                                  <a:latin typeface="Cambria Math"/>
                                  <a:ea typeface="Cambria Math"/>
                                </a:rPr>
                                <m:t>=1,⋯,100</m:t>
                              </m:r>
                            </m:e>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r>
                                    <a:rPr lang="en-US" altLang="zh-CN" i="1">
                                      <a:latin typeface="Cambria Math"/>
                                    </a:rPr>
                                    <m:t>−3</m:t>
                                  </m:r>
                                  <m:sSub>
                                    <m:sSubPr>
                                      <m:ctrlPr>
                                        <a:rPr lang="en-US" altLang="zh-CN" i="1">
                                          <a:latin typeface="Cambria Math" panose="02040503050406030204" pitchFamily="18" charset="0"/>
                                        </a:rPr>
                                      </m:ctrlPr>
                                    </m:sSubPr>
                                    <m:e>
                                      <m:r>
                                        <a:rPr lang="en-US" altLang="zh-CN" i="1">
                                          <a:latin typeface="Cambria Math"/>
                                        </a:rPr>
                                        <m:t>𝑧</m:t>
                                      </m:r>
                                    </m:e>
                                    <m:sub>
                                      <m:r>
                                        <a:rPr lang="en-US" altLang="zh-CN" i="1">
                                          <a:latin typeface="Cambria Math"/>
                                        </a:rPr>
                                        <m:t>𝑖</m:t>
                                      </m:r>
                                    </m:sub>
                                  </m:sSub>
                                  <m:r>
                                    <a:rPr lang="en-US" altLang="zh-CN" i="1">
                                      <a:latin typeface="Cambria Math"/>
                                    </a:rPr>
                                    <m:t>=0</m:t>
                                  </m:r>
                                  <m:r>
                                    <a:rPr lang="en-US" altLang="zh-CN" b="0" i="1" smtClean="0">
                                      <a:latin typeface="Cambria Math"/>
                                    </a:rPr>
                                    <m:t>                                   </m:t>
                                  </m:r>
                                  <m:r>
                                    <a:rPr lang="en-US" altLang="zh-CN" i="1">
                                      <a:latin typeface="Cambria Math"/>
                                    </a:rPr>
                                    <m:t>𝑖</m:t>
                                  </m:r>
                                  <m:r>
                                    <a:rPr lang="en-US" altLang="zh-CN" i="1">
                                      <a:latin typeface="Cambria Math"/>
                                    </a:rPr>
                                    <m:t>=1,⋯,1000</m:t>
                                  </m:r>
                                </m:e>
                              </m:nary>
                            </m:e>
                            <m:e>
                              <m:r>
                                <a:rPr lang="en-US" altLang="zh-CN" i="1">
                                  <a:latin typeface="Cambria Math"/>
                                  <a:ea typeface="Cambria Math"/>
                                </a:rPr>
                                <m:t>                </m:t>
                              </m:r>
                            </m:e>
                            <m:e>
                              <m:sSub>
                                <m:sSubPr>
                                  <m:ctrlPr>
                                    <a:rPr lang="en-US" altLang="zh-CN" i="1">
                                      <a:latin typeface="Cambria Math" panose="02040503050406030204" pitchFamily="18" charset="0"/>
                                      <a:ea typeface="Cambria Math"/>
                                    </a:rPr>
                                  </m:ctrlPr>
                                </m:sSubPr>
                                <m:e>
                                  <m:r>
                                    <a:rPr lang="en-US" altLang="zh-CN" i="1">
                                      <a:latin typeface="Cambria Math"/>
                                      <a:ea typeface="Cambria Math"/>
                                    </a:rPr>
                                    <m:t>𝑥</m:t>
                                  </m:r>
                                </m:e>
                                <m:sub>
                                  <m:r>
                                    <a:rPr lang="en-US" altLang="zh-CN" i="1">
                                      <a:latin typeface="Cambria Math"/>
                                      <a:ea typeface="Cambria Math"/>
                                    </a:rPr>
                                    <m:t>𝑖𝑗</m:t>
                                  </m:r>
                                </m:sub>
                              </m:sSub>
                              <m:r>
                                <a:rPr lang="en-US" altLang="zh-CN" i="1">
                                  <a:latin typeface="Cambria Math"/>
                                  <a:ea typeface="Cambria Math"/>
                                </a:rPr>
                                <m:t>≤</m:t>
                              </m:r>
                              <m:sSub>
                                <m:sSubPr>
                                  <m:ctrlPr>
                                    <a:rPr lang="en-US" altLang="zh-CN" i="1">
                                      <a:latin typeface="Cambria Math" panose="02040503050406030204" pitchFamily="18" charset="0"/>
                                      <a:ea typeface="Cambria Math"/>
                                    </a:rPr>
                                  </m:ctrlPr>
                                </m:sSubPr>
                                <m:e>
                                  <m:r>
                                    <a:rPr lang="en-US" altLang="zh-CN" i="1">
                                      <a:latin typeface="Cambria Math"/>
                                      <a:ea typeface="Cambria Math"/>
                                    </a:rPr>
                                    <m:t>𝑐</m:t>
                                  </m:r>
                                </m:e>
                                <m:sub>
                                  <m:r>
                                    <a:rPr lang="en-US" altLang="zh-CN" i="1">
                                      <a:latin typeface="Cambria Math"/>
                                      <a:ea typeface="Cambria Math"/>
                                    </a:rPr>
                                    <m:t>𝑖𝑗</m:t>
                                  </m:r>
                                </m:sub>
                              </m:sSub>
                              <m:r>
                                <a:rPr lang="en-US" altLang="zh-CN" i="1">
                                  <a:latin typeface="Cambria Math"/>
                                  <a:ea typeface="Cambria Math"/>
                                </a:rPr>
                                <m:t>                        </m:t>
                              </m:r>
                              <m:r>
                                <a:rPr lang="en-US" altLang="zh-CN" i="1">
                                  <a:latin typeface="Cambria Math"/>
                                </a:rPr>
                                <m:t>𝑖</m:t>
                              </m:r>
                              <m:r>
                                <a:rPr lang="en-US" altLang="zh-CN" i="1">
                                  <a:latin typeface="Cambria Math"/>
                                </a:rPr>
                                <m:t>=1,⋯,1000,</m:t>
                              </m:r>
                              <m:r>
                                <a:rPr lang="en-US" altLang="zh-CN" i="1">
                                  <a:latin typeface="Cambria Math"/>
                                  <a:ea typeface="Cambria Math"/>
                                </a:rPr>
                                <m:t>𝑗</m:t>
                              </m:r>
                              <m:r>
                                <a:rPr lang="en-US" altLang="zh-CN" i="1">
                                  <a:latin typeface="Cambria Math"/>
                                  <a:ea typeface="Cambria Math"/>
                                </a:rPr>
                                <m:t>=1,⋯,100</m:t>
                              </m:r>
                            </m:e>
                            <m:e>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𝑖𝑗</m:t>
                                  </m:r>
                                </m:sub>
                              </m:sSub>
                              <m:r>
                                <a:rPr lang="en-US" altLang="zh-CN" i="1" dirty="0">
                                  <a:latin typeface="Cambria Math"/>
                                </a:rPr>
                                <m:t>=0</m:t>
                              </m:r>
                              <m:r>
                                <a:rPr lang="zh-CN" altLang="en-US" i="1" dirty="0">
                                  <a:latin typeface="Cambria Math"/>
                                </a:rPr>
                                <m:t>或</m:t>
                              </m:r>
                              <m:r>
                                <a:rPr lang="en-US" altLang="zh-CN" i="1" dirty="0">
                                  <a:latin typeface="Cambria Math"/>
                                </a:rPr>
                                <m:t>1                   </m:t>
                              </m:r>
                              <m:r>
                                <a:rPr lang="en-US" altLang="zh-CN" i="1">
                                  <a:latin typeface="Cambria Math"/>
                                </a:rPr>
                                <m:t>𝑖</m:t>
                              </m:r>
                              <m:r>
                                <a:rPr lang="en-US" altLang="zh-CN" i="1">
                                  <a:latin typeface="Cambria Math"/>
                                </a:rPr>
                                <m:t>=1,⋯,1000,</m:t>
                              </m:r>
                              <m:r>
                                <a:rPr lang="en-US" altLang="zh-CN" i="1">
                                  <a:latin typeface="Cambria Math"/>
                                  <a:ea typeface="Cambria Math"/>
                                </a:rPr>
                                <m:t>𝑗</m:t>
                              </m:r>
                              <m:r>
                                <a:rPr lang="en-US" altLang="zh-CN" i="1">
                                  <a:latin typeface="Cambria Math"/>
                                  <a:ea typeface="Cambria Math"/>
                                </a:rPr>
                                <m:t>=1,⋯,100</m:t>
                              </m:r>
                            </m:e>
                            <m:e>
                              <m:sSub>
                                <m:sSubPr>
                                  <m:ctrlPr>
                                    <a:rPr lang="en-US" altLang="zh-CN" i="1" dirty="0">
                                      <a:latin typeface="Cambria Math" panose="02040503050406030204" pitchFamily="18" charset="0"/>
                                    </a:rPr>
                                  </m:ctrlPr>
                                </m:sSubPr>
                                <m:e>
                                  <m:r>
                                    <a:rPr lang="en-US" altLang="zh-CN" i="1" dirty="0">
                                      <a:latin typeface="Cambria Math"/>
                                    </a:rPr>
                                    <m:t>𝑧</m:t>
                                  </m:r>
                                </m:e>
                                <m:sub>
                                  <m:r>
                                    <a:rPr lang="en-US" altLang="zh-CN" i="1" dirty="0">
                                      <a:latin typeface="Cambria Math"/>
                                    </a:rPr>
                                    <m:t>𝑖</m:t>
                                  </m:r>
                                </m:sub>
                              </m:sSub>
                              <m:r>
                                <a:rPr lang="en-US" altLang="zh-CN" i="1" dirty="0">
                                  <a:latin typeface="Cambria Math"/>
                                </a:rPr>
                                <m:t>=0</m:t>
                              </m:r>
                              <m:r>
                                <a:rPr lang="zh-CN" altLang="en-US" i="1" dirty="0">
                                  <a:latin typeface="Cambria Math"/>
                                </a:rPr>
                                <m:t>或</m:t>
                              </m:r>
                              <m:r>
                                <a:rPr lang="en-US" altLang="zh-CN" i="1" dirty="0">
                                  <a:latin typeface="Cambria Math"/>
                                </a:rPr>
                                <m:t>1                                                </m:t>
                              </m:r>
                              <m:r>
                                <a:rPr lang="en-US" altLang="zh-CN" i="1">
                                  <a:latin typeface="Cambria Math"/>
                                </a:rPr>
                                <m:t>𝑖</m:t>
                              </m:r>
                              <m:r>
                                <a:rPr lang="en-US" altLang="zh-CN" i="1">
                                  <a:latin typeface="Cambria Math"/>
                                </a:rPr>
                                <m:t>=1,⋯,1000</m:t>
                              </m:r>
                            </m:e>
                            <m:e>
                              <m:sSub>
                                <m:sSubPr>
                                  <m:ctrlPr>
                                    <a:rPr lang="en-US" altLang="zh-CN" i="1">
                                      <a:latin typeface="Cambria Math" panose="02040503050406030204" pitchFamily="18" charset="0"/>
                                      <a:ea typeface="Cambria Math"/>
                                    </a:rPr>
                                  </m:ctrlPr>
                                </m:sSubPr>
                                <m:e>
                                  <m:r>
                                    <a:rPr lang="en-US" altLang="zh-CN" i="1">
                                      <a:latin typeface="Cambria Math"/>
                                      <a:ea typeface="Cambria Math"/>
                                    </a:rPr>
                                    <m:t>𝑦</m:t>
                                  </m:r>
                                </m:e>
                                <m:sub>
                                  <m:r>
                                    <a:rPr lang="en-US" altLang="zh-CN" i="1">
                                      <a:latin typeface="Cambria Math"/>
                                      <a:ea typeface="Cambria Math"/>
                                    </a:rPr>
                                    <m:t>𝑗</m:t>
                                  </m:r>
                                </m:sub>
                              </m:sSub>
                              <m:r>
                                <a:rPr lang="zh-CN" altLang="en-US" i="1">
                                  <a:latin typeface="Cambria Math"/>
                                  <a:ea typeface="Cambria Math"/>
                                </a:rPr>
                                <m:t>取整</m:t>
                              </m:r>
                              <m:r>
                                <a:rPr lang="en-US" altLang="zh-CN" i="1">
                                  <a:latin typeface="Cambria Math"/>
                                  <a:ea typeface="Cambria Math"/>
                                </a:rPr>
                                <m:t>                                                        </m:t>
                              </m:r>
                              <m:r>
                                <a:rPr lang="en-US" altLang="zh-CN" i="1">
                                  <a:latin typeface="Cambria Math"/>
                                  <a:ea typeface="Cambria Math"/>
                                </a:rPr>
                                <m:t>𝑗</m:t>
                              </m:r>
                              <m:r>
                                <a:rPr lang="en-US" altLang="zh-CN" i="1">
                                  <a:latin typeface="Cambria Math"/>
                                  <a:ea typeface="Cambria Math"/>
                                </a:rPr>
                                <m:t>=1,⋯,100</m:t>
                              </m:r>
                            </m:e>
                          </m:eqArr>
                        </m:e>
                      </m:d>
                    </m:oMath>
                  </m:oMathPara>
                </a14:m>
                <a:br>
                  <a:rPr lang="en-US" altLang="zh-CN" i="1" dirty="0">
                    <a:latin typeface="Cambria Math"/>
                  </a:rPr>
                </a:b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56812" y="1057042"/>
                <a:ext cx="8807553" cy="5644174"/>
              </a:xfrm>
              <a:prstGeom prst="rect">
                <a:avLst/>
              </a:prstGeom>
              <a:blipFill>
                <a:blip r:embed="rId3"/>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C08C28B-C3A4-4550-8A4D-06B6D7878293}"/>
              </a:ext>
            </a:extLst>
          </p:cNvPr>
          <p:cNvSpPr/>
          <p:nvPr/>
        </p:nvSpPr>
        <p:spPr>
          <a:xfrm>
            <a:off x="2195802" y="4365078"/>
            <a:ext cx="2016168" cy="86404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6359E140-BD7B-4D90-B5EF-F0CF28E7F39B}"/>
              </a:ext>
            </a:extLst>
          </p:cNvPr>
          <p:cNvCxnSpPr/>
          <p:nvPr/>
        </p:nvCxnSpPr>
        <p:spPr>
          <a:xfrm flipV="1">
            <a:off x="4211970" y="2852952"/>
            <a:ext cx="2304192" cy="151212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08BFCBA-969B-4016-90B6-254A05593235}"/>
              </a:ext>
            </a:extLst>
          </p:cNvPr>
          <p:cNvSpPr txBox="1"/>
          <p:nvPr/>
        </p:nvSpPr>
        <p:spPr>
          <a:xfrm>
            <a:off x="6588168" y="2668286"/>
            <a:ext cx="2012089" cy="369332"/>
          </a:xfrm>
          <a:prstGeom prst="rect">
            <a:avLst/>
          </a:prstGeom>
          <a:solidFill>
            <a:srgbClr val="FF0000"/>
          </a:solid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会员获得</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张</a:t>
            </a:r>
            <a:r>
              <a:rPr lang="en-US" altLang="zh-CN" b="1" dirty="0">
                <a:latin typeface="微软雅黑" panose="020B0503020204020204" pitchFamily="34" charset="-122"/>
                <a:ea typeface="微软雅黑" panose="020B0503020204020204" pitchFamily="34" charset="-122"/>
              </a:rPr>
              <a:t>DVD</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3554" name="文本框 4"/>
          <p:cNvSpPr txBox="1">
            <a:spLocks noChangeArrowheads="1"/>
          </p:cNvSpPr>
          <p:nvPr/>
        </p:nvSpPr>
        <p:spPr bwMode="auto">
          <a:xfrm>
            <a:off x="403225" y="323850"/>
            <a:ext cx="58785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求解</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3555" name="内容占位符 1"/>
              <p:cNvSpPr>
                <a:spLocks noGrp="1" noChangeArrowheads="1"/>
              </p:cNvSpPr>
              <p:nvPr>
                <p:ph idx="1"/>
              </p:nvPr>
            </p:nvSpPr>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对于该双目标整数线性规划模型，我们引入总体满意度水平 </a:t>
                </a:r>
                <a14:m>
                  <m:oMath xmlns:m="http://schemas.openxmlformats.org/officeDocument/2006/math">
                    <m:r>
                      <a:rPr lang="zh-CN" altLang="en-US" sz="2400" b="1" i="1" smtClean="0">
                        <a:latin typeface="Cambria Math"/>
                        <a:ea typeface="微软雅黑" pitchFamily="34" charset="-122"/>
                      </a:rPr>
                      <m:t>𝜽</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r>
                      <a:rPr lang="en-US" altLang="zh-CN" sz="2400" b="1" i="1" smtClean="0">
                        <a:latin typeface="Cambria Math"/>
                        <a:ea typeface="Cambria Math"/>
                      </a:rPr>
                      <m:t>≤</m:t>
                    </m:r>
                    <m:r>
                      <a:rPr lang="zh-CN" altLang="en-US" sz="2400" b="1" i="1" smtClean="0">
                        <a:latin typeface="Cambria Math"/>
                        <a:ea typeface="微软雅黑" pitchFamily="34" charset="-122"/>
                      </a:rPr>
                      <m:t>𝜽</m:t>
                    </m:r>
                    <m:r>
                      <a:rPr lang="zh-CN" altLang="en-US"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rPr>
                  <a:t>（即最小的满意度），将其满意度的目标转换为约束，如下：</a:t>
                </a:r>
                <a:endParaRPr lang="zh-CN" altLang="en-US" dirty="0"/>
              </a:p>
              <a:p>
                <a:pPr marL="0" indent="0">
                  <a:buFontTx/>
                  <a:buNone/>
                </a:pPr>
                <a:endParaRPr lang="zh-CN" altLang="en-US" dirty="0"/>
              </a:p>
            </p:txBody>
          </p:sp>
        </mc:Choice>
        <mc:Fallback xmlns="">
          <p:sp>
            <p:nvSpPr>
              <p:cNvPr id="23555" name="内容占位符 1"/>
              <p:cNvSpPr>
                <a:spLocks noRot="1" noChangeAspect="1" noMove="1" noResize="1" noEditPoints="1" noAdjustHandles="1" noChangeArrowheads="1" noChangeShapeType="1" noTextEdit="1"/>
              </p:cNvSpPr>
              <p:nvPr>
                <p:ph idx="1"/>
              </p:nvPr>
            </p:nvSpPr>
            <p:spPr>
              <a:blipFill rotWithShape="1">
                <a:blip r:embed="rId3"/>
                <a:stretch>
                  <a:fillRect l="-1111" r="-370"/>
                </a:stretch>
              </a:blipFill>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5602" name="文本框 4"/>
          <p:cNvSpPr txBox="1">
            <a:spLocks noChangeArrowheads="1"/>
          </p:cNvSpPr>
          <p:nvPr/>
        </p:nvSpPr>
        <p:spPr bwMode="auto">
          <a:xfrm>
            <a:off x="295275" y="333375"/>
            <a:ext cx="58785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求解</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295274" y="1050925"/>
                <a:ext cx="8381067" cy="58101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𝑚𝑖𝑛</m:t>
                      </m:r>
                      <m:r>
                        <a:rPr lang="en-US" altLang="zh-CN" b="0" i="1" smtClean="0">
                          <a:latin typeface="Cambria Math"/>
                        </a:rPr>
                        <m:t> </m:t>
                      </m:r>
                      <m:r>
                        <a:rPr lang="en-US" altLang="zh-CN" b="0" i="1" smtClean="0">
                          <a:latin typeface="Cambria Math"/>
                        </a:rPr>
                        <m:t>𝑍</m:t>
                      </m:r>
                      <m:r>
                        <a:rPr lang="en-US" altLang="zh-CN" b="0" i="1" smtClean="0">
                          <a:latin typeface="Cambria Math"/>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a:rPr>
                            <m:t>𝑗</m:t>
                          </m:r>
                          <m:r>
                            <a:rPr lang="en-US" altLang="zh-CN" b="0" i="1" smtClean="0">
                              <a:latin typeface="Cambria Math"/>
                            </a:rPr>
                            <m:t>=1</m:t>
                          </m:r>
                        </m:sub>
                        <m:sup>
                          <m:r>
                            <a:rPr lang="en-US" altLang="zh-CN" b="0" i="1" smtClean="0">
                              <a:latin typeface="Cambria Math"/>
                            </a:rPr>
                            <m:t>100</m:t>
                          </m:r>
                        </m:sup>
                        <m:e>
                          <m:sSub>
                            <m:sSubPr>
                              <m:ctrlPr>
                                <a:rPr lang="en-US" altLang="zh-CN" b="0"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𝑗</m:t>
                              </m:r>
                            </m:sub>
                          </m:sSub>
                        </m:e>
                      </m:nary>
                    </m:oMath>
                    <m:oMath xmlns:m="http://schemas.openxmlformats.org/officeDocument/2006/math">
                      <m:r>
                        <a:rPr lang="en-US" altLang="zh-CN" b="0" i="1" smtClean="0">
                          <a:latin typeface="Cambria Math"/>
                        </a:rPr>
                        <m:t>𝑠</m:t>
                      </m:r>
                      <m:r>
                        <a:rPr lang="en-US" altLang="zh-CN" b="0" i="1" smtClean="0">
                          <a:latin typeface="Cambria Math"/>
                        </a:rPr>
                        <m:t>.</m:t>
                      </m:r>
                      <m:r>
                        <a:rPr lang="en-US" altLang="zh-CN" b="0" i="1" smtClean="0">
                          <a:latin typeface="Cambria Math"/>
                        </a:rPr>
                        <m:t>𝑡</m:t>
                      </m:r>
                      <m:r>
                        <a:rPr lang="en-US" altLang="zh-CN" b="0" i="1" smtClean="0">
                          <a:latin typeface="Cambria Math"/>
                        </a:rPr>
                        <m:t>.</m:t>
                      </m:r>
                      <m:d>
                        <m:dPr>
                          <m:begChr m:val="{"/>
                          <m:endChr m:val=""/>
                          <m:ctrlPr>
                            <a:rPr lang="en-US" altLang="zh-CN" b="0" i="1" smtClean="0">
                              <a:latin typeface="Cambria Math" panose="02040503050406030204" pitchFamily="18" charset="0"/>
                            </a:rPr>
                          </m:ctrlPr>
                        </m:dPr>
                        <m:e>
                          <m:eqArr>
                            <m:eqArrPr>
                              <m:ctrlPr>
                                <a:rPr lang="en-US" altLang="zh-CN" i="1">
                                  <a:latin typeface="Cambria Math" panose="02040503050406030204" pitchFamily="18" charset="0"/>
                                </a:rPr>
                              </m:ctrlPr>
                            </m:eqArrPr>
                            <m:e>
                              <m:nary>
                                <m:naryPr>
                                  <m:chr m:val="∑"/>
                                  <m:ctrlPr>
                                    <a:rPr lang="en-US" altLang="zh-CN"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1000</m:t>
                                  </m:r>
                                </m:sup>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e>
                                  </m:nary>
                                  <m:r>
                                    <a:rPr lang="en-US" altLang="zh-CN" i="1">
                                      <a:latin typeface="Cambria Math"/>
                                      <a:ea typeface="Cambria Math"/>
                                    </a:rPr>
                                    <m:t>≥1000×3×0.95</m:t>
                                  </m:r>
                                </m:e>
                              </m:nary>
                              <m:r>
                                <a:rPr lang="en-US" altLang="zh-CN" b="0" i="1" smtClean="0">
                                  <a:latin typeface="Cambria Math"/>
                                </a:rPr>
                                <m:t>                                     </m:t>
                              </m:r>
                            </m:e>
                            <m:e>
                              <m:nary>
                                <m:naryPr>
                                  <m:chr m:val="∑"/>
                                  <m:ctrlPr>
                                    <a:rPr lang="en-US" altLang="zh-CN" i="1">
                                      <a:latin typeface="Cambria Math" panose="02040503050406030204" pitchFamily="18" charset="0"/>
                                      <a:ea typeface="Cambria Math"/>
                                    </a:rPr>
                                  </m:ctrlPr>
                                </m:naryPr>
                                <m:sub>
                                  <m:r>
                                    <m:rPr>
                                      <m:brk m:alnAt="23"/>
                                    </m:rPr>
                                    <a:rPr lang="en-US" altLang="zh-CN" i="1">
                                      <a:latin typeface="Cambria Math"/>
                                      <a:ea typeface="Cambria Math"/>
                                    </a:rPr>
                                    <m:t>𝑖</m:t>
                                  </m:r>
                                  <m:r>
                                    <a:rPr lang="en-US" altLang="zh-CN" i="1">
                                      <a:latin typeface="Cambria Math"/>
                                      <a:ea typeface="Cambria Math"/>
                                    </a:rPr>
                                    <m:t>=1</m:t>
                                  </m:r>
                                </m:sub>
                                <m:sup>
                                  <m:r>
                                    <a:rPr lang="en-US" altLang="zh-CN" i="1">
                                      <a:latin typeface="Cambria Math"/>
                                      <a:ea typeface="Cambria Math"/>
                                    </a:rPr>
                                    <m:t>10000</m:t>
                                  </m:r>
                                </m:sup>
                                <m:e>
                                  <m:sSub>
                                    <m:sSubPr>
                                      <m:ctrlPr>
                                        <a:rPr lang="en-US" altLang="zh-CN" i="1">
                                          <a:latin typeface="Cambria Math" panose="02040503050406030204" pitchFamily="18" charset="0"/>
                                          <a:ea typeface="Cambria Math"/>
                                        </a:rPr>
                                      </m:ctrlPr>
                                    </m:sSubPr>
                                    <m:e>
                                      <m:r>
                                        <a:rPr lang="en-US" altLang="zh-CN" i="1">
                                          <a:latin typeface="Cambria Math"/>
                                          <a:ea typeface="Cambria Math"/>
                                        </a:rPr>
                                        <m:t>𝑥</m:t>
                                      </m:r>
                                    </m:e>
                                    <m:sub>
                                      <m:r>
                                        <a:rPr lang="en-US" altLang="zh-CN" i="1">
                                          <a:latin typeface="Cambria Math"/>
                                          <a:ea typeface="Cambria Math"/>
                                        </a:rPr>
                                        <m:t>𝑖𝑗</m:t>
                                      </m:r>
                                    </m:sub>
                                  </m:sSub>
                                  <m:r>
                                    <a:rPr lang="en-US" altLang="zh-CN" i="1">
                                      <a:latin typeface="Cambria Math"/>
                                      <a:ea typeface="Cambria Math"/>
                                    </a:rPr>
                                    <m:t>≤1.6</m:t>
                                  </m:r>
                                  <m:sSub>
                                    <m:sSubPr>
                                      <m:ctrlPr>
                                        <a:rPr lang="en-US" altLang="zh-CN" i="1">
                                          <a:latin typeface="Cambria Math" panose="02040503050406030204" pitchFamily="18" charset="0"/>
                                          <a:ea typeface="Cambria Math"/>
                                        </a:rPr>
                                      </m:ctrlPr>
                                    </m:sSubPr>
                                    <m:e>
                                      <m:r>
                                        <a:rPr lang="en-US" altLang="zh-CN" i="1">
                                          <a:latin typeface="Cambria Math"/>
                                          <a:ea typeface="Cambria Math"/>
                                        </a:rPr>
                                        <m:t>𝑦</m:t>
                                      </m:r>
                                    </m:e>
                                    <m:sub>
                                      <m:r>
                                        <a:rPr lang="en-US" altLang="zh-CN" i="1">
                                          <a:latin typeface="Cambria Math"/>
                                          <a:ea typeface="Cambria Math"/>
                                        </a:rPr>
                                        <m:t>𝑗</m:t>
                                      </m:r>
                                    </m:sub>
                                  </m:sSub>
                                </m:e>
                              </m:nary>
                              <m:r>
                                <a:rPr lang="en-US" altLang="zh-CN" b="0" i="1" smtClean="0">
                                  <a:latin typeface="Cambria Math"/>
                                  <a:ea typeface="Cambria Math"/>
                                </a:rPr>
                                <m:t>                                      </m:t>
                              </m:r>
                              <m:r>
                                <a:rPr lang="en-US" altLang="zh-CN" i="1">
                                  <a:latin typeface="Cambria Math"/>
                                  <a:ea typeface="Cambria Math"/>
                                </a:rPr>
                                <m:t>𝑗</m:t>
                              </m:r>
                              <m:r>
                                <a:rPr lang="en-US" altLang="zh-CN" i="1">
                                  <a:latin typeface="Cambria Math"/>
                                  <a:ea typeface="Cambria Math"/>
                                </a:rPr>
                                <m:t>=1,⋯,100</m:t>
                              </m:r>
                            </m:e>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r>
                                    <a:rPr lang="en-US" altLang="zh-CN" i="1">
                                      <a:latin typeface="Cambria Math"/>
                                    </a:rPr>
                                    <m:t>−3</m:t>
                                  </m:r>
                                  <m:sSub>
                                    <m:sSubPr>
                                      <m:ctrlPr>
                                        <a:rPr lang="en-US" altLang="zh-CN" i="1">
                                          <a:latin typeface="Cambria Math" panose="02040503050406030204" pitchFamily="18" charset="0"/>
                                        </a:rPr>
                                      </m:ctrlPr>
                                    </m:sSubPr>
                                    <m:e>
                                      <m:r>
                                        <a:rPr lang="en-US" altLang="zh-CN" i="1">
                                          <a:latin typeface="Cambria Math"/>
                                        </a:rPr>
                                        <m:t>𝑧</m:t>
                                      </m:r>
                                    </m:e>
                                    <m:sub>
                                      <m:r>
                                        <a:rPr lang="en-US" altLang="zh-CN" i="1">
                                          <a:latin typeface="Cambria Math"/>
                                        </a:rPr>
                                        <m:t>𝑖</m:t>
                                      </m:r>
                                    </m:sub>
                                  </m:sSub>
                                  <m:r>
                                    <a:rPr lang="en-US" altLang="zh-CN" i="1">
                                      <a:latin typeface="Cambria Math"/>
                                    </a:rPr>
                                    <m:t>=0</m:t>
                                  </m:r>
                                  <m:r>
                                    <a:rPr lang="en-US" altLang="zh-CN" b="0" i="1" smtClean="0">
                                      <a:latin typeface="Cambria Math"/>
                                    </a:rPr>
                                    <m:t>                                   </m:t>
                                  </m:r>
                                  <m:r>
                                    <a:rPr lang="en-US" altLang="zh-CN" i="1">
                                      <a:latin typeface="Cambria Math"/>
                                    </a:rPr>
                                    <m:t>𝑖</m:t>
                                  </m:r>
                                  <m:r>
                                    <a:rPr lang="en-US" altLang="zh-CN" i="1">
                                      <a:latin typeface="Cambria Math"/>
                                    </a:rPr>
                                    <m:t>=1,⋯,1000</m:t>
                                  </m:r>
                                </m:e>
                              </m:nary>
                            </m:e>
                            <m:e>
                              <m:nary>
                                <m:naryPr>
                                  <m:chr m:val="∑"/>
                                  <m:ctrlPr>
                                    <a:rPr lang="en-US" altLang="zh-CN" i="1">
                                      <a:latin typeface="Cambria Math" panose="02040503050406030204" pitchFamily="18" charset="0"/>
                                    </a:rPr>
                                  </m:ctrlPr>
                                </m:naryPr>
                                <m:sub>
                                  <m:r>
                                    <m:rPr>
                                      <m:brk m:alnAt="23"/>
                                    </m:rPr>
                                    <a:rPr lang="en-US" altLang="zh-CN" i="1">
                                      <a:latin typeface="Cambria Math"/>
                                    </a:rPr>
                                    <m:t>𝑖</m:t>
                                  </m:r>
                                  <m:r>
                                    <a:rPr lang="en-US" altLang="zh-CN" i="1">
                                      <a:latin typeface="Cambria Math"/>
                                    </a:rPr>
                                    <m:t>=1</m:t>
                                  </m:r>
                                </m:sub>
                                <m:sup>
                                  <m:r>
                                    <a:rPr lang="en-US" altLang="zh-CN" i="1">
                                      <a:latin typeface="Cambria Math"/>
                                    </a:rPr>
                                    <m:t>1000</m:t>
                                  </m:r>
                                </m:sup>
                                <m:e>
                                  <m:nary>
                                    <m:naryPr>
                                      <m:chr m:val="∑"/>
                                      <m:ctrlPr>
                                        <a:rPr lang="en-US" altLang="zh-CN" i="1">
                                          <a:latin typeface="Cambria Math" panose="02040503050406030204" pitchFamily="18" charset="0"/>
                                        </a:rPr>
                                      </m:ctrlPr>
                                    </m:naryPr>
                                    <m:sub>
                                      <m:r>
                                        <m:rPr>
                                          <m:brk m:alnAt="23"/>
                                        </m:rPr>
                                        <a:rPr lang="en-US" altLang="zh-CN" i="1">
                                          <a:latin typeface="Cambria Math"/>
                                        </a:rPr>
                                        <m:t>𝑗</m:t>
                                      </m:r>
                                      <m:r>
                                        <a:rPr lang="en-US" altLang="zh-CN" i="1">
                                          <a:latin typeface="Cambria Math"/>
                                        </a:rPr>
                                        <m:t>=1</m:t>
                                      </m:r>
                                    </m:sub>
                                    <m:sup>
                                      <m:r>
                                        <a:rPr lang="en-US" altLang="zh-CN" i="1">
                                          <a:latin typeface="Cambria Math"/>
                                        </a:rPr>
                                        <m:t>100</m:t>
                                      </m:r>
                                    </m:sup>
                                    <m:e>
                                      <m:sSub>
                                        <m:sSubPr>
                                          <m:ctrlPr>
                                            <a:rPr lang="en-US" altLang="zh-CN" i="1">
                                              <a:latin typeface="Cambria Math" panose="02040503050406030204" pitchFamily="18" charset="0"/>
                                            </a:rPr>
                                          </m:ctrlPr>
                                        </m:sSubPr>
                                        <m:e>
                                          <m:r>
                                            <a:rPr lang="en-US" altLang="zh-CN" i="1">
                                              <a:latin typeface="Cambria Math"/>
                                            </a:rPr>
                                            <m:t>𝑐</m:t>
                                          </m:r>
                                        </m:e>
                                        <m:sub>
                                          <m:r>
                                            <a:rPr lang="en-US" altLang="zh-CN" i="1">
                                              <a:latin typeface="Cambria Math"/>
                                            </a:rPr>
                                            <m:t>𝑖𝑗</m:t>
                                          </m:r>
                                        </m:sub>
                                      </m:sSub>
                                    </m:e>
                                  </m:nary>
                                  <m:sSub>
                                    <m:sSubPr>
                                      <m:ctrlPr>
                                        <a:rPr lang="en-US" altLang="zh-CN" i="1">
                                          <a:latin typeface="Cambria Math" panose="02040503050406030204" pitchFamily="18" charset="0"/>
                                        </a:rPr>
                                      </m:ctrlPr>
                                    </m:sSubPr>
                                    <m:e>
                                      <m:r>
                                        <a:rPr lang="en-US" altLang="zh-CN" i="1">
                                          <a:latin typeface="Cambria Math"/>
                                        </a:rPr>
                                        <m:t>𝑥</m:t>
                                      </m:r>
                                    </m:e>
                                    <m:sub>
                                      <m:r>
                                        <a:rPr lang="en-US" altLang="zh-CN" i="1">
                                          <a:latin typeface="Cambria Math"/>
                                        </a:rPr>
                                        <m:t>𝑖𝑗</m:t>
                                      </m:r>
                                    </m:sub>
                                  </m:sSub>
                                </m:e>
                              </m:nary>
                              <m:r>
                                <a:rPr lang="en-US" altLang="zh-CN" i="1">
                                  <a:latin typeface="Cambria Math"/>
                                  <a:ea typeface="Cambria Math"/>
                                </a:rPr>
                                <m:t>≥</m:t>
                              </m:r>
                              <m:r>
                                <a:rPr lang="zh-CN" altLang="en-US" i="1" smtClean="0">
                                  <a:latin typeface="Cambria Math"/>
                                  <a:ea typeface="Cambria Math"/>
                                </a:rPr>
                                <m:t>𝜃</m:t>
                              </m:r>
                              <m:r>
                                <a:rPr lang="en-US" altLang="zh-CN" b="0" i="1" smtClean="0">
                                  <a:latin typeface="Cambria Math"/>
                                  <a:ea typeface="Cambria Math"/>
                                </a:rPr>
                                <m:t>                                                              </m:t>
                              </m:r>
                            </m:e>
                            <m:e>
                              <m:sSub>
                                <m:sSubPr>
                                  <m:ctrlPr>
                                    <a:rPr lang="en-US" altLang="zh-CN" i="1">
                                      <a:latin typeface="Cambria Math" panose="02040503050406030204" pitchFamily="18" charset="0"/>
                                      <a:ea typeface="Cambria Math"/>
                                    </a:rPr>
                                  </m:ctrlPr>
                                </m:sSubPr>
                                <m:e>
                                  <m:r>
                                    <a:rPr lang="en-US" altLang="zh-CN" i="1">
                                      <a:latin typeface="Cambria Math"/>
                                      <a:ea typeface="Cambria Math"/>
                                    </a:rPr>
                                    <m:t>𝑥</m:t>
                                  </m:r>
                                </m:e>
                                <m:sub>
                                  <m:r>
                                    <a:rPr lang="en-US" altLang="zh-CN" i="1">
                                      <a:latin typeface="Cambria Math"/>
                                      <a:ea typeface="Cambria Math"/>
                                    </a:rPr>
                                    <m:t>𝑖𝑗</m:t>
                                  </m:r>
                                </m:sub>
                              </m:sSub>
                              <m:r>
                                <a:rPr lang="en-US" altLang="zh-CN" i="1">
                                  <a:latin typeface="Cambria Math"/>
                                  <a:ea typeface="Cambria Math"/>
                                </a:rPr>
                                <m:t>≤</m:t>
                              </m:r>
                              <m:sSub>
                                <m:sSubPr>
                                  <m:ctrlPr>
                                    <a:rPr lang="en-US" altLang="zh-CN" i="1">
                                      <a:latin typeface="Cambria Math" panose="02040503050406030204" pitchFamily="18" charset="0"/>
                                      <a:ea typeface="Cambria Math"/>
                                    </a:rPr>
                                  </m:ctrlPr>
                                </m:sSubPr>
                                <m:e>
                                  <m:r>
                                    <a:rPr lang="en-US" altLang="zh-CN" i="1">
                                      <a:latin typeface="Cambria Math"/>
                                      <a:ea typeface="Cambria Math"/>
                                    </a:rPr>
                                    <m:t>𝑐</m:t>
                                  </m:r>
                                </m:e>
                                <m:sub>
                                  <m:r>
                                    <a:rPr lang="en-US" altLang="zh-CN" i="1">
                                      <a:latin typeface="Cambria Math"/>
                                      <a:ea typeface="Cambria Math"/>
                                    </a:rPr>
                                    <m:t>𝑖𝑗</m:t>
                                  </m:r>
                                </m:sub>
                              </m:sSub>
                              <m:r>
                                <a:rPr lang="en-US" altLang="zh-CN" b="0" i="1" smtClean="0">
                                  <a:latin typeface="Cambria Math"/>
                                  <a:ea typeface="Cambria Math"/>
                                </a:rPr>
                                <m:t>                        </m:t>
                              </m:r>
                              <m:r>
                                <a:rPr lang="en-US" altLang="zh-CN" i="1">
                                  <a:latin typeface="Cambria Math"/>
                                </a:rPr>
                                <m:t>𝑖</m:t>
                              </m:r>
                              <m:r>
                                <a:rPr lang="en-US" altLang="zh-CN" i="1">
                                  <a:latin typeface="Cambria Math"/>
                                </a:rPr>
                                <m:t>=1,⋯,1000,</m:t>
                              </m:r>
                              <m:r>
                                <a:rPr lang="en-US" altLang="zh-CN" i="1">
                                  <a:latin typeface="Cambria Math"/>
                                  <a:ea typeface="Cambria Math"/>
                                </a:rPr>
                                <m:t>𝑗</m:t>
                              </m:r>
                              <m:r>
                                <a:rPr lang="en-US" altLang="zh-CN" i="1">
                                  <a:latin typeface="Cambria Math"/>
                                  <a:ea typeface="Cambria Math"/>
                                </a:rPr>
                                <m:t>=1,⋯,100</m:t>
                              </m:r>
                            </m:e>
                            <m:e>
                              <m:sSub>
                                <m:sSubPr>
                                  <m:ctrlPr>
                                    <a:rPr lang="en-US" altLang="zh-CN" i="1" dirty="0">
                                      <a:latin typeface="Cambria Math" panose="02040503050406030204" pitchFamily="18" charset="0"/>
                                    </a:rPr>
                                  </m:ctrlPr>
                                </m:sSubPr>
                                <m:e>
                                  <m:r>
                                    <a:rPr lang="en-US" altLang="zh-CN" i="1" dirty="0">
                                      <a:latin typeface="Cambria Math"/>
                                    </a:rPr>
                                    <m:t>𝑥</m:t>
                                  </m:r>
                                </m:e>
                                <m:sub>
                                  <m:r>
                                    <a:rPr lang="en-US" altLang="zh-CN" i="1" dirty="0">
                                      <a:latin typeface="Cambria Math"/>
                                    </a:rPr>
                                    <m:t>𝑖𝑗</m:t>
                                  </m:r>
                                </m:sub>
                              </m:sSub>
                              <m:r>
                                <a:rPr lang="en-US" altLang="zh-CN" i="1" dirty="0">
                                  <a:latin typeface="Cambria Math"/>
                                </a:rPr>
                                <m:t>=0</m:t>
                              </m:r>
                              <m:r>
                                <a:rPr lang="zh-CN" altLang="en-US" i="1" dirty="0">
                                  <a:latin typeface="Cambria Math"/>
                                </a:rPr>
                                <m:t>或</m:t>
                              </m:r>
                              <m:r>
                                <a:rPr lang="en-US" altLang="zh-CN" i="1" dirty="0">
                                  <a:latin typeface="Cambria Math"/>
                                </a:rPr>
                                <m:t>1</m:t>
                              </m:r>
                              <m:r>
                                <a:rPr lang="en-US" altLang="zh-CN" b="0" i="1" dirty="0" smtClean="0">
                                  <a:latin typeface="Cambria Math"/>
                                </a:rPr>
                                <m:t>                   </m:t>
                              </m:r>
                              <m:r>
                                <a:rPr lang="en-US" altLang="zh-CN" i="1">
                                  <a:latin typeface="Cambria Math"/>
                                </a:rPr>
                                <m:t>𝑖</m:t>
                              </m:r>
                              <m:r>
                                <a:rPr lang="en-US" altLang="zh-CN" i="1">
                                  <a:latin typeface="Cambria Math"/>
                                </a:rPr>
                                <m:t>=1,⋯,1000,</m:t>
                              </m:r>
                              <m:r>
                                <a:rPr lang="en-US" altLang="zh-CN" i="1">
                                  <a:latin typeface="Cambria Math"/>
                                  <a:ea typeface="Cambria Math"/>
                                </a:rPr>
                                <m:t>𝑗</m:t>
                              </m:r>
                              <m:r>
                                <a:rPr lang="en-US" altLang="zh-CN" i="1">
                                  <a:latin typeface="Cambria Math"/>
                                  <a:ea typeface="Cambria Math"/>
                                </a:rPr>
                                <m:t>=1,⋯,100</m:t>
                              </m:r>
                            </m:e>
                            <m:e>
                              <m:sSub>
                                <m:sSubPr>
                                  <m:ctrlPr>
                                    <a:rPr lang="en-US" altLang="zh-CN" i="1" dirty="0">
                                      <a:latin typeface="Cambria Math" panose="02040503050406030204" pitchFamily="18" charset="0"/>
                                    </a:rPr>
                                  </m:ctrlPr>
                                </m:sSubPr>
                                <m:e>
                                  <m:r>
                                    <a:rPr lang="en-US" altLang="zh-CN" i="1" dirty="0">
                                      <a:latin typeface="Cambria Math"/>
                                    </a:rPr>
                                    <m:t>𝑧</m:t>
                                  </m:r>
                                </m:e>
                                <m:sub>
                                  <m:r>
                                    <a:rPr lang="en-US" altLang="zh-CN" i="1" dirty="0">
                                      <a:latin typeface="Cambria Math"/>
                                    </a:rPr>
                                    <m:t>𝑖</m:t>
                                  </m:r>
                                </m:sub>
                              </m:sSub>
                              <m:r>
                                <a:rPr lang="en-US" altLang="zh-CN" i="1" dirty="0">
                                  <a:latin typeface="Cambria Math"/>
                                </a:rPr>
                                <m:t>=0</m:t>
                              </m:r>
                              <m:r>
                                <a:rPr lang="zh-CN" altLang="en-US" i="1" dirty="0">
                                  <a:latin typeface="Cambria Math"/>
                                </a:rPr>
                                <m:t>或</m:t>
                              </m:r>
                              <m:r>
                                <a:rPr lang="en-US" altLang="zh-CN" i="1" dirty="0">
                                  <a:latin typeface="Cambria Math"/>
                                </a:rPr>
                                <m:t>1</m:t>
                              </m:r>
                              <m:r>
                                <a:rPr lang="en-US" altLang="zh-CN" b="0" i="1" dirty="0" smtClean="0">
                                  <a:latin typeface="Cambria Math"/>
                                </a:rPr>
                                <m:t>                                                </m:t>
                              </m:r>
                              <m:r>
                                <a:rPr lang="en-US" altLang="zh-CN" i="1">
                                  <a:latin typeface="Cambria Math"/>
                                </a:rPr>
                                <m:t>𝑖</m:t>
                              </m:r>
                              <m:r>
                                <a:rPr lang="en-US" altLang="zh-CN" i="1">
                                  <a:latin typeface="Cambria Math"/>
                                </a:rPr>
                                <m:t>=1,⋯,1000</m:t>
                              </m:r>
                            </m:e>
                            <m:e>
                              <m:sSub>
                                <m:sSubPr>
                                  <m:ctrlPr>
                                    <a:rPr lang="en-US" altLang="zh-CN" i="1">
                                      <a:latin typeface="Cambria Math" panose="02040503050406030204" pitchFamily="18" charset="0"/>
                                      <a:ea typeface="Cambria Math"/>
                                    </a:rPr>
                                  </m:ctrlPr>
                                </m:sSubPr>
                                <m:e>
                                  <m:r>
                                    <a:rPr lang="en-US" altLang="zh-CN" i="1">
                                      <a:latin typeface="Cambria Math"/>
                                      <a:ea typeface="Cambria Math"/>
                                    </a:rPr>
                                    <m:t>𝑦</m:t>
                                  </m:r>
                                </m:e>
                                <m:sub>
                                  <m:r>
                                    <a:rPr lang="en-US" altLang="zh-CN" i="1">
                                      <a:latin typeface="Cambria Math"/>
                                      <a:ea typeface="Cambria Math"/>
                                    </a:rPr>
                                    <m:t>𝑗</m:t>
                                  </m:r>
                                </m:sub>
                              </m:sSub>
                              <m:r>
                                <a:rPr lang="zh-CN" altLang="en-US" i="1">
                                  <a:latin typeface="Cambria Math"/>
                                  <a:ea typeface="Cambria Math"/>
                                </a:rPr>
                                <m:t>取整</m:t>
                              </m:r>
                              <m:r>
                                <a:rPr lang="en-US" altLang="zh-CN" b="0" i="1" smtClean="0">
                                  <a:latin typeface="Cambria Math"/>
                                  <a:ea typeface="Cambria Math"/>
                                </a:rPr>
                                <m:t>                                                        </m:t>
                              </m:r>
                              <m:r>
                                <a:rPr lang="en-US" altLang="zh-CN" i="1">
                                  <a:latin typeface="Cambria Math"/>
                                  <a:ea typeface="Cambria Math"/>
                                </a:rPr>
                                <m:t>𝑗</m:t>
                              </m:r>
                              <m:r>
                                <a:rPr lang="en-US" altLang="zh-CN" i="1">
                                  <a:latin typeface="Cambria Math"/>
                                  <a:ea typeface="Cambria Math"/>
                                </a:rPr>
                                <m:t>=1,⋯,100</m:t>
                              </m:r>
                            </m:e>
                          </m:eqArr>
                        </m:e>
                      </m:d>
                    </m:oMath>
                  </m:oMathPara>
                </a14:m>
                <a:br>
                  <a:rPr lang="en-US" altLang="zh-CN" b="0" i="1" dirty="0">
                    <a:latin typeface="Cambria Math"/>
                  </a:rPr>
                </a:br>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95274" y="1050925"/>
                <a:ext cx="8381067" cy="581018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7650" name="文本框 4"/>
          <p:cNvSpPr txBox="1">
            <a:spLocks noChangeArrowheads="1"/>
          </p:cNvSpPr>
          <p:nvPr/>
        </p:nvSpPr>
        <p:spPr bwMode="auto">
          <a:xfrm>
            <a:off x="252413" y="287338"/>
            <a:ext cx="58785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求解</a:t>
            </a:r>
            <a:endParaRPr lang="zh-CN" altLang="en-US" sz="2400" b="1">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7651" name="内容占位符 6"/>
              <p:cNvSpPr>
                <a:spLocks noGrp="1" noChangeArrowheads="1"/>
              </p:cNvSpPr>
              <p:nvPr>
                <p:ph idx="1"/>
              </p:nvPr>
            </p:nvSpPr>
            <p:spPr>
              <a:xfrm>
                <a:off x="395651" y="1268820"/>
                <a:ext cx="8132959" cy="4525963"/>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利用Lingo软件，</a:t>
                </a:r>
                <a:r>
                  <a:rPr lang="zh-CN" altLang="en-US" sz="2400" b="1" dirty="0">
                    <a:solidFill>
                      <a:srgbClr val="C00000"/>
                    </a:solidFill>
                    <a:latin typeface="微软雅黑" pitchFamily="34" charset="-122"/>
                    <a:ea typeface="微软雅黑" pitchFamily="34" charset="-122"/>
                  </a:rPr>
                  <a:t>调整总体满意度水平 </a:t>
                </a:r>
                <a14:m>
                  <m:oMath xmlns:m="http://schemas.openxmlformats.org/officeDocument/2006/math">
                    <m:r>
                      <a:rPr lang="zh-CN" altLang="en-US" sz="2400" b="1" i="1" smtClean="0">
                        <a:solidFill>
                          <a:srgbClr val="0000FF"/>
                        </a:solidFill>
                        <a:latin typeface="Cambria Math"/>
                        <a:ea typeface="微软雅黑" pitchFamily="34" charset="-122"/>
                      </a:rPr>
                      <m:t>𝜽</m:t>
                    </m:r>
                  </m:oMath>
                </a14:m>
                <a:r>
                  <a:rPr lang="zh-CN" altLang="en-US" sz="2400" b="1" dirty="0">
                    <a:latin typeface="微软雅黑" pitchFamily="34" charset="-122"/>
                    <a:ea typeface="微软雅黑" pitchFamily="34" charset="-122"/>
                  </a:rPr>
                  <a:t> 进行求解</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实际计算中，如果要求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𝒚</m:t>
                        </m:r>
                      </m:e>
                      <m:sub>
                        <m:r>
                          <a:rPr lang="en-US" altLang="zh-CN" sz="2400" b="1" i="1" smtClean="0">
                            <a:latin typeface="Cambria Math"/>
                            <a:ea typeface="微软雅黑" pitchFamily="34" charset="-122"/>
                          </a:rPr>
                          <m:t>𝒋</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𝟐</m:t>
                    </m:r>
                    <m:r>
                      <a:rPr lang="en-US" altLang="zh-CN" sz="2400" b="1" i="1" smtClean="0">
                        <a:latin typeface="Cambria Math"/>
                        <a:ea typeface="微软雅黑" pitchFamily="34" charset="-122"/>
                      </a:rPr>
                      <m:t>,⋯,</m:t>
                    </m:r>
                    <m:r>
                      <a:rPr lang="en-US" altLang="zh-CN" sz="2400" b="1" i="1" smtClean="0">
                        <a:latin typeface="Cambria Math"/>
                        <a:ea typeface="Cambria Math"/>
                      </a:rPr>
                      <m:t>𝟏𝟎𝟎</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rPr>
                  <a:t> 为整数，无法求得可行解，因而我们取消了其整数约束进行计算</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rPr>
                  <a:t>求得解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𝒚</m:t>
                        </m:r>
                      </m:e>
                      <m:sub>
                        <m:r>
                          <a:rPr lang="en-US" altLang="zh-CN" sz="2400" b="1" i="1" smtClean="0">
                            <a:latin typeface="Cambria Math"/>
                            <a:ea typeface="微软雅黑" pitchFamily="34" charset="-122"/>
                          </a:rPr>
                          <m:t>𝒋</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𝟐</m:t>
                    </m:r>
                    <m:r>
                      <a:rPr lang="en-US" altLang="zh-CN" sz="2400" b="1" i="1" smtClean="0">
                        <a:latin typeface="Cambria Math"/>
                        <a:ea typeface="微软雅黑" pitchFamily="34" charset="-122"/>
                      </a:rPr>
                      <m:t>,⋯,</m:t>
                    </m:r>
                    <m:r>
                      <a:rPr lang="en-US" altLang="zh-CN" sz="2400" b="1" i="1" smtClean="0">
                        <a:latin typeface="Cambria Math"/>
                        <a:ea typeface="Cambria Math"/>
                      </a:rPr>
                      <m:t>𝟏𝟎𝟎</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rPr>
                  <a:t> 后，对其进行取整</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当 </a:t>
                </a:r>
                <a14:m>
                  <m:oMath xmlns:m="http://schemas.openxmlformats.org/officeDocument/2006/math">
                    <m:r>
                      <a:rPr lang="zh-CN" altLang="en-US" sz="2400" b="1" i="1" smtClean="0">
                        <a:latin typeface="Cambria Math"/>
                        <a:ea typeface="微软雅黑" pitchFamily="34" charset="-122"/>
                      </a:rPr>
                      <m:t>𝜽</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𝟗𝟓</m:t>
                    </m:r>
                  </m:oMath>
                </a14:m>
                <a:r>
                  <a:rPr lang="zh-CN" altLang="en-US" sz="2400" b="1" dirty="0">
                    <a:latin typeface="微软雅黑" pitchFamily="34" charset="-122"/>
                    <a:ea typeface="微软雅黑" pitchFamily="34" charset="-122"/>
                  </a:rPr>
                  <a:t>时，我们解得DVD总的最小购买量 </a:t>
                </a:r>
                <a14:m>
                  <m:oMath xmlns:m="http://schemas.openxmlformats.org/officeDocument/2006/math">
                    <m:r>
                      <a:rPr lang="en-US" altLang="zh-CN" sz="2400" b="1" i="1" smtClean="0">
                        <a:latin typeface="Cambria Math"/>
                        <a:ea typeface="微软雅黑" pitchFamily="34" charset="-122"/>
                      </a:rPr>
                      <m:t>𝒎𝒊𝒏</m:t>
                    </m:r>
                    <m:r>
                      <a:rPr lang="en-US" altLang="zh-CN" sz="2400" b="1" i="1" smtClean="0">
                        <a:latin typeface="Cambria Math"/>
                        <a:ea typeface="微软雅黑" pitchFamily="34" charset="-122"/>
                      </a:rPr>
                      <m:t> </m:t>
                    </m:r>
                    <m:r>
                      <a:rPr lang="en-US" altLang="zh-CN" sz="2400" b="1" i="1" smtClean="0">
                        <a:latin typeface="Cambria Math"/>
                        <a:ea typeface="微软雅黑" pitchFamily="34" charset="-122"/>
                      </a:rPr>
                      <m:t>𝒛</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𝟏𝟖𝟐𝟑</m:t>
                    </m:r>
                  </m:oMath>
                </a14:m>
                <a:r>
                  <a:rPr lang="zh-CN" altLang="en-US" sz="2400" b="1" dirty="0">
                    <a:latin typeface="微软雅黑" pitchFamily="34" charset="-122"/>
                    <a:ea typeface="微软雅黑" pitchFamily="34" charset="-122"/>
                  </a:rPr>
                  <a:t>，其中第 </a:t>
                </a:r>
                <a14:m>
                  <m:oMath xmlns:m="http://schemas.openxmlformats.org/officeDocument/2006/math">
                    <m:r>
                      <a:rPr lang="en-US" altLang="zh-CN" sz="2400" b="1" i="1" smtClean="0">
                        <a:latin typeface="Cambria Math"/>
                        <a:ea typeface="微软雅黑" pitchFamily="34" charset="-122"/>
                      </a:rPr>
                      <m:t>𝒋</m:t>
                    </m:r>
                  </m:oMath>
                </a14:m>
                <a:r>
                  <a:rPr lang="zh-CN" altLang="en-US" sz="2400" b="1" dirty="0">
                    <a:latin typeface="微软雅黑" pitchFamily="34" charset="-122"/>
                    <a:ea typeface="微软雅黑" pitchFamily="34" charset="-122"/>
                  </a:rPr>
                  <a:t> 种DVD需要的购买量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𝒚</m:t>
                        </m:r>
                      </m:e>
                      <m:sub>
                        <m:r>
                          <a:rPr lang="en-US" altLang="zh-CN" sz="2400" b="1" i="1" smtClean="0">
                            <a:latin typeface="Cambria Math"/>
                            <a:ea typeface="微软雅黑" pitchFamily="34" charset="-122"/>
                          </a:rPr>
                          <m:t>𝒋</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𝟐</m:t>
                    </m:r>
                    <m:r>
                      <a:rPr lang="en-US" altLang="zh-CN" sz="2400" b="1" i="1" smtClean="0">
                        <a:latin typeface="Cambria Math"/>
                        <a:ea typeface="微软雅黑" pitchFamily="34" charset="-122"/>
                      </a:rPr>
                      <m:t>,⋯,</m:t>
                    </m:r>
                    <m:r>
                      <a:rPr lang="en-US" altLang="zh-CN" sz="2400" b="1" i="1" smtClean="0">
                        <a:latin typeface="Cambria Math"/>
                        <a:ea typeface="Cambria Math"/>
                      </a:rPr>
                      <m:t>𝟏𝟎𝟎</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rPr>
                  <a:t> 如下表：</a:t>
                </a:r>
              </a:p>
            </p:txBody>
          </p:sp>
        </mc:Choice>
        <mc:Fallback xmlns="">
          <p:sp>
            <p:nvSpPr>
              <p:cNvPr id="27651" name="内容占位符 6"/>
              <p:cNvSpPr>
                <a:spLocks noGrp="1" noRot="1" noChangeAspect="1" noMove="1" noResize="1" noEditPoints="1" noAdjustHandles="1" noChangeArrowheads="1" noChangeShapeType="1" noTextEdit="1"/>
              </p:cNvSpPr>
              <p:nvPr>
                <p:ph idx="1"/>
              </p:nvPr>
            </p:nvSpPr>
            <p:spPr>
              <a:xfrm>
                <a:off x="395651" y="1268820"/>
                <a:ext cx="8132959" cy="4525963"/>
              </a:xfrm>
              <a:blipFill>
                <a:blip r:embed="rId3"/>
                <a:stretch>
                  <a:fillRect l="-1199"/>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3" name="内容占位符 2"/>
              <p:cNvSpPr>
                <a:spLocks noGrp="1" noChangeArrowheads="1"/>
              </p:cNvSpPr>
              <p:nvPr>
                <p:ph idx="1"/>
              </p:nvPr>
            </p:nvSpPr>
            <p:spPr>
              <a:xfrm>
                <a:off x="252413" y="1566863"/>
                <a:ext cx="8297863" cy="4897437"/>
              </a:xfrm>
            </p:spPr>
            <p:txBody>
              <a:bodyPr/>
              <a:lstStyle/>
              <a:p>
                <a:pPr>
                  <a:lnSpc>
                    <a:spcPct val="130000"/>
                  </a:lnSpc>
                  <a:buFontTx/>
                  <a:buNone/>
                </a:pPr>
                <a:r>
                  <a:rPr lang="en-US" altLang="zh-CN" b="1" dirty="0">
                    <a:latin typeface="微软雅黑" pitchFamily="34" charset="-122"/>
                    <a:ea typeface="微软雅黑" pitchFamily="34" charset="-122"/>
                    <a:sym typeface="宋体" pitchFamily="2" charset="-122"/>
                  </a:rPr>
                  <a:t>       </a:t>
                </a:r>
                <a:r>
                  <a:rPr lang="zh-CN" altLang="en-US" b="1" dirty="0">
                    <a:latin typeface="微软雅黑" pitchFamily="34" charset="-122"/>
                    <a:ea typeface="微软雅黑" pitchFamily="34" charset="-122"/>
                    <a:sym typeface="宋体" pitchFamily="2" charset="-122"/>
                  </a:rPr>
                  <a:t>在解决</a:t>
                </a:r>
                <a:r>
                  <a:rPr lang="zh-CN" altLang="en-US" b="1" dirty="0">
                    <a:solidFill>
                      <a:srgbClr val="FF0000"/>
                    </a:solidFill>
                    <a:latin typeface="微软雅黑" pitchFamily="34" charset="-122"/>
                    <a:ea typeface="微软雅黑" pitchFamily="34" charset="-122"/>
                    <a:sym typeface="宋体" pitchFamily="2" charset="-122"/>
                  </a:rPr>
                  <a:t>单目标</a:t>
                </a:r>
                <a:r>
                  <a:rPr lang="zh-CN" altLang="en-US" b="1" dirty="0">
                    <a:latin typeface="微软雅黑" pitchFamily="34" charset="-122"/>
                    <a:ea typeface="微软雅黑" pitchFamily="34" charset="-122"/>
                    <a:sym typeface="宋体" pitchFamily="2" charset="-122"/>
                  </a:rPr>
                  <a:t>问题时，我们的任务是选择一个或一组</a:t>
                </a:r>
                <a:r>
                  <a:rPr lang="zh-CN" altLang="en-US" b="1" dirty="0">
                    <a:solidFill>
                      <a:srgbClr val="FF0000"/>
                    </a:solidFill>
                    <a:latin typeface="微软雅黑" pitchFamily="34" charset="-122"/>
                    <a:ea typeface="微软雅黑" pitchFamily="34" charset="-122"/>
                    <a:sym typeface="宋体" pitchFamily="2" charset="-122"/>
                  </a:rPr>
                  <a:t>变量</a:t>
                </a:r>
                <a14:m>
                  <m:oMath xmlns:m="http://schemas.openxmlformats.org/officeDocument/2006/math">
                    <m:r>
                      <a:rPr lang="en-US" altLang="zh-CN" b="1">
                        <a:solidFill>
                          <a:srgbClr val="FF0000"/>
                        </a:solidFill>
                        <a:latin typeface="Cambria Math" panose="02040503050406030204" pitchFamily="18" charset="0"/>
                        <a:ea typeface="微软雅黑" pitchFamily="34" charset="-122"/>
                        <a:sym typeface="宋体" pitchFamily="2" charset="-122"/>
                      </a:rPr>
                      <m:t>𝒙</m:t>
                    </m:r>
                  </m:oMath>
                </a14:m>
                <a:r>
                  <a:rPr lang="zh-CN" altLang="en-US" b="1" dirty="0">
                    <a:latin typeface="微软雅黑" pitchFamily="34" charset="-122"/>
                    <a:ea typeface="微软雅黑" pitchFamily="34" charset="-122"/>
                    <a:sym typeface="宋体" pitchFamily="2" charset="-122"/>
                  </a:rPr>
                  <a:t>，</a:t>
                </a:r>
                <a:r>
                  <a:rPr lang="zh-CN" altLang="en-US" b="1" dirty="0">
                    <a:solidFill>
                      <a:srgbClr val="FF0000"/>
                    </a:solidFill>
                    <a:latin typeface="微软雅黑" pitchFamily="34" charset="-122"/>
                    <a:ea typeface="微软雅黑" pitchFamily="34" charset="-122"/>
                    <a:sym typeface="宋体" pitchFamily="2" charset="-122"/>
                  </a:rPr>
                  <a:t>使目标函数</a:t>
                </a:r>
                <a14:m>
                  <m:oMath xmlns:m="http://schemas.openxmlformats.org/officeDocument/2006/math">
                    <m:r>
                      <a:rPr lang="en-US" altLang="zh-CN" b="1">
                        <a:solidFill>
                          <a:srgbClr val="FF0000"/>
                        </a:solidFill>
                        <a:latin typeface="Cambria Math" panose="02040503050406030204" pitchFamily="18" charset="0"/>
                        <a:ea typeface="微软雅黑" pitchFamily="34" charset="-122"/>
                        <a:sym typeface="宋体" pitchFamily="2" charset="-122"/>
                      </a:rPr>
                      <m:t>𝒇</m:t>
                    </m:r>
                    <m:r>
                      <a:rPr lang="en-US" altLang="zh-CN" b="1">
                        <a:solidFill>
                          <a:srgbClr val="FF0000"/>
                        </a:solidFill>
                        <a:latin typeface="Cambria Math" panose="02040503050406030204" pitchFamily="18" charset="0"/>
                        <a:ea typeface="微软雅黑" pitchFamily="34" charset="-122"/>
                        <a:sym typeface="宋体" pitchFamily="2" charset="-122"/>
                      </a:rPr>
                      <m:t>(</m:t>
                    </m:r>
                    <m:r>
                      <a:rPr lang="en-US" altLang="zh-CN" b="1">
                        <a:solidFill>
                          <a:srgbClr val="FF0000"/>
                        </a:solidFill>
                        <a:latin typeface="Cambria Math" panose="02040503050406030204" pitchFamily="18" charset="0"/>
                        <a:ea typeface="微软雅黑" pitchFamily="34" charset="-122"/>
                        <a:sym typeface="宋体" pitchFamily="2" charset="-122"/>
                      </a:rPr>
                      <m:t>𝒙</m:t>
                    </m:r>
                    <m:r>
                      <a:rPr lang="en-US" altLang="zh-CN" b="1">
                        <a:solidFill>
                          <a:srgbClr val="FF0000"/>
                        </a:solidFill>
                        <a:latin typeface="Cambria Math" panose="02040503050406030204" pitchFamily="18" charset="0"/>
                        <a:ea typeface="微软雅黑" pitchFamily="34" charset="-122"/>
                        <a:sym typeface="宋体" pitchFamily="2" charset="-122"/>
                      </a:rPr>
                      <m:t>)</m:t>
                    </m:r>
                  </m:oMath>
                </a14:m>
                <a:r>
                  <a:rPr lang="zh-CN" altLang="en-US" b="1" dirty="0">
                    <a:solidFill>
                      <a:srgbClr val="FF0000"/>
                    </a:solidFill>
                    <a:latin typeface="微软雅黑" pitchFamily="34" charset="-122"/>
                    <a:ea typeface="微软雅黑" pitchFamily="34" charset="-122"/>
                    <a:sym typeface="宋体" pitchFamily="2" charset="-122"/>
                  </a:rPr>
                  <a:t>取得最大</a:t>
                </a:r>
                <a:r>
                  <a:rPr lang="en-US" altLang="zh-CN" b="1" dirty="0">
                    <a:solidFill>
                      <a:srgbClr val="FF0000"/>
                    </a:solidFill>
                    <a:latin typeface="微软雅黑" pitchFamily="34" charset="-122"/>
                    <a:ea typeface="微软雅黑" pitchFamily="34" charset="-122"/>
                    <a:sym typeface="宋体" pitchFamily="2" charset="-122"/>
                  </a:rPr>
                  <a:t>(</a:t>
                </a:r>
                <a:r>
                  <a:rPr lang="zh-CN" altLang="en-US" b="1" dirty="0">
                    <a:solidFill>
                      <a:srgbClr val="FF0000"/>
                    </a:solidFill>
                    <a:latin typeface="微软雅黑" pitchFamily="34" charset="-122"/>
                    <a:ea typeface="微软雅黑" pitchFamily="34" charset="-122"/>
                    <a:sym typeface="宋体" pitchFamily="2" charset="-122"/>
                  </a:rPr>
                  <a:t>或最小</a:t>
                </a:r>
                <a:r>
                  <a:rPr lang="en-US" altLang="zh-CN" b="1" dirty="0">
                    <a:solidFill>
                      <a:srgbClr val="FF0000"/>
                    </a:solidFill>
                    <a:latin typeface="微软雅黑" pitchFamily="34" charset="-122"/>
                    <a:ea typeface="微软雅黑" pitchFamily="34" charset="-122"/>
                    <a:sym typeface="宋体" pitchFamily="2" charset="-122"/>
                  </a:rPr>
                  <a:t>). </a:t>
                </a:r>
                <a:r>
                  <a:rPr lang="zh-CN" altLang="en-US" b="1" dirty="0">
                    <a:latin typeface="微软雅黑" pitchFamily="34" charset="-122"/>
                    <a:ea typeface="微软雅黑" pitchFamily="34" charset="-122"/>
                    <a:sym typeface="宋体" pitchFamily="2" charset="-122"/>
                  </a:rPr>
                  <a:t>对于任意两组方案所对应的解，只要比较它们相应的目标值，就可以判断谁优谁劣</a:t>
                </a:r>
                <a:r>
                  <a:rPr lang="en-US" altLang="zh-CN" b="1" dirty="0">
                    <a:latin typeface="微软雅黑" pitchFamily="34" charset="-122"/>
                    <a:ea typeface="微软雅黑" pitchFamily="34" charset="-122"/>
                    <a:sym typeface="宋体" pitchFamily="2" charset="-122"/>
                  </a:rPr>
                  <a:t>. </a:t>
                </a:r>
              </a:p>
              <a:p>
                <a:pPr algn="ctr">
                  <a:lnSpc>
                    <a:spcPct val="130000"/>
                  </a:lnSpc>
                  <a:buFontTx/>
                  <a:buNone/>
                </a:pPr>
                <a:r>
                  <a:rPr lang="zh-CN" altLang="en-US" b="1" dirty="0">
                    <a:latin typeface="微软雅黑" pitchFamily="34" charset="-122"/>
                    <a:ea typeface="微软雅黑" pitchFamily="34" charset="-122"/>
                    <a:sym typeface="宋体" pitchFamily="2" charset="-122"/>
                  </a:rPr>
                  <a:t>   </a:t>
                </a:r>
                <a:r>
                  <a:rPr lang="zh-CN" altLang="en-US" sz="3600" b="1" dirty="0">
                    <a:solidFill>
                      <a:srgbClr val="0000FF"/>
                    </a:solidFill>
                    <a:latin typeface="微软雅黑" pitchFamily="34" charset="-122"/>
                    <a:ea typeface="微软雅黑" pitchFamily="34" charset="-122"/>
                    <a:sym typeface="宋体" pitchFamily="2" charset="-122"/>
                  </a:rPr>
                  <a:t>多目标情况下，问题是否一样？</a:t>
                </a:r>
                <a:r>
                  <a:rPr lang="en-US" altLang="zh-CN" sz="3600" b="1" dirty="0">
                    <a:solidFill>
                      <a:srgbClr val="0000FF"/>
                    </a:solidFill>
                    <a:latin typeface="微软雅黑" pitchFamily="34" charset="-122"/>
                    <a:ea typeface="微软雅黑" pitchFamily="34" charset="-122"/>
                    <a:sym typeface="宋体" pitchFamily="2" charset="-122"/>
                  </a:rPr>
                  <a:t> </a:t>
                </a:r>
                <a:endParaRPr lang="zh-CN" altLang="zh-CN" b="1" dirty="0">
                  <a:solidFill>
                    <a:srgbClr val="0000FF"/>
                  </a:solidFill>
                  <a:latin typeface="微软雅黑" pitchFamily="34" charset="-122"/>
                  <a:ea typeface="微软雅黑" pitchFamily="34" charset="-122"/>
                </a:endParaRPr>
              </a:p>
              <a:p>
                <a:pPr>
                  <a:lnSpc>
                    <a:spcPct val="130000"/>
                  </a:lnSpc>
                  <a:buFontTx/>
                  <a:buNone/>
                </a:pPr>
                <a:endParaRPr lang="zh-CN" altLang="zh-CN" sz="2400" b="1" dirty="0">
                  <a:latin typeface="微软雅黑" pitchFamily="34" charset="-122"/>
                  <a:ea typeface="微软雅黑" pitchFamily="34" charset="-122"/>
                </a:endParaRPr>
              </a:p>
            </p:txBody>
          </p:sp>
        </mc:Choice>
        <mc:Fallback xmlns="">
          <p:sp>
            <p:nvSpPr>
              <p:cNvPr id="8193" name="内容占位符 2"/>
              <p:cNvSpPr>
                <a:spLocks noGrp="1" noRot="1" noChangeAspect="1" noMove="1" noResize="1" noEditPoints="1" noAdjustHandles="1" noChangeArrowheads="1" noChangeShapeType="1" noTextEdit="1"/>
              </p:cNvSpPr>
              <p:nvPr>
                <p:ph idx="1"/>
              </p:nvPr>
            </p:nvSpPr>
            <p:spPr>
              <a:xfrm>
                <a:off x="252413" y="1566863"/>
                <a:ext cx="8297863" cy="4897437"/>
              </a:xfrm>
              <a:blipFill>
                <a:blip r:embed="rId2"/>
                <a:stretch>
                  <a:fillRect r="-1468"/>
                </a:stretch>
              </a:blipFill>
            </p:spPr>
            <p:txBody>
              <a:bodyPr/>
              <a:lstStyle/>
              <a:p>
                <a:r>
                  <a:rPr lang="zh-CN" altLang="en-US">
                    <a:noFill/>
                  </a:rPr>
                  <a:t> </a:t>
                </a:r>
              </a:p>
            </p:txBody>
          </p:sp>
        </mc:Fallback>
      </mc:AlternateContent>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8195" name="文本框 2"/>
          <p:cNvSpPr txBox="1">
            <a:spLocks noChangeArrowheads="1"/>
          </p:cNvSpPr>
          <p:nvPr/>
        </p:nvSpPr>
        <p:spPr bwMode="auto">
          <a:xfrm>
            <a:off x="369888" y="344488"/>
            <a:ext cx="5726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多目标规划</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解的特点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3">
                                            <p:txEl>
                                              <p:pRg st="1" end="1"/>
                                            </p:txEl>
                                          </p:spTgt>
                                        </p:tgtEl>
                                        <p:attrNameLst>
                                          <p:attrName>style.visibility</p:attrName>
                                        </p:attrNameLst>
                                      </p:cBhvr>
                                      <p:to>
                                        <p:strVal val="visible"/>
                                      </p:to>
                                    </p:set>
                                    <p:animEffect transition="in" filter="barn(inVertical)">
                                      <p:cBhvr>
                                        <p:cTn id="7" dur="500"/>
                                        <p:tgtEl>
                                          <p:spTgt spid="81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96850" y="106997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29698" name="文本框 4"/>
          <p:cNvSpPr txBox="1">
            <a:spLocks noChangeArrowheads="1"/>
          </p:cNvSpPr>
          <p:nvPr/>
        </p:nvSpPr>
        <p:spPr bwMode="auto">
          <a:xfrm>
            <a:off x="231775" y="368300"/>
            <a:ext cx="58785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求解</a:t>
            </a:r>
          </a:p>
        </p:txBody>
      </p:sp>
      <mc:AlternateContent xmlns:mc="http://schemas.openxmlformats.org/markup-compatibility/2006" xmlns:a14="http://schemas.microsoft.com/office/drawing/2010/main">
        <mc:Choice Requires="a14">
          <p:sp>
            <p:nvSpPr>
              <p:cNvPr id="29699" name="内容占位符 1"/>
              <p:cNvSpPr>
                <a:spLocks noGrp="1" noChangeArrowheads="1"/>
              </p:cNvSpPr>
              <p:nvPr>
                <p:ph idx="1"/>
              </p:nvPr>
            </p:nvSpPr>
            <p:spPr>
              <a:xfrm>
                <a:off x="231775" y="1292225"/>
                <a:ext cx="8229600" cy="4525963"/>
              </a:xfrm>
            </p:spPr>
            <p:txBody>
              <a:bodyPr/>
              <a:lstStyle/>
              <a:p>
                <a:pPr marL="0" indent="0">
                  <a:buFontTx/>
                  <a:buNone/>
                </a:pPr>
                <a:r>
                  <a:rPr lang="zh-CN" altLang="en-US" sz="2400" b="1" dirty="0">
                    <a:latin typeface="微软雅黑" pitchFamily="34" charset="-122"/>
                    <a:ea typeface="微软雅黑" pitchFamily="34" charset="-122"/>
                    <a:sym typeface="宋体" pitchFamily="2" charset="-122"/>
                  </a:rPr>
                  <a:t>表</a:t>
                </a:r>
                <a:r>
                  <a:rPr lang="en-US" altLang="zh-CN" sz="2400" b="1" dirty="0">
                    <a:latin typeface="微软雅黑" pitchFamily="34" charset="-122"/>
                    <a:ea typeface="微软雅黑" pitchFamily="34" charset="-122"/>
                    <a:sym typeface="宋体" pitchFamily="2" charset="-122"/>
                  </a:rPr>
                  <a:t>1 </a:t>
                </a:r>
                <a:r>
                  <a:rPr lang="zh-CN" altLang="en-US" sz="2400" b="1" dirty="0">
                    <a:latin typeface="微软雅黑" pitchFamily="34" charset="-122"/>
                    <a:ea typeface="微软雅黑" pitchFamily="34" charset="-122"/>
                    <a:sym typeface="宋体" pitchFamily="2" charset="-122"/>
                  </a:rPr>
                  <a:t>当 </a:t>
                </a:r>
                <a14:m>
                  <m:oMath xmlns:m="http://schemas.openxmlformats.org/officeDocument/2006/math">
                    <m:r>
                      <a:rPr lang="zh-CN" altLang="en-US" sz="2400" b="1" i="1" smtClean="0">
                        <a:latin typeface="Cambria Math"/>
                        <a:ea typeface="微软雅黑" pitchFamily="34" charset="-122"/>
                      </a:rPr>
                      <m:t>𝜽</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𝟗𝟓</m:t>
                    </m:r>
                  </m:oMath>
                </a14:m>
                <a:r>
                  <a:rPr lang="zh-CN" altLang="en-US" sz="2400" b="1" dirty="0">
                    <a:latin typeface="微软雅黑" pitchFamily="34" charset="-122"/>
                    <a:ea typeface="微软雅黑" pitchFamily="34" charset="-122"/>
                    <a:sym typeface="宋体" pitchFamily="2" charset="-122"/>
                  </a:rPr>
                  <a:t> 时最小购买量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𝒚</m:t>
                        </m:r>
                      </m:e>
                      <m:sub>
                        <m:r>
                          <a:rPr lang="en-US" altLang="zh-CN" sz="2400" b="1" i="1" smtClean="0">
                            <a:latin typeface="Cambria Math"/>
                            <a:ea typeface="微软雅黑" pitchFamily="34" charset="-122"/>
                          </a:rPr>
                          <m:t>𝒋</m:t>
                        </m:r>
                      </m:sub>
                    </m:sSub>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𝒋</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𝟐</m:t>
                    </m:r>
                    <m:r>
                      <a:rPr lang="en-US" altLang="zh-CN" sz="2400" b="1" i="1" smtClean="0">
                        <a:latin typeface="Cambria Math"/>
                        <a:ea typeface="微软雅黑" pitchFamily="34" charset="-122"/>
                      </a:rPr>
                      <m:t>,⋯,</m:t>
                    </m:r>
                    <m:r>
                      <a:rPr lang="en-US" altLang="zh-CN" sz="2400" b="1" i="1" smtClean="0">
                        <a:latin typeface="Cambria Math"/>
                        <a:ea typeface="Cambria Math"/>
                      </a:rPr>
                      <m:t>𝟏𝟎𝟎</m:t>
                    </m:r>
                    <m:r>
                      <a:rPr lang="en-US" altLang="zh-CN" sz="2400" b="1" i="1" smtClean="0">
                        <a:latin typeface="Cambria Math"/>
                        <a:ea typeface="微软雅黑" pitchFamily="34" charset="-122"/>
                      </a:rPr>
                      <m:t>)</m:t>
                    </m:r>
                  </m:oMath>
                </a14:m>
                <a:r>
                  <a:rPr lang="zh-CN" altLang="en-US" sz="2400" b="1" dirty="0">
                    <a:latin typeface="微软雅黑" pitchFamily="34" charset="-122"/>
                    <a:ea typeface="微软雅黑" pitchFamily="34" charset="-122"/>
                    <a:sym typeface="宋体" pitchFamily="2" charset="-122"/>
                  </a:rPr>
                  <a:t> 的值</a:t>
                </a:r>
                <a:endParaRPr lang="zh-CN" altLang="en-US" dirty="0">
                  <a:latin typeface="宋体" pitchFamily="2" charset="-122"/>
                </a:endParaRPr>
              </a:p>
              <a:p>
                <a:pPr marL="0" indent="0">
                  <a:buFontTx/>
                  <a:buNone/>
                </a:pPr>
                <a:endParaRPr lang="zh-CN" altLang="en-US" dirty="0"/>
              </a:p>
            </p:txBody>
          </p:sp>
        </mc:Choice>
        <mc:Fallback xmlns="">
          <p:sp>
            <p:nvSpPr>
              <p:cNvPr id="29699" name="内容占位符 1"/>
              <p:cNvSpPr>
                <a:spLocks noRot="1" noChangeAspect="1" noMove="1" noResize="1" noEditPoints="1" noAdjustHandles="1" noChangeArrowheads="1" noChangeShapeType="1" noTextEdit="1"/>
              </p:cNvSpPr>
              <p:nvPr>
                <p:ph idx="1"/>
              </p:nvPr>
            </p:nvSpPr>
            <p:spPr>
              <a:xfrm>
                <a:off x="231775" y="1292225"/>
                <a:ext cx="8229600" cy="4525963"/>
              </a:xfrm>
              <a:blipFill rotWithShape="1">
                <a:blip r:embed="rId3"/>
                <a:stretch>
                  <a:fillRect l="-1111" t="-943"/>
                </a:stretch>
              </a:blipFill>
            </p:spPr>
            <p:txBody>
              <a:bodyPr/>
              <a:lstStyle/>
              <a:p>
                <a:r>
                  <a:rPr lang="zh-CN" altLang="en-US">
                    <a:noFill/>
                  </a:rPr>
                  <a:t> </a:t>
                </a:r>
              </a:p>
            </p:txBody>
          </p:sp>
        </mc:Fallback>
      </mc:AlternateContent>
      <p:graphicFrame>
        <p:nvGraphicFramePr>
          <p:cNvPr id="1328133" name="表格 1328132"/>
          <p:cNvGraphicFramePr/>
          <p:nvPr>
            <p:extLst>
              <p:ext uri="{D42A27DB-BD31-4B8C-83A1-F6EECF244321}">
                <p14:modId xmlns:p14="http://schemas.microsoft.com/office/powerpoint/2010/main" val="1312503039"/>
              </p:ext>
            </p:extLst>
          </p:nvPr>
        </p:nvGraphicFramePr>
        <p:xfrm>
          <a:off x="231775" y="1854200"/>
          <a:ext cx="8310566" cy="4527553"/>
        </p:xfrm>
        <a:graphic>
          <a:graphicData uri="http://schemas.openxmlformats.org/drawingml/2006/table">
            <a:tbl>
              <a:tblPr/>
              <a:tblGrid>
                <a:gridCol w="1359483">
                  <a:extLst>
                    <a:ext uri="{9D8B030D-6E8A-4147-A177-3AD203B41FA5}">
                      <a16:colId xmlns:a16="http://schemas.microsoft.com/office/drawing/2014/main" val="20000"/>
                    </a:ext>
                  </a:extLst>
                </a:gridCol>
                <a:gridCol w="713713">
                  <a:extLst>
                    <a:ext uri="{9D8B030D-6E8A-4147-A177-3AD203B41FA5}">
                      <a16:colId xmlns:a16="http://schemas.microsoft.com/office/drawing/2014/main" val="20001"/>
                    </a:ext>
                  </a:extLst>
                </a:gridCol>
                <a:gridCol w="690854">
                  <a:extLst>
                    <a:ext uri="{9D8B030D-6E8A-4147-A177-3AD203B41FA5}">
                      <a16:colId xmlns:a16="http://schemas.microsoft.com/office/drawing/2014/main" val="20002"/>
                    </a:ext>
                  </a:extLst>
                </a:gridCol>
                <a:gridCol w="690854">
                  <a:extLst>
                    <a:ext uri="{9D8B030D-6E8A-4147-A177-3AD203B41FA5}">
                      <a16:colId xmlns:a16="http://schemas.microsoft.com/office/drawing/2014/main" val="20003"/>
                    </a:ext>
                  </a:extLst>
                </a:gridCol>
                <a:gridCol w="689584">
                  <a:extLst>
                    <a:ext uri="{9D8B030D-6E8A-4147-A177-3AD203B41FA5}">
                      <a16:colId xmlns:a16="http://schemas.microsoft.com/office/drawing/2014/main" val="20004"/>
                    </a:ext>
                  </a:extLst>
                </a:gridCol>
                <a:gridCol w="690219">
                  <a:extLst>
                    <a:ext uri="{9D8B030D-6E8A-4147-A177-3AD203B41FA5}">
                      <a16:colId xmlns:a16="http://schemas.microsoft.com/office/drawing/2014/main" val="20005"/>
                    </a:ext>
                  </a:extLst>
                </a:gridCol>
                <a:gridCol w="689584">
                  <a:extLst>
                    <a:ext uri="{9D8B030D-6E8A-4147-A177-3AD203B41FA5}">
                      <a16:colId xmlns:a16="http://schemas.microsoft.com/office/drawing/2014/main" val="20006"/>
                    </a:ext>
                  </a:extLst>
                </a:gridCol>
                <a:gridCol w="691489">
                  <a:extLst>
                    <a:ext uri="{9D8B030D-6E8A-4147-A177-3AD203B41FA5}">
                      <a16:colId xmlns:a16="http://schemas.microsoft.com/office/drawing/2014/main" val="20007"/>
                    </a:ext>
                  </a:extLst>
                </a:gridCol>
                <a:gridCol w="690219">
                  <a:extLst>
                    <a:ext uri="{9D8B030D-6E8A-4147-A177-3AD203B41FA5}">
                      <a16:colId xmlns:a16="http://schemas.microsoft.com/office/drawing/2014/main" val="20008"/>
                    </a:ext>
                  </a:extLst>
                </a:gridCol>
                <a:gridCol w="689584">
                  <a:extLst>
                    <a:ext uri="{9D8B030D-6E8A-4147-A177-3AD203B41FA5}">
                      <a16:colId xmlns:a16="http://schemas.microsoft.com/office/drawing/2014/main" val="20009"/>
                    </a:ext>
                  </a:extLst>
                </a:gridCol>
                <a:gridCol w="714983">
                  <a:extLst>
                    <a:ext uri="{9D8B030D-6E8A-4147-A177-3AD203B41FA5}">
                      <a16:colId xmlns:a16="http://schemas.microsoft.com/office/drawing/2014/main" val="20010"/>
                    </a:ext>
                  </a:extLst>
                </a:gridCol>
              </a:tblGrid>
              <a:tr h="4525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D01</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D09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D10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59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5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D11</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D19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59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4184">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D21</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D29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5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259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D31</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D39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D40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5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2596">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D41</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D43</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D44</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D47</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D48</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D49</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25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marL="91437" marR="91437" marT="45736" marB="45736"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32</a:t>
                      </a:r>
                    </a:p>
                  </a:txBody>
                  <a:tcPr marL="91437" marR="91437" marT="45736" marB="45736"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16</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marL="91437" marR="91437" marT="45736" marB="45736"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250825" y="1050925"/>
            <a:ext cx="8210550" cy="1588"/>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1746" name="文本框 4"/>
          <p:cNvSpPr txBox="1">
            <a:spLocks noChangeArrowheads="1"/>
          </p:cNvSpPr>
          <p:nvPr/>
        </p:nvSpPr>
        <p:spPr bwMode="auto">
          <a:xfrm>
            <a:off x="250825" y="341313"/>
            <a:ext cx="5880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DVD在线租赁问题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求解</a:t>
            </a:r>
          </a:p>
        </p:txBody>
      </p:sp>
      <p:sp>
        <p:nvSpPr>
          <p:cNvPr id="31747" name="内容占位符 2"/>
          <p:cNvSpPr>
            <a:spLocks noGrp="1" noChangeArrowheads="1"/>
          </p:cNvSpPr>
          <p:nvPr>
            <p:ph idx="1"/>
          </p:nvPr>
        </p:nvSpPr>
        <p:spPr>
          <a:xfrm>
            <a:off x="250825" y="1282700"/>
            <a:ext cx="8229600" cy="4525963"/>
          </a:xfrm>
        </p:spPr>
        <p:txBody>
          <a:bodyPr/>
          <a:lstStyle/>
          <a:p>
            <a:pPr marL="0" indent="0">
              <a:buFontTx/>
              <a:buNone/>
            </a:pPr>
            <a:r>
              <a:rPr lang="zh-CN" altLang="en-US" sz="2400" b="1">
                <a:latin typeface="微软雅黑" pitchFamily="34" charset="-122"/>
                <a:ea typeface="微软雅黑" pitchFamily="34" charset="-122"/>
                <a:sym typeface="宋体" pitchFamily="2" charset="-122"/>
              </a:rPr>
              <a:t>续上表</a:t>
            </a:r>
            <a:endParaRPr lang="zh-CN" altLang="en-US"/>
          </a:p>
          <a:p>
            <a:pPr marL="0" indent="0">
              <a:buFontTx/>
              <a:buNone/>
            </a:pPr>
            <a:endParaRPr lang="zh-CN" altLang="en-US"/>
          </a:p>
        </p:txBody>
      </p:sp>
      <p:graphicFrame>
        <p:nvGraphicFramePr>
          <p:cNvPr id="6" name="表格 5"/>
          <p:cNvGraphicFramePr/>
          <p:nvPr>
            <p:extLst>
              <p:ext uri="{D42A27DB-BD31-4B8C-83A1-F6EECF244321}">
                <p14:modId xmlns:p14="http://schemas.microsoft.com/office/powerpoint/2010/main" val="70151941"/>
              </p:ext>
            </p:extLst>
          </p:nvPr>
        </p:nvGraphicFramePr>
        <p:xfrm>
          <a:off x="231775" y="1755775"/>
          <a:ext cx="8229600" cy="4535487"/>
        </p:xfrm>
        <a:graphic>
          <a:graphicData uri="http://schemas.openxmlformats.org/drawingml/2006/table">
            <a:tbl>
              <a:tblPr/>
              <a:tblGrid>
                <a:gridCol w="1335088">
                  <a:extLst>
                    <a:ext uri="{9D8B030D-6E8A-4147-A177-3AD203B41FA5}">
                      <a16:colId xmlns:a16="http://schemas.microsoft.com/office/drawing/2014/main" val="20000"/>
                    </a:ext>
                  </a:extLst>
                </a:gridCol>
                <a:gridCol w="7048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681037">
                  <a:extLst>
                    <a:ext uri="{9D8B030D-6E8A-4147-A177-3AD203B41FA5}">
                      <a16:colId xmlns:a16="http://schemas.microsoft.com/office/drawing/2014/main" val="20003"/>
                    </a:ext>
                  </a:extLst>
                </a:gridCol>
                <a:gridCol w="681038">
                  <a:extLst>
                    <a:ext uri="{9D8B030D-6E8A-4147-A177-3AD203B41FA5}">
                      <a16:colId xmlns:a16="http://schemas.microsoft.com/office/drawing/2014/main" val="20004"/>
                    </a:ext>
                  </a:extLst>
                </a:gridCol>
                <a:gridCol w="682625">
                  <a:extLst>
                    <a:ext uri="{9D8B030D-6E8A-4147-A177-3AD203B41FA5}">
                      <a16:colId xmlns:a16="http://schemas.microsoft.com/office/drawing/2014/main" val="20005"/>
                    </a:ext>
                  </a:extLst>
                </a:gridCol>
                <a:gridCol w="684212">
                  <a:extLst>
                    <a:ext uri="{9D8B030D-6E8A-4147-A177-3AD203B41FA5}">
                      <a16:colId xmlns:a16="http://schemas.microsoft.com/office/drawing/2014/main" val="20006"/>
                    </a:ext>
                  </a:extLst>
                </a:gridCol>
                <a:gridCol w="682625">
                  <a:extLst>
                    <a:ext uri="{9D8B030D-6E8A-4147-A177-3AD203B41FA5}">
                      <a16:colId xmlns:a16="http://schemas.microsoft.com/office/drawing/2014/main" val="20007"/>
                    </a:ext>
                  </a:extLst>
                </a:gridCol>
                <a:gridCol w="682625">
                  <a:extLst>
                    <a:ext uri="{9D8B030D-6E8A-4147-A177-3AD203B41FA5}">
                      <a16:colId xmlns:a16="http://schemas.microsoft.com/office/drawing/2014/main" val="20008"/>
                    </a:ext>
                  </a:extLst>
                </a:gridCol>
                <a:gridCol w="684213">
                  <a:extLst>
                    <a:ext uri="{9D8B030D-6E8A-4147-A177-3AD203B41FA5}">
                      <a16:colId xmlns:a16="http://schemas.microsoft.com/office/drawing/2014/main" val="20009"/>
                    </a:ext>
                  </a:extLst>
                </a:gridCol>
                <a:gridCol w="728662">
                  <a:extLst>
                    <a:ext uri="{9D8B030D-6E8A-4147-A177-3AD203B41FA5}">
                      <a16:colId xmlns:a16="http://schemas.microsoft.com/office/drawing/2014/main" val="20010"/>
                    </a:ext>
                  </a:extLst>
                </a:gridCol>
              </a:tblGrid>
              <a:tr h="46164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D56</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D59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24</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3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D61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D62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D66</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D69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16</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402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D74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D75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D76</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D79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243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D86</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D87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D88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D89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18</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21</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243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DVD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编号</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D91</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D93</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D96</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D98</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D99</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D100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275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最少购买量</a:t>
                      </a:r>
                    </a:p>
                  </a:txBody>
                  <a:tcPr anchor="ctr">
                    <a:lnL w="25400" cap="flat" cmpd="sng">
                      <a:solidFill>
                        <a:srgbClr val="000000"/>
                      </a:solidFill>
                      <a:prstDash val="solid"/>
                      <a:headEnd type="none" w="med" len="med"/>
                      <a:tailEnd type="none" w="med" len="med"/>
                    </a:lnL>
                    <a:lnR w="25400" cap="flat" cmpd="sng">
                      <a:solidFill>
                        <a:srgbClr val="000000"/>
                      </a:solidFill>
                      <a:prstDash val="solid"/>
                      <a:headEnd type="none" w="med" len="med"/>
                      <a:tailEnd type="none" w="med" len="med"/>
                    </a:lnR>
                    <a:lnT w="0" cap="flat" cmpd="sng">
                      <a:solidFill>
                        <a:srgbClr val="000000"/>
                      </a:solidFill>
                      <a:prstDash val="solid"/>
                      <a:headEnd type="none" w="med" len="med"/>
                      <a:tailEnd type="none" w="med" len="med"/>
                    </a:lnT>
                    <a:lnB w="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24</a:t>
                      </a:r>
                    </a:p>
                  </a:txBody>
                  <a:tcPr anchor="ctr">
                    <a:lnL w="254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17</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14</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15</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20</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11</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6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22</a:t>
                      </a: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内容占位符 2"/>
          <p:cNvSpPr>
            <a:spLocks noGrp="1" noChangeArrowheads="1"/>
          </p:cNvSpPr>
          <p:nvPr>
            <p:ph idx="1"/>
          </p:nvPr>
        </p:nvSpPr>
        <p:spPr>
          <a:xfrm>
            <a:off x="395652" y="1628850"/>
            <a:ext cx="8199073" cy="3024659"/>
          </a:xfrm>
        </p:spPr>
        <p:txBody>
          <a:bodyPr/>
          <a:lstStyle/>
          <a:p>
            <a:pPr marL="0" indent="0">
              <a:lnSpc>
                <a:spcPct val="150000"/>
              </a:lnSpc>
              <a:spcBef>
                <a:spcPct val="0"/>
              </a:spcBef>
              <a:buFont typeface="Wingdings" pitchFamily="2" charset="2"/>
              <a:buNone/>
            </a:pP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我们利用规划模型求得每种</a:t>
            </a:r>
            <a:r>
              <a:rPr lang="en-US" altLang="zh-CN" sz="2400" b="1" dirty="0">
                <a:latin typeface="微软雅黑" pitchFamily="34" charset="-122"/>
                <a:ea typeface="微软雅黑" pitchFamily="34" charset="-122"/>
                <a:sym typeface="宋体" pitchFamily="2" charset="-122"/>
              </a:rPr>
              <a:t>DVD</a:t>
            </a:r>
            <a:r>
              <a:rPr lang="zh-CN" altLang="en-US" sz="2400" b="1" dirty="0">
                <a:latin typeface="微软雅黑" pitchFamily="34" charset="-122"/>
                <a:ea typeface="微软雅黑" pitchFamily="34" charset="-122"/>
                <a:sym typeface="宋体" pitchFamily="2" charset="-122"/>
              </a:rPr>
              <a:t>的购买量后，需要对其进行可行性校验，测试此结果是否可以满足一个月内比例为</a:t>
            </a:r>
            <a:r>
              <a:rPr lang="en-US" altLang="zh-CN" sz="2400" b="1" dirty="0">
                <a:latin typeface="微软雅黑" pitchFamily="34" charset="-122"/>
                <a:ea typeface="微软雅黑" pitchFamily="34" charset="-122"/>
                <a:sym typeface="宋体" pitchFamily="2" charset="-122"/>
              </a:rPr>
              <a:t>95%</a:t>
            </a:r>
            <a:r>
              <a:rPr lang="zh-CN" altLang="en-US" sz="2400" b="1" dirty="0">
                <a:latin typeface="微软雅黑" pitchFamily="34" charset="-122"/>
                <a:ea typeface="微软雅黑" pitchFamily="34" charset="-122"/>
                <a:sym typeface="宋体" pitchFamily="2" charset="-122"/>
              </a:rPr>
              <a:t>的会员得到他想看的</a:t>
            </a:r>
            <a:r>
              <a:rPr lang="en-US" altLang="zh-CN" sz="2400" b="1" dirty="0">
                <a:latin typeface="微软雅黑" pitchFamily="34" charset="-122"/>
                <a:ea typeface="微软雅黑" pitchFamily="34" charset="-122"/>
                <a:sym typeface="宋体" pitchFamily="2" charset="-122"/>
              </a:rPr>
              <a:t>DVD</a:t>
            </a:r>
            <a:r>
              <a:rPr lang="zh-CN" altLang="en-US" sz="2400" b="1" dirty="0">
                <a:latin typeface="微软雅黑" pitchFamily="34" charset="-122"/>
                <a:ea typeface="微软雅黑" pitchFamily="34" charset="-122"/>
                <a:sym typeface="宋体" pitchFamily="2" charset="-122"/>
              </a:rPr>
              <a:t>，且具有尽可能大的总体满意度</a:t>
            </a:r>
            <a:r>
              <a:rPr lang="en-US" altLang="zh-CN" sz="2400" b="1" dirty="0">
                <a:latin typeface="微软雅黑" pitchFamily="34" charset="-122"/>
                <a:ea typeface="微软雅黑" pitchFamily="34" charset="-122"/>
                <a:sym typeface="宋体" pitchFamily="2" charset="-122"/>
              </a:rPr>
              <a:t>.</a:t>
            </a:r>
            <a:endParaRPr lang="en-US"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3795" name="文本框 4"/>
          <p:cNvSpPr txBox="1">
            <a:spLocks noChangeArrowheads="1"/>
          </p:cNvSpPr>
          <p:nvPr/>
        </p:nvSpPr>
        <p:spPr bwMode="auto">
          <a:xfrm>
            <a:off x="215900" y="342900"/>
            <a:ext cx="58801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C00000"/>
                </a:solidFill>
                <a:latin typeface="微软雅黑" pitchFamily="34" charset="-122"/>
                <a:ea typeface="微软雅黑" pitchFamily="34" charset="-122"/>
                <a:sym typeface="宋体" pitchFamily="2" charset="-122"/>
              </a:rPr>
              <a:t>检验</a:t>
            </a:r>
            <a:endParaRPr lang="en-US" altLang="zh-CN" sz="3600" b="1" baseline="30000" dirty="0">
              <a:solidFill>
                <a:srgbClr val="C00000"/>
              </a:solidFill>
              <a:latin typeface="微软雅黑" pitchFamily="34" charset="-122"/>
              <a:ea typeface="微软雅黑" pitchFamily="34" charset="-122"/>
              <a:sym typeface="宋体"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内容占位符 2"/>
          <p:cNvSpPr>
            <a:spLocks noGrp="1" noChangeArrowheads="1"/>
          </p:cNvSpPr>
          <p:nvPr>
            <p:ph idx="1"/>
          </p:nvPr>
        </p:nvSpPr>
        <p:spPr>
          <a:xfrm>
            <a:off x="250825" y="1125538"/>
            <a:ext cx="8464550" cy="4811712"/>
          </a:xfrm>
        </p:spPr>
        <p:txBody>
          <a:bodyPr/>
          <a:lstStyle/>
          <a:p>
            <a:pPr marL="0" indent="0">
              <a:lnSpc>
                <a:spcPct val="150000"/>
              </a:lnSpc>
              <a:spcBef>
                <a:spcPct val="0"/>
              </a:spcBef>
              <a:buFontTx/>
              <a:buNone/>
            </a:pPr>
            <a:r>
              <a:rPr lang="en-US" altLang="zh-CN" sz="2400" b="1">
                <a:latin typeface="微软雅黑" pitchFamily="34" charset="-122"/>
                <a:ea typeface="微软雅黑" pitchFamily="34" charset="-122"/>
                <a:sym typeface="宋体" pitchFamily="2" charset="-122"/>
              </a:rPr>
              <a:t>      </a:t>
            </a:r>
            <a:r>
              <a:rPr lang="zh-CN" altLang="en-US" sz="2400" b="1">
                <a:latin typeface="微软雅黑" pitchFamily="34" charset="-122"/>
                <a:ea typeface="微软雅黑" pitchFamily="34" charset="-122"/>
                <a:sym typeface="宋体" pitchFamily="2" charset="-122"/>
              </a:rPr>
              <a:t>（一）根据订单和求得的</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购买数量，利用问题二的规划模型进行第一次分配，对分配情况：租赁的会员，</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的分配情况，剩余的各种</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数量作记录；同时将已租赁的会员在满意指数矩阵的指数全变为</a:t>
            </a:r>
            <a:r>
              <a:rPr lang="en-US" altLang="zh-CN" sz="2400" b="1">
                <a:latin typeface="微软雅黑" pitchFamily="34" charset="-122"/>
                <a:ea typeface="微软雅黑" pitchFamily="34" charset="-122"/>
                <a:sym typeface="宋体" pitchFamily="2" charset="-122"/>
              </a:rPr>
              <a:t>0</a:t>
            </a:r>
            <a:r>
              <a:rPr lang="zh-CN" altLang="en-US" sz="2400" b="1">
                <a:latin typeface="微软雅黑" pitchFamily="34" charset="-122"/>
                <a:ea typeface="微软雅黑" pitchFamily="34" charset="-122"/>
                <a:sym typeface="宋体" pitchFamily="2" charset="-122"/>
              </a:rPr>
              <a:t>，即不考虑对其进行第二次分配</a:t>
            </a:r>
            <a:r>
              <a:rPr lang="en-US" altLang="zh-CN" sz="2400" b="1">
                <a:latin typeface="微软雅黑" pitchFamily="34" charset="-122"/>
                <a:ea typeface="微软雅黑" pitchFamily="34" charset="-122"/>
                <a:sym typeface="宋体" pitchFamily="2" charset="-122"/>
              </a:rPr>
              <a:t>.    </a:t>
            </a:r>
          </a:p>
          <a:p>
            <a:pPr marL="0" indent="0">
              <a:lnSpc>
                <a:spcPct val="150000"/>
              </a:lnSpc>
              <a:spcBef>
                <a:spcPct val="0"/>
              </a:spcBef>
              <a:buFontTx/>
              <a:buNone/>
            </a:pPr>
            <a:r>
              <a:rPr lang="zh-CN" altLang="en-US" sz="2400" b="1">
                <a:latin typeface="微软雅黑" pitchFamily="34" charset="-122"/>
                <a:ea typeface="微软雅黑" pitchFamily="34" charset="-122"/>
                <a:sym typeface="宋体" pitchFamily="2" charset="-122"/>
              </a:rPr>
              <a:t>     （二）随机从第一次得到</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的会员中抽取</a:t>
            </a:r>
            <a:r>
              <a:rPr lang="en-US" altLang="zh-CN" sz="2400" b="1">
                <a:latin typeface="微软雅黑" pitchFamily="34" charset="-122"/>
                <a:ea typeface="微软雅黑" pitchFamily="34" charset="-122"/>
                <a:sym typeface="宋体" pitchFamily="2" charset="-122"/>
              </a:rPr>
              <a:t>60%</a:t>
            </a:r>
            <a:r>
              <a:rPr lang="zh-CN" altLang="en-US" sz="2400" b="1">
                <a:latin typeface="微软雅黑" pitchFamily="34" charset="-122"/>
                <a:ea typeface="微软雅黑" pitchFamily="34" charset="-122"/>
                <a:sym typeface="宋体" pitchFamily="2" charset="-122"/>
              </a:rPr>
              <a:t>，将这部分人所还回的</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与第一次分配余下的</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合在一起，作为第二次分配时各种</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的现有量</a:t>
            </a:r>
            <a:r>
              <a:rPr lang="en-US" altLang="zh-CN" sz="2400" b="1">
                <a:latin typeface="微软雅黑" pitchFamily="34" charset="-122"/>
                <a:ea typeface="微软雅黑" pitchFamily="34" charset="-122"/>
                <a:sym typeface="宋体" pitchFamily="2" charset="-122"/>
              </a:rPr>
              <a:t>.</a:t>
            </a:r>
            <a:r>
              <a:rPr lang="zh-CN" altLang="en-US" sz="2400" b="1">
                <a:latin typeface="微软雅黑" pitchFamily="34" charset="-122"/>
                <a:ea typeface="微软雅黑" pitchFamily="34" charset="-122"/>
                <a:sym typeface="宋体" pitchFamily="2" charset="-122"/>
              </a:rPr>
              <a:t>然后，利用问题二的</a:t>
            </a:r>
            <a:r>
              <a:rPr lang="en-US" altLang="zh-CN" sz="2400" b="1">
                <a:latin typeface="微软雅黑" pitchFamily="34" charset="-122"/>
                <a:ea typeface="微软雅黑" pitchFamily="34" charset="-122"/>
                <a:sym typeface="宋体" pitchFamily="2" charset="-122"/>
              </a:rPr>
              <a:t>0-1</a:t>
            </a:r>
            <a:r>
              <a:rPr lang="zh-CN" altLang="en-US" sz="2400" b="1">
                <a:latin typeface="微软雅黑" pitchFamily="34" charset="-122"/>
                <a:ea typeface="微软雅黑" pitchFamily="34" charset="-122"/>
                <a:sym typeface="宋体" pitchFamily="2" charset="-122"/>
              </a:rPr>
              <a:t>线性规划模型对第一次未分配到</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的会员进行第二次分配</a:t>
            </a:r>
            <a:r>
              <a:rPr lang="en-US" altLang="zh-CN" sz="2400" b="1">
                <a:latin typeface="微软雅黑" pitchFamily="34" charset="-122"/>
                <a:ea typeface="微软雅黑" pitchFamily="34" charset="-122"/>
                <a:sym typeface="宋体" pitchFamily="2" charset="-122"/>
              </a:rPr>
              <a:t>.</a:t>
            </a:r>
            <a:endParaRPr lang="zh-CN" altLang="en-US" sz="2800">
              <a:latin typeface="宋体" pitchFamily="2" charset="-122"/>
            </a:endParaRPr>
          </a:p>
          <a:p>
            <a:pPr marL="0" indent="0">
              <a:lnSpc>
                <a:spcPct val="150000"/>
              </a:lnSpc>
              <a:buFontTx/>
              <a:buNone/>
            </a:pPr>
            <a:endParaRPr lang="en-US" altLang="zh-CN" sz="2800">
              <a:latin typeface="宋体" pitchFamily="2" charset="-122"/>
            </a:endParaRPr>
          </a:p>
          <a:p>
            <a:pPr marL="0" indent="0">
              <a:lnSpc>
                <a:spcPct val="150000"/>
              </a:lnSpc>
              <a:buFontTx/>
              <a:buNone/>
            </a:pPr>
            <a:endParaRPr lang="en-US" altLang="zh-CN" sz="2800" b="1">
              <a:latin typeface="微软雅黑" pitchFamily="34" charset="-122"/>
              <a:ea typeface="微软雅黑" pitchFamily="34" charset="-122"/>
            </a:endParaRPr>
          </a:p>
        </p:txBody>
      </p:sp>
      <p:cxnSp>
        <p:nvCxnSpPr>
          <p:cNvPr id="4" name="直接连接符 3"/>
          <p:cNvCxnSpPr/>
          <p:nvPr/>
        </p:nvCxnSpPr>
        <p:spPr>
          <a:xfrm flipV="1">
            <a:off x="250825" y="1050925"/>
            <a:ext cx="8210550" cy="1588"/>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5843" name="文本框 4"/>
          <p:cNvSpPr txBox="1">
            <a:spLocks noChangeArrowheads="1"/>
          </p:cNvSpPr>
          <p:nvPr/>
        </p:nvSpPr>
        <p:spPr bwMode="auto">
          <a:xfrm>
            <a:off x="250825" y="314325"/>
            <a:ext cx="58801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C00000"/>
                </a:solidFill>
                <a:latin typeface="微软雅黑" pitchFamily="34" charset="-122"/>
                <a:ea typeface="微软雅黑" pitchFamily="34" charset="-122"/>
                <a:sym typeface="宋体" pitchFamily="2" charset="-122"/>
              </a:rPr>
              <a:t>检验</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2"/>
          <p:cNvSpPr>
            <a:spLocks noGrp="1" noChangeArrowheads="1"/>
          </p:cNvSpPr>
          <p:nvPr>
            <p:ph idx="1"/>
          </p:nvPr>
        </p:nvSpPr>
        <p:spPr>
          <a:xfrm>
            <a:off x="304800" y="1293813"/>
            <a:ext cx="7848600" cy="4752975"/>
          </a:xfrm>
        </p:spPr>
        <p:txBody>
          <a:bodyPr/>
          <a:lstStyle/>
          <a:p>
            <a:pPr marL="0" indent="0">
              <a:lnSpc>
                <a:spcPct val="150000"/>
              </a:lnSpc>
              <a:buFont typeface="Wingdings" pitchFamily="2" charset="2"/>
              <a:buNone/>
            </a:pPr>
            <a:r>
              <a:rPr lang="en-US" altLang="zh-CN" sz="2400" b="1">
                <a:latin typeface="微软雅黑" pitchFamily="34" charset="-122"/>
                <a:ea typeface="微软雅黑" pitchFamily="34" charset="-122"/>
                <a:sym typeface="宋体" pitchFamily="2" charset="-122"/>
              </a:rPr>
              <a:t>     </a:t>
            </a:r>
            <a:r>
              <a:rPr lang="zh-CN" altLang="en-US" sz="2400" b="1">
                <a:latin typeface="微软雅黑" pitchFamily="34" charset="-122"/>
                <a:ea typeface="微软雅黑" pitchFamily="34" charset="-122"/>
                <a:sym typeface="宋体" pitchFamily="2" charset="-122"/>
              </a:rPr>
              <a:t>（三）统计出经过两次分配后，得到</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的会员的比例，若大于</a:t>
            </a:r>
            <a:r>
              <a:rPr lang="en-US" altLang="zh-CN" sz="2400" b="1">
                <a:latin typeface="微软雅黑" pitchFamily="34" charset="-122"/>
                <a:ea typeface="微软雅黑" pitchFamily="34" charset="-122"/>
                <a:sym typeface="宋体" pitchFamily="2" charset="-122"/>
              </a:rPr>
              <a:t>95%</a:t>
            </a:r>
            <a:r>
              <a:rPr lang="zh-CN" altLang="en-US" sz="2400" b="1">
                <a:latin typeface="微软雅黑" pitchFamily="34" charset="-122"/>
                <a:ea typeface="微软雅黑" pitchFamily="34" charset="-122"/>
                <a:sym typeface="宋体" pitchFamily="2" charset="-122"/>
              </a:rPr>
              <a:t>，则此次分配成功</a:t>
            </a:r>
            <a:r>
              <a:rPr lang="en-US" altLang="zh-CN" sz="2400" b="1">
                <a:latin typeface="微软雅黑" pitchFamily="34" charset="-122"/>
                <a:ea typeface="微软雅黑" pitchFamily="34" charset="-122"/>
                <a:sym typeface="宋体" pitchFamily="2" charset="-122"/>
              </a:rPr>
              <a:t>. </a:t>
            </a:r>
            <a:r>
              <a:rPr lang="zh-CN" altLang="en-US" sz="2400" b="1">
                <a:latin typeface="微软雅黑" pitchFamily="34" charset="-122"/>
                <a:ea typeface="微软雅黑" pitchFamily="34" charset="-122"/>
                <a:sym typeface="宋体" pitchFamily="2" charset="-122"/>
              </a:rPr>
              <a:t>利用这种算法进行多次随机模拟，若大多数情况下可以使得到</a:t>
            </a:r>
            <a:r>
              <a:rPr lang="en-US" altLang="zh-CN" sz="2400" b="1">
                <a:latin typeface="微软雅黑" pitchFamily="34" charset="-122"/>
                <a:ea typeface="微软雅黑" pitchFamily="34" charset="-122"/>
                <a:sym typeface="宋体" pitchFamily="2" charset="-122"/>
              </a:rPr>
              <a:t>DVD</a:t>
            </a:r>
            <a:r>
              <a:rPr lang="zh-CN" altLang="en-US" sz="2400" b="1">
                <a:latin typeface="微软雅黑" pitchFamily="34" charset="-122"/>
                <a:ea typeface="微软雅黑" pitchFamily="34" charset="-122"/>
                <a:sym typeface="宋体" pitchFamily="2" charset="-122"/>
              </a:rPr>
              <a:t>的会员大于</a:t>
            </a:r>
            <a:r>
              <a:rPr lang="en-US" altLang="zh-CN" sz="2400" b="1">
                <a:latin typeface="微软雅黑" pitchFamily="34" charset="-122"/>
                <a:ea typeface="微软雅黑" pitchFamily="34" charset="-122"/>
                <a:sym typeface="宋体" pitchFamily="2" charset="-122"/>
              </a:rPr>
              <a:t>95%</a:t>
            </a:r>
            <a:r>
              <a:rPr lang="zh-CN" altLang="en-US" sz="2400" b="1">
                <a:latin typeface="微软雅黑" pitchFamily="34" charset="-122"/>
                <a:ea typeface="微软雅黑" pitchFamily="34" charset="-122"/>
                <a:sym typeface="宋体" pitchFamily="2" charset="-122"/>
              </a:rPr>
              <a:t>，则认为模型三是合理的</a:t>
            </a:r>
            <a:r>
              <a:rPr lang="en-US" altLang="zh-CN" sz="2400" b="1">
                <a:latin typeface="微软雅黑" pitchFamily="34" charset="-122"/>
                <a:ea typeface="微软雅黑" pitchFamily="34" charset="-122"/>
                <a:sym typeface="宋体" pitchFamily="2" charset="-122"/>
              </a:rPr>
              <a:t>.</a:t>
            </a:r>
            <a:endParaRPr lang="en-US" altLang="zh-CN" sz="2800">
              <a:latin typeface="宋体" pitchFamily="2" charset="-122"/>
            </a:endParaRPr>
          </a:p>
          <a:p>
            <a:pPr marL="0" indent="0">
              <a:lnSpc>
                <a:spcPct val="150000"/>
              </a:lnSpc>
              <a:buFont typeface="Wingdings" pitchFamily="2" charset="2"/>
              <a:buNone/>
            </a:pPr>
            <a:endParaRPr lang="zh-CN" altLang="en-US" sz="2800" b="1">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6867" name="文本框 4"/>
          <p:cNvSpPr txBox="1">
            <a:spLocks noChangeArrowheads="1"/>
          </p:cNvSpPr>
          <p:nvPr/>
        </p:nvSpPr>
        <p:spPr bwMode="auto">
          <a:xfrm>
            <a:off x="304800" y="342900"/>
            <a:ext cx="58801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C00000"/>
                </a:solidFill>
                <a:latin typeface="微软雅黑" pitchFamily="34" charset="-122"/>
                <a:ea typeface="微软雅黑" pitchFamily="34" charset="-122"/>
                <a:sym typeface="宋体" pitchFamily="2" charset="-122"/>
              </a:rPr>
              <a:t>检验</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6794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DVD在线租赁问题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C00000"/>
                </a:solidFill>
                <a:latin typeface="微软雅黑" pitchFamily="34" charset="-122"/>
                <a:ea typeface="微软雅黑" pitchFamily="34" charset="-122"/>
                <a:sym typeface="宋体" pitchFamily="2" charset="-122"/>
              </a:rPr>
              <a:t>检验结果</a:t>
            </a:r>
          </a:p>
        </p:txBody>
      </p:sp>
      <p:sp>
        <p:nvSpPr>
          <p:cNvPr id="37891" name="内容占位符 1"/>
          <p:cNvSpPr>
            <a:spLocks noGrp="1" noChangeArrowheads="1"/>
          </p:cNvSpPr>
          <p:nvPr>
            <p:ph idx="1"/>
          </p:nvPr>
        </p:nvSpPr>
        <p:spPr>
          <a:xfrm>
            <a:off x="249238" y="1301750"/>
            <a:ext cx="8229600" cy="4525963"/>
          </a:xfrm>
        </p:spPr>
        <p:txBody>
          <a:bodyPr/>
          <a:lstStyle/>
          <a:p>
            <a:pPr marL="0" indent="0">
              <a:lnSpc>
                <a:spcPct val="150000"/>
              </a:lnSpc>
              <a:spcBef>
                <a:spcPct val="0"/>
              </a:spcBef>
              <a:buFontTx/>
              <a:buNone/>
            </a:pPr>
            <a:r>
              <a:rPr lang="zh-CN" altLang="en-US" sz="2400" b="1" dirty="0">
                <a:latin typeface="微软雅黑" pitchFamily="34" charset="-122"/>
                <a:ea typeface="微软雅黑" pitchFamily="34" charset="-122"/>
                <a:sym typeface="宋体" pitchFamily="2" charset="-122"/>
              </a:rPr>
              <a:t>       我们只对问题三求得的结果进行了</a:t>
            </a:r>
            <a:r>
              <a:rPr lang="en-US" altLang="zh-CN" sz="2400" b="1" dirty="0">
                <a:latin typeface="微软雅黑" pitchFamily="34" charset="-122"/>
                <a:ea typeface="微软雅黑" pitchFamily="34" charset="-122"/>
                <a:sym typeface="宋体" pitchFamily="2" charset="-122"/>
              </a:rPr>
              <a:t>7</a:t>
            </a:r>
            <a:r>
              <a:rPr lang="zh-CN" altLang="en-US" sz="2400" b="1" dirty="0">
                <a:latin typeface="微软雅黑" pitchFamily="34" charset="-122"/>
                <a:ea typeface="微软雅黑" pitchFamily="34" charset="-122"/>
                <a:sym typeface="宋体" pitchFamily="2" charset="-122"/>
              </a:rPr>
              <a:t>次模拟，其中</a:t>
            </a:r>
            <a:r>
              <a:rPr lang="en-US" altLang="zh-CN" sz="2400" b="1" dirty="0">
                <a:latin typeface="微软雅黑" pitchFamily="34" charset="-122"/>
                <a:ea typeface="微软雅黑" pitchFamily="34" charset="-122"/>
                <a:sym typeface="宋体" pitchFamily="2" charset="-122"/>
              </a:rPr>
              <a:t>6</a:t>
            </a:r>
            <a:r>
              <a:rPr lang="zh-CN" altLang="en-US" sz="2400" b="1" dirty="0">
                <a:latin typeface="微软雅黑" pitchFamily="34" charset="-122"/>
                <a:ea typeface="微软雅黑" pitchFamily="34" charset="-122"/>
                <a:sym typeface="宋体" pitchFamily="2" charset="-122"/>
              </a:rPr>
              <a:t>次符合要求（观看比例大于</a:t>
            </a:r>
            <a:r>
              <a:rPr lang="en-US" altLang="zh-CN" sz="2400" b="1" dirty="0">
                <a:latin typeface="微软雅黑" pitchFamily="34" charset="-122"/>
                <a:ea typeface="微软雅黑" pitchFamily="34" charset="-122"/>
                <a:sym typeface="宋体" pitchFamily="2" charset="-122"/>
              </a:rPr>
              <a:t>95%</a:t>
            </a:r>
            <a:r>
              <a:rPr lang="zh-CN" altLang="en-US" sz="2400" b="1" dirty="0">
                <a:latin typeface="微软雅黑" pitchFamily="34" charset="-122"/>
                <a:ea typeface="微软雅黑" pitchFamily="34" charset="-122"/>
                <a:sym typeface="宋体" pitchFamily="2" charset="-122"/>
              </a:rPr>
              <a:t>）下面给出</a:t>
            </a:r>
            <a:r>
              <a:rPr lang="en-US" altLang="zh-CN" sz="2400" b="1" dirty="0">
                <a:latin typeface="微软雅黑" pitchFamily="34" charset="-122"/>
                <a:ea typeface="微软雅黑" pitchFamily="34" charset="-122"/>
                <a:sym typeface="宋体" pitchFamily="2" charset="-122"/>
              </a:rPr>
              <a:t>7</a:t>
            </a:r>
            <a:r>
              <a:rPr lang="zh-CN" altLang="en-US" sz="2400" b="1" dirty="0">
                <a:latin typeface="微软雅黑" pitchFamily="34" charset="-122"/>
                <a:ea typeface="微软雅黑" pitchFamily="34" charset="-122"/>
                <a:sym typeface="宋体" pitchFamily="2" charset="-122"/>
              </a:rPr>
              <a:t>次模拟得到的观看比例（表</a:t>
            </a:r>
            <a:r>
              <a:rPr lang="en-US" altLang="zh-CN" sz="2400" b="1" dirty="0">
                <a:latin typeface="微软雅黑" pitchFamily="34" charset="-122"/>
                <a:ea typeface="微软雅黑" pitchFamily="34" charset="-122"/>
                <a:sym typeface="宋体" pitchFamily="2" charset="-122"/>
              </a:rPr>
              <a:t>2</a:t>
            </a:r>
            <a:r>
              <a:rPr lang="zh-CN" altLang="en-US" sz="2400" b="1" dirty="0">
                <a:latin typeface="微软雅黑" pitchFamily="34" charset="-122"/>
                <a:ea typeface="微软雅黑" pitchFamily="34" charset="-122"/>
                <a:sym typeface="宋体" pitchFamily="2" charset="-122"/>
              </a:rPr>
              <a:t>）：</a:t>
            </a:r>
          </a:p>
          <a:p>
            <a:pPr marL="0" indent="0">
              <a:lnSpc>
                <a:spcPct val="200000"/>
              </a:lnSpc>
              <a:spcBef>
                <a:spcPct val="0"/>
              </a:spcBef>
              <a:buFontTx/>
              <a:buNone/>
            </a:pPr>
            <a:r>
              <a:rPr lang="zh-CN" altLang="en-US" sz="2400" b="1" dirty="0">
                <a:latin typeface="微软雅黑" pitchFamily="34" charset="-122"/>
                <a:ea typeface="微软雅黑" pitchFamily="34" charset="-122"/>
                <a:sym typeface="宋体" pitchFamily="2" charset="-122"/>
              </a:rPr>
              <a:t>表</a:t>
            </a:r>
            <a:r>
              <a:rPr lang="en-US" altLang="zh-CN" sz="2400" b="1" dirty="0">
                <a:latin typeface="微软雅黑" pitchFamily="34" charset="-122"/>
                <a:ea typeface="微软雅黑" pitchFamily="34" charset="-122"/>
                <a:sym typeface="宋体" pitchFamily="2" charset="-122"/>
              </a:rPr>
              <a:t>2  7</a:t>
            </a:r>
            <a:r>
              <a:rPr lang="zh-CN" altLang="en-US" sz="2400" b="1" dirty="0">
                <a:latin typeface="微软雅黑" pitchFamily="34" charset="-122"/>
                <a:ea typeface="微软雅黑" pitchFamily="34" charset="-122"/>
                <a:sym typeface="宋体" pitchFamily="2" charset="-122"/>
              </a:rPr>
              <a:t>次模拟结果每次的观看比例列表</a:t>
            </a:r>
            <a:endParaRPr lang="zh-CN" altLang="en-US" sz="2400" dirty="0">
              <a:latin typeface="宋体" pitchFamily="2" charset="-122"/>
            </a:endParaRPr>
          </a:p>
          <a:p>
            <a:pPr marL="0" indent="0">
              <a:lnSpc>
                <a:spcPct val="150000"/>
              </a:lnSpc>
              <a:spcBef>
                <a:spcPct val="0"/>
              </a:spcBef>
              <a:buFontTx/>
              <a:buNone/>
            </a:pPr>
            <a:endParaRPr lang="zh-CN" altLang="en-US" sz="2400" b="1" dirty="0">
              <a:latin typeface="微软雅黑" pitchFamily="34" charset="-122"/>
              <a:ea typeface="微软雅黑" pitchFamily="34" charset="-122"/>
            </a:endParaRPr>
          </a:p>
        </p:txBody>
      </p:sp>
      <p:graphicFrame>
        <p:nvGraphicFramePr>
          <p:cNvPr id="1333253" name="内容占位符 1333252"/>
          <p:cNvGraphicFramePr>
            <a:graphicFrameLocks noGrp="1"/>
          </p:cNvGraphicFramePr>
          <p:nvPr>
            <p:ph sz="half" idx="4294967295"/>
            <p:extLst>
              <p:ext uri="{D42A27DB-BD31-4B8C-83A1-F6EECF244321}">
                <p14:modId xmlns:p14="http://schemas.microsoft.com/office/powerpoint/2010/main" val="981424191"/>
              </p:ext>
            </p:extLst>
          </p:nvPr>
        </p:nvGraphicFramePr>
        <p:xfrm>
          <a:off x="441325" y="3959225"/>
          <a:ext cx="7739063" cy="1008063"/>
        </p:xfrm>
        <a:graphic>
          <a:graphicData uri="http://schemas.openxmlformats.org/drawingml/2006/table">
            <a:tbl>
              <a:tblPr/>
              <a:tblGrid>
                <a:gridCol w="1246188">
                  <a:extLst>
                    <a:ext uri="{9D8B030D-6E8A-4147-A177-3AD203B41FA5}">
                      <a16:colId xmlns:a16="http://schemas.microsoft.com/office/drawing/2014/main" val="20000"/>
                    </a:ext>
                  </a:extLst>
                </a:gridCol>
                <a:gridCol w="928687">
                  <a:extLst>
                    <a:ext uri="{9D8B030D-6E8A-4147-A177-3AD203B41FA5}">
                      <a16:colId xmlns:a16="http://schemas.microsoft.com/office/drawing/2014/main" val="20001"/>
                    </a:ext>
                  </a:extLst>
                </a:gridCol>
                <a:gridCol w="927100">
                  <a:extLst>
                    <a:ext uri="{9D8B030D-6E8A-4147-A177-3AD203B41FA5}">
                      <a16:colId xmlns:a16="http://schemas.microsoft.com/office/drawing/2014/main" val="20002"/>
                    </a:ext>
                  </a:extLst>
                </a:gridCol>
                <a:gridCol w="927100">
                  <a:extLst>
                    <a:ext uri="{9D8B030D-6E8A-4147-A177-3AD203B41FA5}">
                      <a16:colId xmlns:a16="http://schemas.microsoft.com/office/drawing/2014/main" val="20003"/>
                    </a:ext>
                  </a:extLst>
                </a:gridCol>
                <a:gridCol w="927100">
                  <a:extLst>
                    <a:ext uri="{9D8B030D-6E8A-4147-A177-3AD203B41FA5}">
                      <a16:colId xmlns:a16="http://schemas.microsoft.com/office/drawing/2014/main" val="20004"/>
                    </a:ext>
                  </a:extLst>
                </a:gridCol>
                <a:gridCol w="928688">
                  <a:extLst>
                    <a:ext uri="{9D8B030D-6E8A-4147-A177-3AD203B41FA5}">
                      <a16:colId xmlns:a16="http://schemas.microsoft.com/office/drawing/2014/main" val="20005"/>
                    </a:ext>
                  </a:extLst>
                </a:gridCol>
                <a:gridCol w="927100">
                  <a:extLst>
                    <a:ext uri="{9D8B030D-6E8A-4147-A177-3AD203B41FA5}">
                      <a16:colId xmlns:a16="http://schemas.microsoft.com/office/drawing/2014/main" val="20006"/>
                    </a:ext>
                  </a:extLst>
                </a:gridCol>
                <a:gridCol w="927100">
                  <a:extLst>
                    <a:ext uri="{9D8B030D-6E8A-4147-A177-3AD203B41FA5}">
                      <a16:colId xmlns:a16="http://schemas.microsoft.com/office/drawing/2014/main" val="20007"/>
                    </a:ext>
                  </a:extLst>
                </a:gridCol>
              </a:tblGrid>
              <a:tr h="50482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验证次数</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1</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2</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3</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4</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5</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6</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a:latin typeface="微软雅黑" panose="020B0503020204020204" pitchFamily="34" charset="-122"/>
                          <a:ea typeface="微软雅黑" panose="020B0503020204020204" pitchFamily="34" charset="-122"/>
                          <a:cs typeface="Times New Roman" panose="02020603050405020304" pitchFamily="18" charset="0"/>
                        </a:rPr>
                        <a:t>7</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238">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观看比例</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95.8</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96.6</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93.4</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95.3</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95.9</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96.1</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400" b="1"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2400" b="1" i="0" u="none" kern="1200" baseline="0">
                          <a:solidFill>
                            <a:schemeClr val="tx1"/>
                          </a:solidFill>
                          <a:latin typeface="Times New Roman" panose="02020603050405020304" pitchFamily="18" charset="0"/>
                          <a:ea typeface="宋体" panose="02010600030101010101" pitchFamily="2" charset="-122"/>
                        </a:defRPr>
                      </a:lvl5pPr>
                    </a:lstStyle>
                    <a:p>
                      <a:pPr lvl="0" algn="ctr">
                        <a:spcBef>
                          <a:spcPct val="0"/>
                        </a:spcBef>
                        <a:buFontTx/>
                        <a:buNone/>
                      </a:pP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95.7</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a:t>
                      </a: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其他形式的满意度的定义</a:t>
            </a:r>
            <a:endParaRPr lang="zh-CN" altLang="en-US" sz="3600" b="1" dirty="0">
              <a:solidFill>
                <a:srgbClr val="C00000"/>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5BC459E-4F09-468C-8F4A-8897A6A87EEC}"/>
                  </a:ext>
                </a:extLst>
              </p:cNvPr>
              <p:cNvSpPr txBox="1"/>
              <p:nvPr/>
            </p:nvSpPr>
            <p:spPr>
              <a:xfrm>
                <a:off x="467658" y="1340826"/>
                <a:ext cx="7992130" cy="4166012"/>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会员的满意度与他对得到的</a:t>
                </a:r>
                <a:r>
                  <a:rPr lang="en-US" altLang="zh-CN" sz="2400" b="1" dirty="0">
                    <a:latin typeface="微软雅黑" panose="020B0503020204020204" pitchFamily="34" charset="-122"/>
                    <a:ea typeface="微软雅黑" panose="020B0503020204020204" pitchFamily="34" charset="-122"/>
                  </a:rPr>
                  <a:t>DVD</a:t>
                </a:r>
                <a:r>
                  <a:rPr lang="zh-CN" altLang="en-US" sz="2400" b="1" dirty="0">
                    <a:latin typeface="微软雅黑" panose="020B0503020204020204" pitchFamily="34" charset="-122"/>
                    <a:ea typeface="微软雅黑" panose="020B0503020204020204" pitchFamily="34" charset="-122"/>
                  </a:rPr>
                  <a:t>的偏爱程度有关，如果只考虑偏爱程度对满意度的影响，偏爱程度越高，则相应的满意度越大，随着偏爱程度的降低，满意度减小，且其变化率在逐渐变小。因此，可假设满意度与偏爱程度呈负指数函数关系：</a:t>
                </a:r>
                <a:endParaRPr lang="en-US" altLang="zh-CN" sz="2400" b="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𝒄</m:t>
                          </m:r>
                        </m:e>
                        <m:sub>
                          <m:r>
                            <a:rPr lang="en-US" altLang="zh-CN" sz="2400" b="1" i="1" smtClean="0">
                              <a:latin typeface="Cambria Math" panose="02040503050406030204" pitchFamily="18" charset="0"/>
                              <a:ea typeface="微软雅黑" panose="020B0503020204020204" pitchFamily="34" charset="-122"/>
                            </a:rPr>
                            <m:t>𝒊𝒋</m:t>
                          </m:r>
                        </m:sub>
                      </m:sSub>
                      <m:r>
                        <a:rPr lang="en-US" altLang="zh-CN" sz="2400" b="1" i="1" smtClean="0">
                          <a:latin typeface="Cambria Math" panose="02040503050406030204" pitchFamily="18" charset="0"/>
                          <a:ea typeface="微软雅黑" panose="020B0503020204020204" pitchFamily="34" charset="-122"/>
                        </a:rPr>
                        <m:t>=</m:t>
                      </m:r>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𝒆</m:t>
                          </m:r>
                        </m:e>
                        <m:sup>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𝝀</m:t>
                          </m:r>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𝒑</m:t>
                              </m:r>
                            </m:e>
                            <m:sub>
                              <m:r>
                                <a:rPr lang="en-US" altLang="zh-CN" sz="2400" b="1" i="1" smtClean="0">
                                  <a:latin typeface="Cambria Math" panose="02040503050406030204" pitchFamily="18" charset="0"/>
                                  <a:ea typeface="微软雅黑" panose="020B0503020204020204" pitchFamily="34" charset="-122"/>
                                </a:rPr>
                                <m:t>𝒊𝒋</m:t>
                              </m:r>
                            </m:sub>
                          </m:sSub>
                        </m:sup>
                      </m:sSup>
                      <m:r>
                        <a:rPr lang="en-US" altLang="zh-CN" sz="2400" b="1" i="1" smtClean="0">
                          <a:latin typeface="Cambria Math" panose="02040503050406030204" pitchFamily="18" charset="0"/>
                          <a:ea typeface="微软雅黑" panose="020B0503020204020204" pitchFamily="34" charset="-122"/>
                        </a:rPr>
                        <m:t>, (</m:t>
                      </m:r>
                      <m:r>
                        <a:rPr lang="en-US" altLang="zh-CN" sz="2400" b="1" i="1" smtClean="0">
                          <a:latin typeface="Cambria Math" panose="02040503050406030204" pitchFamily="18" charset="0"/>
                          <a:ea typeface="微软雅黑" panose="020B0503020204020204" pitchFamily="34" charset="-122"/>
                        </a:rPr>
                        <m:t>𝒊</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𝟏𝟎𝟎𝟎</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𝒋</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𝟏𝟎𝟎</m:t>
                      </m:r>
                      <m:r>
                        <a:rPr lang="en-US" altLang="zh-CN" sz="2400" b="1" i="1" smtClean="0">
                          <a:latin typeface="Cambria Math" panose="02040503050406030204" pitchFamily="18" charset="0"/>
                          <a:ea typeface="微软雅黑" panose="020B0503020204020204" pitchFamily="34" charset="-122"/>
                        </a:rPr>
                        <m:t>)</m:t>
                      </m:r>
                    </m:oMath>
                  </m:oMathPara>
                </a14:m>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3200" b="1" i="1" smtClean="0">
                        <a:solidFill>
                          <a:srgbClr val="C00000"/>
                        </a:solidFill>
                        <a:latin typeface="Cambria Math" panose="02040503050406030204" pitchFamily="18" charset="0"/>
                        <a:ea typeface="微软雅黑" panose="020B0503020204020204" pitchFamily="34" charset="-122"/>
                      </a:rPr>
                      <m:t>𝝀</m:t>
                    </m:r>
                  </m:oMath>
                </a14:m>
                <a:r>
                  <a:rPr lang="zh-CN" altLang="en-US" sz="2400" b="1" dirty="0">
                    <a:latin typeface="微软雅黑" panose="020B0503020204020204" pitchFamily="34" charset="-122"/>
                    <a:ea typeface="微软雅黑" panose="020B0503020204020204" pitchFamily="34" charset="-122"/>
                  </a:rPr>
                  <a:t>为参数，</a:t>
                </a:r>
                <a14:m>
                  <m:oMath xmlns:m="http://schemas.openxmlformats.org/officeDocument/2006/math">
                    <m:sSub>
                      <m:sSubPr>
                        <m:ctrlPr>
                          <a:rPr lang="en-US" altLang="zh-CN" sz="2400" b="1" i="1" smtClean="0">
                            <a:latin typeface="Cambria Math" panose="02040503050406030204" pitchFamily="18" charset="0"/>
                            <a:ea typeface="微软雅黑" panose="020B0503020204020204" pitchFamily="34" charset="-122"/>
                          </a:rPr>
                        </m:ctrlPr>
                      </m:sSubPr>
                      <m:e>
                        <m:r>
                          <a:rPr lang="en-US" altLang="zh-CN" sz="2400" b="1" i="1" smtClean="0">
                            <a:latin typeface="Cambria Math" panose="02040503050406030204" pitchFamily="18" charset="0"/>
                            <a:ea typeface="微软雅黑" panose="020B0503020204020204" pitchFamily="34" charset="-122"/>
                          </a:rPr>
                          <m:t>𝒑</m:t>
                        </m:r>
                      </m:e>
                      <m:sub>
                        <m:r>
                          <a:rPr lang="en-US" altLang="zh-CN" sz="2400" b="1" i="1" smtClean="0">
                            <a:latin typeface="Cambria Math" panose="02040503050406030204" pitchFamily="18" charset="0"/>
                            <a:ea typeface="微软雅黑" panose="020B0503020204020204" pitchFamily="34" charset="-122"/>
                          </a:rPr>
                          <m:t>𝒊𝒋</m:t>
                        </m:r>
                      </m:sub>
                    </m:sSub>
                  </m:oMath>
                </a14:m>
                <a:r>
                  <a:rPr lang="zh-CN" altLang="en-US" sz="2400" b="1" dirty="0">
                    <a:latin typeface="微软雅黑" panose="020B0503020204020204" pitchFamily="34" charset="-122"/>
                    <a:ea typeface="微软雅黑" panose="020B0503020204020204" pitchFamily="34" charset="-122"/>
                  </a:rPr>
                  <a:t>表示第</a:t>
                </a:r>
                <a:r>
                  <a:rPr lang="en-US" altLang="zh-CN" sz="2400" b="1" dirty="0" err="1">
                    <a:latin typeface="微软雅黑" panose="020B0503020204020204" pitchFamily="34" charset="-122"/>
                    <a:ea typeface="微软雅黑" panose="020B0503020204020204" pitchFamily="34" charset="-122"/>
                  </a:rPr>
                  <a:t>i</a:t>
                </a:r>
                <a:r>
                  <a:rPr lang="zh-CN" altLang="en-US" sz="2400" b="1" dirty="0">
                    <a:latin typeface="微软雅黑" panose="020B0503020204020204" pitchFamily="34" charset="-122"/>
                    <a:ea typeface="微软雅黑" panose="020B0503020204020204" pitchFamily="34" charset="-122"/>
                  </a:rPr>
                  <a:t>个会员对第</a:t>
                </a:r>
                <a:r>
                  <a:rPr lang="en-US" altLang="zh-CN" sz="2400" b="1" dirty="0">
                    <a:latin typeface="微软雅黑" panose="020B0503020204020204" pitchFamily="34" charset="-122"/>
                    <a:ea typeface="微软雅黑" panose="020B0503020204020204" pitchFamily="34" charset="-122"/>
                  </a:rPr>
                  <a:t>j</a:t>
                </a:r>
                <a:r>
                  <a:rPr lang="zh-CN" altLang="en-US" sz="2400" b="1" dirty="0">
                    <a:latin typeface="微软雅黑" panose="020B0503020204020204" pitchFamily="34" charset="-122"/>
                    <a:ea typeface="微软雅黑" panose="020B0503020204020204" pitchFamily="34" charset="-122"/>
                  </a:rPr>
                  <a:t>张</a:t>
                </a:r>
                <a:r>
                  <a:rPr lang="en-US" altLang="zh-CN" sz="2400" b="1" dirty="0">
                    <a:latin typeface="微软雅黑" panose="020B0503020204020204" pitchFamily="34" charset="-122"/>
                    <a:ea typeface="微软雅黑" panose="020B0503020204020204" pitchFamily="34" charset="-122"/>
                  </a:rPr>
                  <a:t>DVD</a:t>
                </a:r>
                <a:r>
                  <a:rPr lang="zh-CN" altLang="en-US" sz="2400" b="1" dirty="0">
                    <a:latin typeface="微软雅黑" panose="020B0503020204020204" pitchFamily="34" charset="-122"/>
                    <a:ea typeface="微软雅黑" panose="020B0503020204020204" pitchFamily="34" charset="-122"/>
                  </a:rPr>
                  <a:t>的偏爱程度。</a:t>
                </a:r>
              </a:p>
            </p:txBody>
          </p:sp>
        </mc:Choice>
        <mc:Fallback xmlns="">
          <p:sp>
            <p:nvSpPr>
              <p:cNvPr id="2" name="文本框 1">
                <a:extLst>
                  <a:ext uri="{FF2B5EF4-FFF2-40B4-BE49-F238E27FC236}">
                    <a16:creationId xmlns:a16="http://schemas.microsoft.com/office/drawing/2014/main" id="{05BC459E-4F09-468C-8F4A-8897A6A87EEC}"/>
                  </a:ext>
                </a:extLst>
              </p:cNvPr>
              <p:cNvSpPr txBox="1">
                <a:spLocks noRot="1" noChangeAspect="1" noMove="1" noResize="1" noEditPoints="1" noAdjustHandles="1" noChangeArrowheads="1" noChangeShapeType="1" noTextEdit="1"/>
              </p:cNvSpPr>
              <p:nvPr/>
            </p:nvSpPr>
            <p:spPr>
              <a:xfrm>
                <a:off x="467658" y="1340826"/>
                <a:ext cx="7992130" cy="4166012"/>
              </a:xfrm>
              <a:prstGeom prst="rect">
                <a:avLst/>
              </a:prstGeom>
              <a:blipFill>
                <a:blip r:embed="rId2"/>
                <a:stretch>
                  <a:fillRect l="-1220" r="-4958" b="-1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98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890" name="文本框 4"/>
              <p:cNvSpPr txBox="1">
                <a:spLocks noChangeArrowheads="1"/>
              </p:cNvSpPr>
              <p:nvPr/>
            </p:nvSpPr>
            <p:spPr bwMode="auto">
              <a:xfrm>
                <a:off x="249238" y="341313"/>
                <a:ext cx="2752677"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zh-CN" altLang="en-US" sz="3600" b="1" dirty="0">
                    <a:solidFill>
                      <a:srgbClr val="0000FF"/>
                    </a:solidFill>
                    <a:ea typeface="微软雅黑" pitchFamily="34" charset="-122"/>
                    <a:sym typeface="宋体" pitchFamily="2" charset="-122"/>
                  </a:rPr>
                  <a:t>参数</a:t>
                </a:r>
                <a14:m>
                  <m:oMath xmlns:m="http://schemas.openxmlformats.org/officeDocument/2006/math">
                    <m:r>
                      <a:rPr lang="en-US" altLang="zh-CN" sz="3600" b="1" i="1" smtClean="0">
                        <a:solidFill>
                          <a:srgbClr val="C00000"/>
                        </a:solidFill>
                        <a:latin typeface="Cambria Math" panose="02040503050406030204" pitchFamily="18" charset="0"/>
                        <a:ea typeface="微软雅黑" pitchFamily="34" charset="-122"/>
                        <a:sym typeface="宋体" pitchFamily="2" charset="-122"/>
                      </a:rPr>
                      <m:t>𝝀</m:t>
                    </m:r>
                  </m:oMath>
                </a14:m>
                <a:r>
                  <a:rPr lang="zh-CN" altLang="en-US" sz="3600" b="1" dirty="0">
                    <a:solidFill>
                      <a:srgbClr val="0000FF"/>
                    </a:solidFill>
                    <a:latin typeface="微软雅黑" pitchFamily="34" charset="-122"/>
                    <a:ea typeface="微软雅黑" pitchFamily="34" charset="-122"/>
                    <a:sym typeface="宋体" pitchFamily="2" charset="-122"/>
                  </a:rPr>
                  <a:t>的确定</a:t>
                </a:r>
              </a:p>
            </p:txBody>
          </p:sp>
        </mc:Choice>
        <mc:Fallback xmlns="">
          <p:sp>
            <p:nvSpPr>
              <p:cNvPr id="37890" name="文本框 4"/>
              <p:cNvSpPr txBox="1">
                <a:spLocks noRot="1" noChangeAspect="1" noMove="1" noResize="1" noEditPoints="1" noAdjustHandles="1" noChangeArrowheads="1" noChangeShapeType="1" noTextEdit="1"/>
              </p:cNvSpPr>
              <p:nvPr/>
            </p:nvSpPr>
            <p:spPr bwMode="auto">
              <a:xfrm>
                <a:off x="249238" y="341313"/>
                <a:ext cx="2752677" cy="646331"/>
              </a:xfrm>
              <a:prstGeom prst="rect">
                <a:avLst/>
              </a:prstGeom>
              <a:blipFill>
                <a:blip r:embed="rId3"/>
                <a:stretch>
                  <a:fillRect l="-6874" t="-15094" r="-5765"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5BC459E-4F09-468C-8F4A-8897A6A87EEC}"/>
                  </a:ext>
                </a:extLst>
              </p:cNvPr>
              <p:cNvSpPr txBox="1"/>
              <p:nvPr/>
            </p:nvSpPr>
            <p:spPr>
              <a:xfrm>
                <a:off x="467658" y="1340826"/>
                <a:ext cx="7992130" cy="2264915"/>
              </a:xfrm>
              <a:prstGeom prst="rect">
                <a:avLst/>
              </a:prstGeom>
              <a:noFill/>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如果某会员得到自己最想看的</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张</a:t>
                </a:r>
                <a:r>
                  <a:rPr lang="en-US" altLang="zh-CN" sz="2400" b="1" dirty="0">
                    <a:latin typeface="微软雅黑" panose="020B0503020204020204" pitchFamily="34" charset="-122"/>
                    <a:ea typeface="微软雅黑" panose="020B0503020204020204" pitchFamily="34" charset="-122"/>
                  </a:rPr>
                  <a:t>DVD</a:t>
                </a:r>
                <a:r>
                  <a:rPr lang="zh-CN" altLang="en-US" sz="2400" b="1" dirty="0">
                    <a:latin typeface="微软雅黑" panose="020B0503020204020204" pitchFamily="34" charset="-122"/>
                    <a:ea typeface="微软雅黑" panose="020B0503020204020204" pitchFamily="34" charset="-122"/>
                  </a:rPr>
                  <a:t>，则可认为他的满意度为</a:t>
                </a:r>
                <a:r>
                  <a:rPr lang="en-US" altLang="zh-CN" sz="2400" b="1" dirty="0">
                    <a:latin typeface="微软雅黑" panose="020B0503020204020204" pitchFamily="34" charset="-122"/>
                    <a:ea typeface="微软雅黑" panose="020B0503020204020204" pitchFamily="34" charset="-122"/>
                  </a:rPr>
                  <a:t>100%</a:t>
                </a:r>
                <a:r>
                  <a:rPr lang="zh-CN" altLang="en-US" sz="2400" b="1" dirty="0">
                    <a:latin typeface="微软雅黑" panose="020B0503020204020204" pitchFamily="34" charset="-122"/>
                    <a:ea typeface="微软雅黑" panose="020B0503020204020204" pitchFamily="34" charset="-122"/>
                  </a:rPr>
                  <a:t>，即：</a:t>
                </a:r>
                <a:endParaRPr lang="en-US" altLang="zh-CN" sz="2400" b="1"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𝒆</m:t>
                          </m:r>
                        </m:e>
                        <m:sup>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𝝀</m:t>
                          </m:r>
                        </m:sup>
                      </m:sSup>
                      <m:r>
                        <a:rPr lang="en-US" altLang="zh-CN" sz="2400" b="1" i="1" smtClean="0">
                          <a:latin typeface="Cambria Math" panose="02040503050406030204" pitchFamily="18" charset="0"/>
                          <a:ea typeface="微软雅黑" panose="020B0503020204020204" pitchFamily="34" charset="-122"/>
                        </a:rPr>
                        <m:t>+</m:t>
                      </m:r>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𝒆</m:t>
                          </m:r>
                        </m:e>
                        <m:sup>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𝟐</m:t>
                          </m:r>
                          <m:r>
                            <a:rPr lang="en-US" altLang="zh-CN" sz="2400" b="1" i="1" smtClean="0">
                              <a:latin typeface="Cambria Math" panose="02040503050406030204" pitchFamily="18" charset="0"/>
                              <a:ea typeface="微软雅黑" panose="020B0503020204020204" pitchFamily="34" charset="-122"/>
                            </a:rPr>
                            <m:t>𝝀</m:t>
                          </m:r>
                        </m:sup>
                      </m:sSup>
                      <m:r>
                        <a:rPr lang="en-US" altLang="zh-CN" sz="2400" b="1" i="1" smtClean="0">
                          <a:latin typeface="Cambria Math" panose="02040503050406030204" pitchFamily="18" charset="0"/>
                          <a:ea typeface="微软雅黑" panose="020B0503020204020204" pitchFamily="34" charset="-122"/>
                        </a:rPr>
                        <m:t>+</m:t>
                      </m:r>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𝒆</m:t>
                          </m:r>
                        </m:e>
                        <m:sup>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𝟑</m:t>
                          </m:r>
                          <m:r>
                            <a:rPr lang="en-US" altLang="zh-CN" sz="2400" b="1" i="1" smtClean="0">
                              <a:latin typeface="Cambria Math" panose="02040503050406030204" pitchFamily="18" charset="0"/>
                              <a:ea typeface="微软雅黑" panose="020B0503020204020204" pitchFamily="34" charset="-122"/>
                            </a:rPr>
                            <m:t>𝝀</m:t>
                          </m:r>
                        </m:sup>
                      </m:sSup>
                      <m:r>
                        <a:rPr lang="en-US" altLang="zh-CN" sz="2400" b="1" i="1">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1</m:t>
                      </m:r>
                    </m:oMath>
                  </m:oMathPara>
                </a14:m>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求得</a:t>
                </a:r>
                <a14:m>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𝝀</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𝟎</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𝟔𝟎𝟗𝟑𝟕𝟕𝟏</m:t>
                    </m:r>
                    <m:r>
                      <a:rPr lang="en-US" altLang="zh-CN" sz="2400" b="1" i="1" smtClean="0">
                        <a:latin typeface="Cambria Math" panose="02040503050406030204" pitchFamily="18" charset="0"/>
                        <a:ea typeface="微软雅黑" panose="020B0503020204020204" pitchFamily="34" charset="-122"/>
                      </a:rPr>
                      <m:t>.</m:t>
                    </m:r>
                  </m:oMath>
                </a14:m>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05BC459E-4F09-468C-8F4A-8897A6A87EEC}"/>
                  </a:ext>
                </a:extLst>
              </p:cNvPr>
              <p:cNvSpPr txBox="1">
                <a:spLocks noRot="1" noChangeAspect="1" noMove="1" noResize="1" noEditPoints="1" noAdjustHandles="1" noChangeArrowheads="1" noChangeShapeType="1" noTextEdit="1"/>
              </p:cNvSpPr>
              <p:nvPr/>
            </p:nvSpPr>
            <p:spPr>
              <a:xfrm>
                <a:off x="467658" y="1340826"/>
                <a:ext cx="7992130" cy="2264915"/>
              </a:xfrm>
              <a:prstGeom prst="rect">
                <a:avLst/>
              </a:prstGeom>
              <a:blipFill>
                <a:blip r:embed="rId4"/>
                <a:stretch>
                  <a:fillRect l="-1220" b="-539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59299CE5-DC80-488C-A4E4-F9810700E3B0}"/>
              </a:ext>
            </a:extLst>
          </p:cNvPr>
          <p:cNvCxnSpPr/>
          <p:nvPr/>
        </p:nvCxnSpPr>
        <p:spPr>
          <a:xfrm>
            <a:off x="4572000" y="5229150"/>
            <a:ext cx="3456288"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9C4EF17-B196-4EBF-B210-BB48D52B062D}"/>
              </a:ext>
            </a:extLst>
          </p:cNvPr>
          <p:cNvCxnSpPr/>
          <p:nvPr/>
        </p:nvCxnSpPr>
        <p:spPr>
          <a:xfrm flipV="1">
            <a:off x="5436072" y="3429000"/>
            <a:ext cx="0" cy="288024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F8AE8D7E-6ACE-4FCF-8BBD-BE56558D3232}"/>
              </a:ext>
            </a:extLst>
          </p:cNvPr>
          <p:cNvSpPr/>
          <p:nvPr/>
        </p:nvSpPr>
        <p:spPr>
          <a:xfrm>
            <a:off x="5430678" y="4027498"/>
            <a:ext cx="1683834" cy="1215483"/>
          </a:xfrm>
          <a:custGeom>
            <a:avLst/>
            <a:gdLst>
              <a:gd name="connsiteX0" fmla="*/ 0 w 1683834"/>
              <a:gd name="connsiteY0" fmla="*/ 0 h 1215483"/>
              <a:gd name="connsiteX1" fmla="*/ 546410 w 1683834"/>
              <a:gd name="connsiteY1" fmla="*/ 769434 h 1215483"/>
              <a:gd name="connsiteX2" fmla="*/ 1683834 w 1683834"/>
              <a:gd name="connsiteY2" fmla="*/ 1215483 h 1215483"/>
            </a:gdLst>
            <a:ahLst/>
            <a:cxnLst>
              <a:cxn ang="0">
                <a:pos x="connsiteX0" y="connsiteY0"/>
              </a:cxn>
              <a:cxn ang="0">
                <a:pos x="connsiteX1" y="connsiteY1"/>
              </a:cxn>
              <a:cxn ang="0">
                <a:pos x="connsiteX2" y="connsiteY2"/>
              </a:cxn>
            </a:cxnLst>
            <a:rect l="l" t="t" r="r" b="b"/>
            <a:pathLst>
              <a:path w="1683834" h="1215483">
                <a:moveTo>
                  <a:pt x="0" y="0"/>
                </a:moveTo>
                <a:cubicBezTo>
                  <a:pt x="132885" y="283427"/>
                  <a:pt x="265771" y="566854"/>
                  <a:pt x="546410" y="769434"/>
                </a:cubicBezTo>
                <a:cubicBezTo>
                  <a:pt x="827049" y="972014"/>
                  <a:pt x="1255441" y="1093748"/>
                  <a:pt x="1683834" y="1215483"/>
                </a:cubicBezTo>
              </a:path>
            </a:pathLst>
          </a:cu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7FF3EC8-3BE2-41AB-BA64-FF30F6BB3FDA}"/>
              </a:ext>
            </a:extLst>
          </p:cNvPr>
          <p:cNvSpPr txBox="1"/>
          <p:nvPr/>
        </p:nvSpPr>
        <p:spPr>
          <a:xfrm>
            <a:off x="6014476" y="5334385"/>
            <a:ext cx="1107996" cy="369332"/>
          </a:xfrm>
          <a:prstGeom prst="rect">
            <a:avLst/>
          </a:prstGeom>
          <a:noFill/>
        </p:spPr>
        <p:txBody>
          <a:bodyPr wrap="none" rtlCol="0">
            <a:spAutoFit/>
          </a:bodyPr>
          <a:lstStyle/>
          <a:p>
            <a:r>
              <a:rPr lang="zh-CN" altLang="en-US" b="1" dirty="0">
                <a:solidFill>
                  <a:srgbClr val="0000FF"/>
                </a:solidFill>
              </a:rPr>
              <a:t>偏爱程度</a:t>
            </a:r>
          </a:p>
        </p:txBody>
      </p:sp>
      <p:sp>
        <p:nvSpPr>
          <p:cNvPr id="14" name="文本框 13">
            <a:extLst>
              <a:ext uri="{FF2B5EF4-FFF2-40B4-BE49-F238E27FC236}">
                <a16:creationId xmlns:a16="http://schemas.microsoft.com/office/drawing/2014/main" id="{3A1B6379-659B-4E2B-9103-F8681C21B63D}"/>
              </a:ext>
            </a:extLst>
          </p:cNvPr>
          <p:cNvSpPr txBox="1"/>
          <p:nvPr/>
        </p:nvSpPr>
        <p:spPr>
          <a:xfrm rot="16200000">
            <a:off x="4567010" y="4134064"/>
            <a:ext cx="983278" cy="369332"/>
          </a:xfrm>
          <a:prstGeom prst="rect">
            <a:avLst/>
          </a:prstGeom>
          <a:noFill/>
        </p:spPr>
        <p:txBody>
          <a:bodyPr wrap="square" rtlCol="0">
            <a:spAutoFit/>
          </a:bodyPr>
          <a:lstStyle/>
          <a:p>
            <a:r>
              <a:rPr lang="zh-CN" altLang="en-US" b="1" dirty="0">
                <a:solidFill>
                  <a:srgbClr val="0000FF"/>
                </a:solidFill>
              </a:rPr>
              <a:t>满意度</a:t>
            </a:r>
          </a:p>
        </p:txBody>
      </p:sp>
    </p:spTree>
    <p:extLst>
      <p:ext uri="{BB962C8B-B14F-4D97-AF65-F5344CB8AC3E}">
        <p14:creationId xmlns:p14="http://schemas.microsoft.com/office/powerpoint/2010/main" val="325324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思考</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1115712" y="1551361"/>
            <a:ext cx="6912576" cy="1482650"/>
          </a:xfrm>
          <a:prstGeom prst="rect">
            <a:avLst/>
          </a:prstGeom>
          <a:noFill/>
        </p:spPr>
        <p:txBody>
          <a:bodyPr wrap="square" rtlCol="0">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如何根据新到</a:t>
            </a:r>
            <a:r>
              <a:rPr lang="en-US" altLang="zh-CN" sz="3200" b="1" dirty="0">
                <a:solidFill>
                  <a:srgbClr val="FF0000"/>
                </a:solidFill>
                <a:latin typeface="微软雅黑" panose="020B0503020204020204" pitchFamily="34" charset="-122"/>
                <a:ea typeface="微软雅黑" panose="020B0503020204020204" pitchFamily="34" charset="-122"/>
              </a:rPr>
              <a:t>DVD</a:t>
            </a:r>
            <a:r>
              <a:rPr lang="zh-CN" altLang="en-US" sz="3200" b="1" dirty="0">
                <a:solidFill>
                  <a:srgbClr val="FF0000"/>
                </a:solidFill>
                <a:latin typeface="微软雅黑" panose="020B0503020204020204" pitchFamily="34" charset="-122"/>
                <a:ea typeface="微软雅黑" panose="020B0503020204020204" pitchFamily="34" charset="-122"/>
              </a:rPr>
              <a:t>类型寻找（推荐）最优的客户？</a:t>
            </a:r>
          </a:p>
        </p:txBody>
      </p:sp>
      <p:pic>
        <p:nvPicPr>
          <p:cNvPr id="5" name="图片 4">
            <a:extLst>
              <a:ext uri="{FF2B5EF4-FFF2-40B4-BE49-F238E27FC236}">
                <a16:creationId xmlns:a16="http://schemas.microsoft.com/office/drawing/2014/main" id="{4A04FFB9-BE4A-4B52-8467-420C8A4A78F0}"/>
              </a:ext>
            </a:extLst>
          </p:cNvPr>
          <p:cNvPicPr>
            <a:picLocks noChangeAspect="1"/>
          </p:cNvPicPr>
          <p:nvPr/>
        </p:nvPicPr>
        <p:blipFill>
          <a:blip r:embed="rId3"/>
          <a:stretch>
            <a:fillRect/>
          </a:stretch>
        </p:blipFill>
        <p:spPr>
          <a:xfrm>
            <a:off x="161925" y="3534446"/>
            <a:ext cx="8867840" cy="3195661"/>
          </a:xfrm>
          <a:prstGeom prst="rect">
            <a:avLst/>
          </a:prstGeom>
        </p:spPr>
      </p:pic>
      <p:sp>
        <p:nvSpPr>
          <p:cNvPr id="3" name="矩形: 圆角 2">
            <a:extLst>
              <a:ext uri="{FF2B5EF4-FFF2-40B4-BE49-F238E27FC236}">
                <a16:creationId xmlns:a16="http://schemas.microsoft.com/office/drawing/2014/main" id="{66944E3B-1C42-4CE1-A19D-AFCDC3685BAA}"/>
              </a:ext>
            </a:extLst>
          </p:cNvPr>
          <p:cNvSpPr/>
          <p:nvPr/>
        </p:nvSpPr>
        <p:spPr>
          <a:xfrm>
            <a:off x="194894" y="5229150"/>
            <a:ext cx="2522612" cy="50404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042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27E845-5944-4796-8AEB-3B5E7054F76A}"/>
              </a:ext>
            </a:extLst>
          </p:cNvPr>
          <p:cNvSpPr>
            <a:spLocks noGrp="1"/>
          </p:cNvSpPr>
          <p:nvPr>
            <p:ph idx="1"/>
          </p:nvPr>
        </p:nvSpPr>
        <p:spPr>
          <a:xfrm>
            <a:off x="457200" y="2564929"/>
            <a:ext cx="8229600" cy="2160180"/>
          </a:xfrm>
        </p:spPr>
        <p:txBody>
          <a:bodyPr/>
          <a:lstStyle/>
          <a:p>
            <a:pPr marL="0" indent="0" algn="ctr">
              <a:buNone/>
            </a:pPr>
            <a:r>
              <a:rPr lang="en-US" altLang="zh-CN" b="1" dirty="0" err="1">
                <a:latin typeface="微软雅黑" panose="020B0503020204020204" pitchFamily="34" charset="-122"/>
                <a:ea typeface="微软雅黑" panose="020B0503020204020204" pitchFamily="34" charset="-122"/>
              </a:rPr>
              <a:t>NetFlix</a:t>
            </a:r>
            <a:r>
              <a:rPr lang="zh-CN" altLang="en-US" b="1" dirty="0">
                <a:latin typeface="微软雅黑" panose="020B0503020204020204" pitchFamily="34" charset="-122"/>
                <a:ea typeface="微软雅黑" panose="020B0503020204020204" pitchFamily="34" charset="-122"/>
              </a:rPr>
              <a:t>百万美金数据建模大赛的故事</a:t>
            </a:r>
            <a:endParaRPr lang="en-US" altLang="zh-CN" b="1" dirty="0">
              <a:latin typeface="微软雅黑" panose="020B0503020204020204" pitchFamily="34" charset="-122"/>
              <a:ea typeface="微软雅黑" panose="020B0503020204020204" pitchFamily="34" charset="-122"/>
            </a:endParaRPr>
          </a:p>
          <a:p>
            <a:pPr marL="0" indent="0">
              <a:buNone/>
            </a:pPr>
            <a:r>
              <a:rPr lang="en-US" altLang="zh-CN" b="1" dirty="0">
                <a:hlinkClick r:id="rId2"/>
              </a:rPr>
              <a:t>https://cloud.tencent.com/developer/article/1104204</a:t>
            </a:r>
            <a:endParaRPr lang="zh-CN" altLang="en-US" b="1" dirty="0"/>
          </a:p>
        </p:txBody>
      </p:sp>
      <p:cxnSp>
        <p:nvCxnSpPr>
          <p:cNvPr id="4" name="直接连接符 3">
            <a:extLst>
              <a:ext uri="{FF2B5EF4-FFF2-40B4-BE49-F238E27FC236}">
                <a16:creationId xmlns:a16="http://schemas.microsoft.com/office/drawing/2014/main" id="{AF77A34A-2241-4593-A8E5-06B197E9CED4}"/>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8B7CB5DE-817B-4246-9972-12DAA638F2B0}"/>
              </a:ext>
            </a:extLst>
          </p:cNvPr>
          <p:cNvSpPr txBox="1">
            <a:spLocks noChangeArrowheads="1"/>
          </p:cNvSpPr>
          <p:nvPr/>
        </p:nvSpPr>
        <p:spPr bwMode="auto">
          <a:xfrm>
            <a:off x="249238" y="341313"/>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推荐阅读</a:t>
            </a:r>
            <a:endParaRPr lang="zh-CN" altLang="en-US" sz="3600" b="1" dirty="0">
              <a:solidFill>
                <a:srgbClr val="C00000"/>
              </a:solidFill>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152703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147" name="文本框 2"/>
          <p:cNvSpPr txBox="1">
            <a:spLocks noChangeArrowheads="1"/>
          </p:cNvSpPr>
          <p:nvPr/>
        </p:nvSpPr>
        <p:spPr bwMode="auto">
          <a:xfrm>
            <a:off x="369888" y="344488"/>
            <a:ext cx="52822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600" b="1" dirty="0">
                <a:solidFill>
                  <a:srgbClr val="0000FF"/>
                </a:solidFill>
                <a:latin typeface="微软雅黑" pitchFamily="34" charset="-122"/>
                <a:ea typeface="微软雅黑" pitchFamily="34" charset="-122"/>
                <a:sym typeface="宋体" pitchFamily="2" charset="-122"/>
              </a:rPr>
              <a:t>多目标往往互相矛盾</a:t>
            </a:r>
          </a:p>
        </p:txBody>
      </p:sp>
      <p:pic>
        <p:nvPicPr>
          <p:cNvPr id="3" name="图片 2">
            <a:extLst>
              <a:ext uri="{FF2B5EF4-FFF2-40B4-BE49-F238E27FC236}">
                <a16:creationId xmlns:a16="http://schemas.microsoft.com/office/drawing/2014/main" id="{2983368B-75B9-4295-A351-A9BAF59E050A}"/>
              </a:ext>
            </a:extLst>
          </p:cNvPr>
          <p:cNvPicPr>
            <a:picLocks noChangeAspect="1"/>
          </p:cNvPicPr>
          <p:nvPr/>
        </p:nvPicPr>
        <p:blipFill>
          <a:blip r:embed="rId3"/>
          <a:stretch>
            <a:fillRect/>
          </a:stretch>
        </p:blipFill>
        <p:spPr>
          <a:xfrm>
            <a:off x="231389" y="2204900"/>
            <a:ext cx="8532003" cy="2376192"/>
          </a:xfrm>
          <a:prstGeom prst="rect">
            <a:avLst/>
          </a:prstGeom>
        </p:spPr>
      </p:pic>
      <p:sp>
        <p:nvSpPr>
          <p:cNvPr id="5" name="文本框 4">
            <a:extLst>
              <a:ext uri="{FF2B5EF4-FFF2-40B4-BE49-F238E27FC236}">
                <a16:creationId xmlns:a16="http://schemas.microsoft.com/office/drawing/2014/main" id="{8A7658D2-F80C-4CF9-BCF3-D0C5AC8104FC}"/>
              </a:ext>
            </a:extLst>
          </p:cNvPr>
          <p:cNvSpPr txBox="1"/>
          <p:nvPr/>
        </p:nvSpPr>
        <p:spPr>
          <a:xfrm>
            <a:off x="539664" y="5013132"/>
            <a:ext cx="7096879" cy="130888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极小化</a:t>
            </a:r>
            <a:r>
              <a:rPr lang="en-US" altLang="zh-CN" sz="2800" b="1" dirty="0">
                <a:latin typeface="微软雅黑" panose="020B0503020204020204" pitchFamily="34" charset="-122"/>
                <a:ea typeface="微软雅黑" panose="020B0503020204020204" pitchFamily="34" charset="-122"/>
              </a:rPr>
              <a:t>Cost</a:t>
            </a:r>
            <a:r>
              <a:rPr lang="zh-CN" altLang="en-US" sz="2800" b="1" dirty="0">
                <a:latin typeface="微软雅黑" panose="020B0503020204020204" pitchFamily="34" charset="-122"/>
                <a:ea typeface="微软雅黑" panose="020B0503020204020204" pitchFamily="34" charset="-122"/>
              </a:rPr>
              <a:t>意味着</a:t>
            </a:r>
            <a:r>
              <a:rPr lang="en-US" altLang="zh-CN" sz="2800" b="1" dirty="0">
                <a:latin typeface="微软雅黑" panose="020B0503020204020204" pitchFamily="34" charset="-122"/>
                <a:ea typeface="微软雅黑" panose="020B0503020204020204" pitchFamily="34" charset="-122"/>
              </a:rPr>
              <a:t>Performance</a:t>
            </a:r>
            <a:r>
              <a:rPr lang="zh-CN" altLang="en-US" sz="2800" b="1" dirty="0">
                <a:latin typeface="微软雅黑" panose="020B0503020204020204" pitchFamily="34" charset="-122"/>
                <a:ea typeface="微软雅黑" panose="020B0503020204020204" pitchFamily="34" charset="-122"/>
              </a:rPr>
              <a:t>越小；</a:t>
            </a:r>
            <a:endParaRPr lang="en-US" altLang="zh-CN" sz="28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800" b="1" dirty="0">
                <a:latin typeface="微软雅黑" panose="020B0503020204020204" pitchFamily="34" charset="-122"/>
                <a:ea typeface="微软雅黑" panose="020B0503020204020204" pitchFamily="34" charset="-122"/>
              </a:rPr>
              <a:t>提升</a:t>
            </a:r>
            <a:r>
              <a:rPr lang="en-US" altLang="zh-CN" sz="2800" b="1" dirty="0">
                <a:latin typeface="微软雅黑" panose="020B0503020204020204" pitchFamily="34" charset="-122"/>
                <a:ea typeface="微软雅黑" panose="020B0503020204020204" pitchFamily="34" charset="-122"/>
              </a:rPr>
              <a:t>Performance</a:t>
            </a:r>
            <a:r>
              <a:rPr lang="zh-CN" altLang="en-US" sz="2800" b="1" dirty="0">
                <a:latin typeface="微软雅黑" panose="020B0503020204020204" pitchFamily="34" charset="-122"/>
                <a:ea typeface="微软雅黑" panose="020B0503020204020204" pitchFamily="34" charset="-122"/>
              </a:rPr>
              <a:t>意味着成本也将增加。</a:t>
            </a:r>
          </a:p>
        </p:txBody>
      </p:sp>
      <p:sp>
        <p:nvSpPr>
          <p:cNvPr id="6" name="思想气泡: 云 5">
            <a:extLst>
              <a:ext uri="{FF2B5EF4-FFF2-40B4-BE49-F238E27FC236}">
                <a16:creationId xmlns:a16="http://schemas.microsoft.com/office/drawing/2014/main" id="{F2EA2B65-EE5B-4189-980A-523E91CA2E3A}"/>
              </a:ext>
            </a:extLst>
          </p:cNvPr>
          <p:cNvSpPr/>
          <p:nvPr/>
        </p:nvSpPr>
        <p:spPr>
          <a:xfrm>
            <a:off x="5220054" y="260739"/>
            <a:ext cx="3762021" cy="1656135"/>
          </a:xfrm>
          <a:prstGeom prst="cloudCallout">
            <a:avLst>
              <a:gd name="adj1" fmla="val -62609"/>
              <a:gd name="adj2" fmla="val 61350"/>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solidFill>
                <a:latin typeface="微软雅黑" panose="020B0503020204020204" pitchFamily="34" charset="-122"/>
                <a:ea typeface="微软雅黑" panose="020B0503020204020204" pitchFamily="34" charset="-122"/>
              </a:rPr>
              <a:t>哪个解最优？</a:t>
            </a:r>
          </a:p>
        </p:txBody>
      </p:sp>
    </p:spTree>
    <p:extLst>
      <p:ext uri="{BB962C8B-B14F-4D97-AF65-F5344CB8AC3E}">
        <p14:creationId xmlns:p14="http://schemas.microsoft.com/office/powerpoint/2010/main" val="328315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4CEAEC-9CA3-4966-8A47-944431DA6289}"/>
              </a:ext>
            </a:extLst>
          </p:cNvPr>
          <p:cNvSpPr>
            <a:spLocks noGrp="1"/>
          </p:cNvSpPr>
          <p:nvPr>
            <p:ph idx="1"/>
          </p:nvPr>
        </p:nvSpPr>
        <p:spPr>
          <a:xfrm>
            <a:off x="395652" y="1844868"/>
            <a:ext cx="8229600" cy="3600299"/>
          </a:xfrm>
        </p:spPr>
        <p:txBody>
          <a:bodyPr/>
          <a:lstStyle/>
          <a:p>
            <a:pPr marL="0" indent="0" algn="ctr">
              <a:buNone/>
            </a:pPr>
            <a:r>
              <a:rPr lang="zh-CN" altLang="en-US" sz="5400" b="1" dirty="0">
                <a:solidFill>
                  <a:srgbClr val="0000FF"/>
                </a:solidFill>
                <a:latin typeface="微软雅黑" panose="020B0503020204020204" pitchFamily="34" charset="-122"/>
                <a:ea typeface="微软雅黑" panose="020B0503020204020204" pitchFamily="34" charset="-122"/>
              </a:rPr>
              <a:t>多目标规划案例（二）</a:t>
            </a:r>
            <a:endParaRPr lang="en-US" altLang="zh-CN" sz="5400" b="1" dirty="0">
              <a:solidFill>
                <a:srgbClr val="0000FF"/>
              </a:solidFill>
              <a:latin typeface="微软雅黑" panose="020B0503020204020204" pitchFamily="34" charset="-122"/>
              <a:ea typeface="微软雅黑" panose="020B0503020204020204" pitchFamily="34" charset="-122"/>
            </a:endParaRPr>
          </a:p>
          <a:p>
            <a:pPr marL="0" indent="0" algn="ctr">
              <a:buNone/>
            </a:pPr>
            <a:endParaRPr lang="en-US" altLang="zh-CN" sz="4000" dirty="0">
              <a:latin typeface="微软雅黑" panose="020B0503020204020204" pitchFamily="34" charset="-122"/>
              <a:ea typeface="微软雅黑" panose="020B0503020204020204" pitchFamily="34" charset="-122"/>
            </a:endParaRPr>
          </a:p>
          <a:p>
            <a:pPr marL="0" indent="0" algn="ctr">
              <a:buNone/>
            </a:pPr>
            <a:r>
              <a:rPr lang="en-US" altLang="zh-CN" sz="4000" b="1" dirty="0">
                <a:latin typeface="微软雅黑" panose="020B0503020204020204" pitchFamily="34" charset="-122"/>
                <a:ea typeface="微软雅黑" panose="020B0503020204020204" pitchFamily="34" charset="-122"/>
              </a:rPr>
              <a:t>1998</a:t>
            </a:r>
            <a:r>
              <a:rPr lang="zh-CN" altLang="en-US" sz="4000" b="1" dirty="0">
                <a:latin typeface="微软雅黑" panose="020B0503020204020204" pitchFamily="34" charset="-122"/>
                <a:ea typeface="微软雅黑" panose="020B0503020204020204" pitchFamily="34" charset="-122"/>
              </a:rPr>
              <a:t>年：投资的收益和风险</a:t>
            </a:r>
          </a:p>
        </p:txBody>
      </p:sp>
    </p:spTree>
    <p:extLst>
      <p:ext uri="{BB962C8B-B14F-4D97-AF65-F5344CB8AC3E}">
        <p14:creationId xmlns:p14="http://schemas.microsoft.com/office/powerpoint/2010/main" val="2239288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22275" y="1042988"/>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8914" name="文本框 4"/>
          <p:cNvSpPr txBox="1">
            <a:spLocks noChangeArrowheads="1"/>
          </p:cNvSpPr>
          <p:nvPr/>
        </p:nvSpPr>
        <p:spPr bwMode="auto">
          <a:xfrm>
            <a:off x="322263" y="296863"/>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p>
        </p:txBody>
      </p:sp>
      <mc:AlternateContent xmlns:mc="http://schemas.openxmlformats.org/markup-compatibility/2006" xmlns:a14="http://schemas.microsoft.com/office/drawing/2010/main">
        <mc:Choice Requires="a14">
          <p:sp>
            <p:nvSpPr>
              <p:cNvPr id="38915" name="内容占位符 5"/>
              <p:cNvSpPr>
                <a:spLocks noGrp="1" noChangeArrowheads="1"/>
              </p:cNvSpPr>
              <p:nvPr>
                <p:ph idx="1"/>
              </p:nvPr>
            </p:nvSpPr>
            <p:spPr>
              <a:xfrm>
                <a:off x="322263" y="1120775"/>
                <a:ext cx="8229600" cy="5419725"/>
              </a:xfrm>
            </p:spPr>
            <p:txBody>
              <a:bodyPr/>
              <a:lstStyle/>
              <a:p>
                <a:pPr marL="0" indent="0">
                  <a:lnSpc>
                    <a:spcPct val="150000"/>
                  </a:lnSpc>
                  <a:spcBef>
                    <a:spcPct val="0"/>
                  </a:spcBef>
                  <a:buFontTx/>
                  <a:buNone/>
                </a:pPr>
                <a:r>
                  <a:rPr lang="en-US" altLang="zh-CN" sz="2200" b="1" dirty="0">
                    <a:latin typeface="微软雅黑" pitchFamily="34" charset="-122"/>
                    <a:ea typeface="微软雅黑" pitchFamily="34" charset="-122"/>
                    <a:sym typeface="宋体" pitchFamily="2" charset="-122"/>
                  </a:rPr>
                  <a:t>       </a:t>
                </a:r>
                <a:r>
                  <a:rPr lang="zh-CN" altLang="en-US" sz="2200" b="1" dirty="0">
                    <a:latin typeface="微软雅黑" pitchFamily="34" charset="-122"/>
                    <a:ea typeface="微软雅黑" pitchFamily="34" charset="-122"/>
                    <a:sym typeface="宋体" pitchFamily="2" charset="-122"/>
                  </a:rPr>
                  <a:t>市场上有</a:t>
                </a:r>
                <a:r>
                  <a:rPr lang="en-US" altLang="zh-CN" sz="2200" b="1" dirty="0">
                    <a:latin typeface="微软雅黑" pitchFamily="34" charset="-122"/>
                    <a:ea typeface="微软雅黑" pitchFamily="34" charset="-122"/>
                    <a:sym typeface="宋体" pitchFamily="2" charset="-122"/>
                  </a:rPr>
                  <a:t>n</a:t>
                </a:r>
                <a:r>
                  <a:rPr lang="zh-CN" altLang="en-US" sz="2200" b="1" dirty="0">
                    <a:latin typeface="微软雅黑" pitchFamily="34" charset="-122"/>
                    <a:ea typeface="微软雅黑" pitchFamily="34" charset="-122"/>
                    <a:sym typeface="宋体" pitchFamily="2" charset="-122"/>
                  </a:rPr>
                  <a:t>种资产</a:t>
                </a:r>
                <a:r>
                  <a:rPr lang="en-US" altLang="zh-CN" sz="2200" b="1" dirty="0">
                    <a:latin typeface="微软雅黑" pitchFamily="34" charset="-122"/>
                    <a:ea typeface="微软雅黑" pitchFamily="34" charset="-122"/>
                    <a:sym typeface="宋体" pitchFamily="2" charset="-122"/>
                  </a:rPr>
                  <a:t>(</a:t>
                </a:r>
                <a:r>
                  <a:rPr lang="zh-CN" altLang="en-US" sz="2200" b="1" dirty="0">
                    <a:latin typeface="微软雅黑" pitchFamily="34" charset="-122"/>
                    <a:ea typeface="微软雅黑" pitchFamily="34" charset="-122"/>
                    <a:sym typeface="宋体" pitchFamily="2" charset="-122"/>
                  </a:rPr>
                  <a:t>如股票，债券</a:t>
                </a:r>
                <a:r>
                  <a:rPr lang="en-US" altLang="zh-CN" sz="2200" b="1" dirty="0">
                    <a:latin typeface="微软雅黑" pitchFamily="34" charset="-122"/>
                    <a:ea typeface="微软雅黑" pitchFamily="34" charset="-122"/>
                    <a:sym typeface="宋体" pitchFamily="2" charset="-122"/>
                  </a:rPr>
                  <a:t>)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𝑺</m:t>
                        </m:r>
                      </m:e>
                      <m:sub>
                        <m:r>
                          <a:rPr lang="en-US" altLang="zh-CN" sz="2200" b="1" i="1" smtClean="0">
                            <a:latin typeface="Cambria Math"/>
                            <a:ea typeface="微软雅黑" pitchFamily="34" charset="-122"/>
                            <a:sym typeface="宋体" pitchFamily="2" charset="-122"/>
                          </a:rPr>
                          <m:t>𝒊</m:t>
                        </m:r>
                      </m:sub>
                    </m:sSub>
                    <m:d>
                      <m:dPr>
                        <m:ctrlPr>
                          <a:rPr lang="en-US" altLang="zh-CN" sz="2200" b="1" i="1" smtClean="0">
                            <a:latin typeface="Cambria Math" panose="02040503050406030204" pitchFamily="18" charset="0"/>
                            <a:ea typeface="微软雅黑" pitchFamily="34" charset="-122"/>
                            <a:sym typeface="宋体" pitchFamily="2" charset="-122"/>
                          </a:rPr>
                        </m:ctrlPr>
                      </m:dPr>
                      <m:e>
                        <m:r>
                          <a:rPr lang="en-US" altLang="zh-CN" sz="2200" b="1" i="1" smtClean="0">
                            <a:latin typeface="Cambria Math"/>
                            <a:ea typeface="微软雅黑" pitchFamily="34" charset="-122"/>
                            <a:sym typeface="宋体" pitchFamily="2" charset="-122"/>
                          </a:rPr>
                          <m:t>𝒊</m:t>
                        </m:r>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𝟏</m:t>
                        </m:r>
                        <m:r>
                          <a:rPr lang="en-US" altLang="zh-CN" sz="2200" b="1" i="1" smtClean="0">
                            <a:latin typeface="Cambria Math"/>
                            <a:ea typeface="微软雅黑" pitchFamily="34" charset="-122"/>
                            <a:sym typeface="宋体" pitchFamily="2" charset="-122"/>
                          </a:rPr>
                          <m:t>,⋯,</m:t>
                        </m:r>
                      </m:e>
                    </m:d>
                  </m:oMath>
                </a14:m>
                <a:r>
                  <a:rPr lang="zh-CN" altLang="en-US" sz="2200" b="1" dirty="0">
                    <a:latin typeface="微软雅黑" pitchFamily="34" charset="-122"/>
                    <a:ea typeface="微软雅黑" pitchFamily="34" charset="-122"/>
                    <a:sym typeface="宋体" pitchFamily="2" charset="-122"/>
                  </a:rPr>
                  <a:t> 供投资者选择，某公司数额</a:t>
                </a:r>
                <a:r>
                  <a:rPr lang="en-US" altLang="zh-CN" sz="2200" b="1" dirty="0">
                    <a:latin typeface="微软雅黑" pitchFamily="34" charset="-122"/>
                    <a:ea typeface="微软雅黑" pitchFamily="34" charset="-122"/>
                    <a:sym typeface="宋体" pitchFamily="2" charset="-122"/>
                  </a:rPr>
                  <a:t>M</a:t>
                </a:r>
                <a:r>
                  <a:rPr lang="zh-CN" altLang="en-US" sz="2200" b="1" dirty="0">
                    <a:latin typeface="微软雅黑" pitchFamily="34" charset="-122"/>
                    <a:ea typeface="微软雅黑" pitchFamily="34" charset="-122"/>
                    <a:sym typeface="宋体" pitchFamily="2" charset="-122"/>
                  </a:rPr>
                  <a:t>的一笔相当大的资金投资，经评估，购买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𝑺</m:t>
                        </m:r>
                      </m:e>
                      <m:sub>
                        <m:r>
                          <a:rPr lang="en-US" altLang="zh-CN" sz="2200" b="1" i="1" smtClean="0">
                            <a:latin typeface="Cambria Math"/>
                            <a:ea typeface="微软雅黑" pitchFamily="34" charset="-122"/>
                            <a:sym typeface="宋体" pitchFamily="2" charset="-122"/>
                          </a:rPr>
                          <m:t>𝒊</m:t>
                        </m:r>
                      </m:sub>
                    </m:sSub>
                  </m:oMath>
                </a14:m>
                <a:r>
                  <a:rPr lang="zh-CN" altLang="en-US" sz="2200" b="1" dirty="0">
                    <a:latin typeface="微软雅黑" pitchFamily="34" charset="-122"/>
                    <a:ea typeface="微软雅黑" pitchFamily="34" charset="-122"/>
                    <a:sym typeface="宋体" pitchFamily="2" charset="-122"/>
                  </a:rPr>
                  <a:t> 的平均收益率为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𝒓</m:t>
                        </m:r>
                      </m:e>
                      <m:sub>
                        <m:r>
                          <a:rPr lang="en-US" altLang="zh-CN" sz="2200" b="1" i="1" smtClean="0">
                            <a:latin typeface="Cambria Math"/>
                            <a:ea typeface="微软雅黑" pitchFamily="34" charset="-122"/>
                            <a:sym typeface="宋体" pitchFamily="2" charset="-122"/>
                          </a:rPr>
                          <m:t>𝒊</m:t>
                        </m:r>
                      </m:sub>
                    </m:sSub>
                  </m:oMath>
                </a14:m>
                <a:r>
                  <a:rPr lang="en-US" altLang="zh-CN" sz="2200" b="1" dirty="0">
                    <a:latin typeface="微软雅黑" pitchFamily="34" charset="-122"/>
                    <a:ea typeface="微软雅黑" pitchFamily="34" charset="-122"/>
                    <a:sym typeface="宋体" pitchFamily="2" charset="-122"/>
                  </a:rPr>
                  <a:t> , </a:t>
                </a:r>
                <a:r>
                  <a:rPr lang="zh-CN" altLang="en-US" sz="2200" b="1" dirty="0">
                    <a:latin typeface="微软雅黑" pitchFamily="34" charset="-122"/>
                    <a:ea typeface="微软雅黑" pitchFamily="34" charset="-122"/>
                    <a:sym typeface="宋体" pitchFamily="2" charset="-122"/>
                  </a:rPr>
                  <a:t>风险损失率为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𝒒</m:t>
                        </m:r>
                      </m:e>
                      <m:sub>
                        <m:r>
                          <a:rPr lang="en-US" altLang="zh-CN" sz="2200" b="1" i="1" smtClean="0">
                            <a:latin typeface="Cambria Math"/>
                            <a:ea typeface="微软雅黑" pitchFamily="34" charset="-122"/>
                            <a:sym typeface="宋体" pitchFamily="2" charset="-122"/>
                          </a:rPr>
                          <m:t>𝒊</m:t>
                        </m:r>
                      </m:sub>
                    </m:sSub>
                  </m:oMath>
                </a14:m>
                <a:r>
                  <a:rPr lang="en-US" altLang="zh-CN" sz="2200" b="1" dirty="0">
                    <a:latin typeface="微软雅黑" pitchFamily="34" charset="-122"/>
                    <a:ea typeface="微软雅黑" pitchFamily="34" charset="-122"/>
                    <a:sym typeface="宋体" pitchFamily="2" charset="-122"/>
                  </a:rPr>
                  <a:t> (</a:t>
                </a:r>
                <a:r>
                  <a:rPr lang="zh-CN" altLang="en-US" sz="2200" b="1" dirty="0">
                    <a:latin typeface="微软雅黑" pitchFamily="34" charset="-122"/>
                    <a:ea typeface="微软雅黑" pitchFamily="34" charset="-122"/>
                    <a:sym typeface="宋体" pitchFamily="2" charset="-122"/>
                  </a:rPr>
                  <a:t>总风险用其最大值度量</a:t>
                </a:r>
                <a:r>
                  <a:rPr lang="en-US" altLang="zh-CN" sz="2200" b="1" dirty="0">
                    <a:latin typeface="微软雅黑" pitchFamily="34" charset="-122"/>
                    <a:ea typeface="微软雅黑" pitchFamily="34" charset="-122"/>
                    <a:sym typeface="宋体" pitchFamily="2" charset="-122"/>
                  </a:rPr>
                  <a:t>)</a:t>
                </a:r>
                <a:r>
                  <a:rPr lang="zh-CN" altLang="en-US" sz="2200" b="1" dirty="0">
                    <a:latin typeface="微软雅黑" pitchFamily="34" charset="-122"/>
                    <a:ea typeface="微软雅黑" pitchFamily="34" charset="-122"/>
                    <a:sym typeface="宋体" pitchFamily="2" charset="-122"/>
                  </a:rPr>
                  <a:t>。购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𝑺</m:t>
                        </m:r>
                      </m:e>
                      <m:sub>
                        <m:r>
                          <a:rPr lang="en-US" altLang="zh-CN" sz="2200" b="1" i="1" smtClean="0">
                            <a:latin typeface="Cambria Math"/>
                            <a:ea typeface="微软雅黑" pitchFamily="34" charset="-122"/>
                            <a:sym typeface="宋体" pitchFamily="2" charset="-122"/>
                          </a:rPr>
                          <m:t>𝒊</m:t>
                        </m:r>
                      </m:sub>
                    </m:sSub>
                  </m:oMath>
                </a14:m>
                <a:r>
                  <a:rPr lang="zh-CN" altLang="en-US" sz="2200" b="1" dirty="0">
                    <a:latin typeface="微软雅黑" pitchFamily="34" charset="-122"/>
                    <a:ea typeface="微软雅黑" pitchFamily="34" charset="-122"/>
                    <a:sym typeface="宋体" pitchFamily="2" charset="-122"/>
                  </a:rPr>
                  <a:t> 的费率为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𝒑</m:t>
                        </m:r>
                      </m:e>
                      <m:sub>
                        <m:r>
                          <a:rPr lang="en-US" altLang="zh-CN" sz="2200" b="1" i="1" smtClean="0">
                            <a:latin typeface="Cambria Math"/>
                            <a:ea typeface="微软雅黑" pitchFamily="34" charset="-122"/>
                            <a:sym typeface="宋体" pitchFamily="2" charset="-122"/>
                          </a:rPr>
                          <m:t>𝒊</m:t>
                        </m:r>
                      </m:sub>
                    </m:sSub>
                  </m:oMath>
                </a14:m>
                <a:r>
                  <a:rPr lang="zh-CN" altLang="en-US" sz="2200" b="1" dirty="0">
                    <a:latin typeface="微软雅黑" pitchFamily="34" charset="-122"/>
                    <a:ea typeface="微软雅黑" pitchFamily="34" charset="-122"/>
                    <a:sym typeface="宋体" pitchFamily="2" charset="-122"/>
                  </a:rPr>
                  <a:t> ，购买不足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𝒖</m:t>
                        </m:r>
                      </m:e>
                      <m:sub>
                        <m:r>
                          <a:rPr lang="en-US" altLang="zh-CN" sz="2200" b="1" i="1" smtClean="0">
                            <a:latin typeface="Cambria Math"/>
                            <a:ea typeface="微软雅黑" pitchFamily="34" charset="-122"/>
                            <a:sym typeface="宋体" pitchFamily="2" charset="-122"/>
                          </a:rPr>
                          <m:t>𝒊</m:t>
                        </m:r>
                      </m:sub>
                    </m:sSub>
                  </m:oMath>
                </a14:m>
                <a:r>
                  <a:rPr lang="zh-CN" altLang="en-US" sz="2200" b="1" dirty="0">
                    <a:latin typeface="微软雅黑" pitchFamily="34" charset="-122"/>
                    <a:ea typeface="微软雅黑" pitchFamily="34" charset="-122"/>
                    <a:sym typeface="宋体" pitchFamily="2" charset="-122"/>
                  </a:rPr>
                  <a:t> 时，费用按购 </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𝒖</m:t>
                        </m:r>
                      </m:e>
                      <m:sub>
                        <m:r>
                          <a:rPr lang="en-US" altLang="zh-CN" sz="2200" b="1" i="1" smtClean="0">
                            <a:latin typeface="Cambria Math"/>
                            <a:ea typeface="微软雅黑" pitchFamily="34" charset="-122"/>
                            <a:sym typeface="宋体" pitchFamily="2" charset="-122"/>
                          </a:rPr>
                          <m:t>𝒊</m:t>
                        </m:r>
                      </m:sub>
                    </m:sSub>
                  </m:oMath>
                </a14:m>
                <a:r>
                  <a:rPr lang="zh-CN" altLang="en-US" sz="2200" b="1" dirty="0">
                    <a:latin typeface="微软雅黑" pitchFamily="34" charset="-122"/>
                    <a:ea typeface="微软雅黑" pitchFamily="34" charset="-122"/>
                    <a:sym typeface="宋体" pitchFamily="2" charset="-122"/>
                  </a:rPr>
                  <a:t> 计算。同期银行利率为</a:t>
                </a:r>
                <a14:m>
                  <m:oMath xmlns:m="http://schemas.openxmlformats.org/officeDocument/2006/math">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𝒓</m:t>
                        </m:r>
                      </m:e>
                      <m:sub>
                        <m:r>
                          <a:rPr lang="en-US" altLang="zh-CN" sz="2200" b="1" i="1" smtClean="0">
                            <a:latin typeface="Cambria Math"/>
                            <a:ea typeface="微软雅黑" pitchFamily="34" charset="-122"/>
                            <a:sym typeface="宋体" pitchFamily="2" charset="-122"/>
                          </a:rPr>
                          <m:t>𝟎</m:t>
                        </m:r>
                      </m:sub>
                    </m:sSub>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𝟎</m:t>
                    </m:r>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𝟓</m:t>
                    </m:r>
                    <m:r>
                      <a:rPr lang="en-US" altLang="zh-CN" sz="2200" b="1" i="1" smtClean="0">
                        <a:latin typeface="Cambria Math"/>
                        <a:ea typeface="微软雅黑" pitchFamily="34" charset="-122"/>
                        <a:sym typeface="宋体" pitchFamily="2" charset="-122"/>
                      </a:rPr>
                      <m:t>%</m:t>
                    </m:r>
                  </m:oMath>
                </a14:m>
                <a:r>
                  <a:rPr lang="zh-CN" altLang="en-US" sz="2200" b="1" dirty="0">
                    <a:latin typeface="微软雅黑" pitchFamily="34" charset="-122"/>
                    <a:ea typeface="微软雅黑" pitchFamily="34" charset="-122"/>
                  </a:rPr>
                  <a:t>。</a:t>
                </a:r>
                <a:r>
                  <a:rPr lang="zh-CN" altLang="en-US" sz="2200" b="1" dirty="0">
                    <a:latin typeface="微软雅黑" pitchFamily="34" charset="-122"/>
                    <a:ea typeface="微软雅黑" pitchFamily="34" charset="-122"/>
                    <a:sym typeface="宋体" pitchFamily="2" charset="-122"/>
                  </a:rPr>
                  <a:t>已知</a:t>
                </a:r>
                <a:r>
                  <a:rPr lang="en-US" altLang="zh-CN" sz="2200" b="1" dirty="0">
                    <a:latin typeface="微软雅黑" pitchFamily="34" charset="-122"/>
                    <a:ea typeface="微软雅黑" pitchFamily="34" charset="-122"/>
                    <a:sym typeface="宋体" pitchFamily="2" charset="-122"/>
                  </a:rPr>
                  <a:t>n=4</a:t>
                </a:r>
                <a:r>
                  <a:rPr lang="zh-CN" altLang="en-US" sz="2200" b="1" dirty="0">
                    <a:latin typeface="微软雅黑" pitchFamily="34" charset="-122"/>
                    <a:ea typeface="微软雅黑" pitchFamily="34" charset="-122"/>
                    <a:sym typeface="宋体" pitchFamily="2" charset="-122"/>
                  </a:rPr>
                  <a:t>时的相关数据如下：</a:t>
                </a:r>
                <a:endParaRPr lang="zh-CN" altLang="en-US" sz="22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sym typeface="宋体" pitchFamily="2" charset="-122"/>
                </a:endParaRPr>
              </a:p>
              <a:p>
                <a:pPr marL="0" indent="0">
                  <a:spcBef>
                    <a:spcPct val="0"/>
                  </a:spcBef>
                  <a:buFontTx/>
                  <a:buNone/>
                </a:pPr>
                <a:endParaRPr lang="en-US" altLang="zh-CN" sz="2400" b="1" dirty="0">
                  <a:latin typeface="微软雅黑" pitchFamily="34" charset="-122"/>
                  <a:ea typeface="微软雅黑" pitchFamily="34" charset="-122"/>
                  <a:sym typeface="宋体" pitchFamily="2" charset="-122"/>
                </a:endParaRPr>
              </a:p>
              <a:p>
                <a:pPr marL="0" indent="0">
                  <a:spcBef>
                    <a:spcPct val="0"/>
                  </a:spcBef>
                  <a:buFontTx/>
                  <a:buNone/>
                </a:pPr>
                <a:r>
                  <a:rPr lang="zh-CN" altLang="en-US" sz="2400" b="1" dirty="0">
                    <a:latin typeface="微软雅黑" pitchFamily="34" charset="-122"/>
                    <a:ea typeface="微软雅黑" pitchFamily="34" charset="-122"/>
                    <a:sym typeface="宋体" pitchFamily="2" charset="-122"/>
                  </a:rPr>
                  <a:t>试设计投资组合方案使</a:t>
                </a:r>
                <a:r>
                  <a:rPr lang="zh-CN" altLang="en-US" sz="2400" b="1" dirty="0">
                    <a:solidFill>
                      <a:srgbClr val="0000FF"/>
                    </a:solidFill>
                    <a:latin typeface="微软雅黑" pitchFamily="34" charset="-122"/>
                    <a:ea typeface="微软雅黑" pitchFamily="34" charset="-122"/>
                    <a:sym typeface="宋体" pitchFamily="2" charset="-122"/>
                  </a:rPr>
                  <a:t>净收益尽可能大</a:t>
                </a:r>
                <a:r>
                  <a:rPr lang="zh-CN" altLang="en-US" sz="2400" b="1" dirty="0">
                    <a:solidFill>
                      <a:srgbClr val="C00000"/>
                    </a:solidFill>
                    <a:latin typeface="微软雅黑" pitchFamily="34" charset="-122"/>
                    <a:ea typeface="微软雅黑" pitchFamily="34" charset="-122"/>
                    <a:sym typeface="宋体" pitchFamily="2" charset="-122"/>
                  </a:rPr>
                  <a:t>风险尽可能小</a:t>
                </a:r>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endParaRPr>
              </a:p>
              <a:p>
                <a:pPr marL="0" indent="0">
                  <a:buFontTx/>
                  <a:buNone/>
                </a:pPr>
                <a:endParaRPr lang="zh-CN" altLang="en-US" sz="2400" b="1" dirty="0">
                  <a:latin typeface="微软雅黑" pitchFamily="34" charset="-122"/>
                  <a:ea typeface="微软雅黑" pitchFamily="34" charset="-122"/>
                </a:endParaRPr>
              </a:p>
            </p:txBody>
          </p:sp>
        </mc:Choice>
        <mc:Fallback xmlns="">
          <p:sp>
            <p:nvSpPr>
              <p:cNvPr id="38915" name="内容占位符 5"/>
              <p:cNvSpPr>
                <a:spLocks noGrp="1" noRot="1" noChangeAspect="1" noMove="1" noResize="1" noEditPoints="1" noAdjustHandles="1" noChangeArrowheads="1" noChangeShapeType="1" noTextEdit="1"/>
              </p:cNvSpPr>
              <p:nvPr>
                <p:ph idx="1"/>
              </p:nvPr>
            </p:nvSpPr>
            <p:spPr>
              <a:xfrm>
                <a:off x="322263" y="1120775"/>
                <a:ext cx="8229600" cy="5419725"/>
              </a:xfrm>
              <a:blipFill>
                <a:blip r:embed="rId3"/>
                <a:stretch>
                  <a:fillRect l="-1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8408E5C-48F4-4F8D-A0DE-6B6B687C46F1}"/>
                  </a:ext>
                </a:extLst>
              </p:cNvPr>
              <p:cNvGraphicFramePr>
                <a:graphicFrameLocks noGrp="1"/>
              </p:cNvGraphicFramePr>
              <p:nvPr>
                <p:extLst>
                  <p:ext uri="{D42A27DB-BD31-4B8C-83A1-F6EECF244321}">
                    <p14:modId xmlns:p14="http://schemas.microsoft.com/office/powerpoint/2010/main" val="2096943870"/>
                  </p:ext>
                </p:extLst>
              </p:nvPr>
            </p:nvGraphicFramePr>
            <p:xfrm>
              <a:off x="1259724" y="3717024"/>
              <a:ext cx="6264520" cy="1944160"/>
            </p:xfrm>
            <a:graphic>
              <a:graphicData uri="http://schemas.openxmlformats.org/drawingml/2006/table">
                <a:tbl>
                  <a:tblPr firstRow="1" firstCol="1" bandRow="1">
                    <a:tableStyleId>{5C22544A-7EE6-4342-B048-85BDC9FD1C3A}</a:tableStyleId>
                  </a:tblPr>
                  <a:tblGrid>
                    <a:gridCol w="1252753">
                      <a:extLst>
                        <a:ext uri="{9D8B030D-6E8A-4147-A177-3AD203B41FA5}">
                          <a16:colId xmlns:a16="http://schemas.microsoft.com/office/drawing/2014/main" val="3361299431"/>
                        </a:ext>
                      </a:extLst>
                    </a:gridCol>
                    <a:gridCol w="1252753">
                      <a:extLst>
                        <a:ext uri="{9D8B030D-6E8A-4147-A177-3AD203B41FA5}">
                          <a16:colId xmlns:a16="http://schemas.microsoft.com/office/drawing/2014/main" val="188410806"/>
                        </a:ext>
                      </a:extLst>
                    </a:gridCol>
                    <a:gridCol w="1252753">
                      <a:extLst>
                        <a:ext uri="{9D8B030D-6E8A-4147-A177-3AD203B41FA5}">
                          <a16:colId xmlns:a16="http://schemas.microsoft.com/office/drawing/2014/main" val="876435403"/>
                        </a:ext>
                      </a:extLst>
                    </a:gridCol>
                    <a:gridCol w="1252753">
                      <a:extLst>
                        <a:ext uri="{9D8B030D-6E8A-4147-A177-3AD203B41FA5}">
                          <a16:colId xmlns:a16="http://schemas.microsoft.com/office/drawing/2014/main" val="3232969168"/>
                        </a:ext>
                      </a:extLst>
                    </a:gridCol>
                    <a:gridCol w="1253508">
                      <a:extLst>
                        <a:ext uri="{9D8B030D-6E8A-4147-A177-3AD203B41FA5}">
                          <a16:colId xmlns:a16="http://schemas.microsoft.com/office/drawing/2014/main" val="3628543972"/>
                        </a:ext>
                      </a:extLst>
                    </a:gridCol>
                  </a:tblGrid>
                  <a:tr h="38883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𝑺</m:t>
                                    </m:r>
                                  </m:e>
                                  <m:sub>
                                    <m:r>
                                      <a:rPr lang="en-US" sz="1800" b="1" i="1" kern="100" smtClean="0">
                                        <a:solidFill>
                                          <a:schemeClr val="tx1"/>
                                        </a:solidFill>
                                        <a:effectLst/>
                                        <a:latin typeface="Cambria Math" panose="02040503050406030204" pitchFamily="18" charset="0"/>
                                      </a:rPr>
                                      <m:t>𝒊</m:t>
                                    </m:r>
                                  </m:sub>
                                </m:sSub>
                              </m:oMath>
                            </m:oMathPara>
                          </a14:m>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14:m>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𝒓</m:t>
                                  </m:r>
                                </m:e>
                                <m:sub>
                                  <m:r>
                                    <a:rPr lang="en-US" sz="1800" b="1" i="1" kern="100" smtClean="0">
                                      <a:solidFill>
                                        <a:schemeClr val="tx1"/>
                                      </a:solidFill>
                                      <a:effectLst/>
                                      <a:latin typeface="Cambria Math" panose="02040503050406030204" pitchFamily="18" charset="0"/>
                                    </a:rPr>
                                    <m:t>𝒊</m:t>
                                  </m:r>
                                </m:sub>
                              </m:sSub>
                            </m:oMath>
                          </a14:m>
                          <a:r>
                            <a:rPr lang="en-US" sz="1800" b="1" i="1" kern="100" dirty="0">
                              <a:solidFill>
                                <a:schemeClr val="tx1"/>
                              </a:solidFill>
                              <a:effectLst/>
                            </a:rPr>
                            <a:t> (%)</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14:m>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𝒒</m:t>
                                  </m:r>
                                </m:e>
                                <m:sub>
                                  <m:r>
                                    <a:rPr lang="en-US" sz="1800" b="1" i="1" kern="100" smtClean="0">
                                      <a:solidFill>
                                        <a:schemeClr val="tx1"/>
                                      </a:solidFill>
                                      <a:effectLst/>
                                      <a:latin typeface="Cambria Math" panose="02040503050406030204" pitchFamily="18" charset="0"/>
                                    </a:rPr>
                                    <m:t>𝒊</m:t>
                                  </m:r>
                                </m:sub>
                              </m:sSub>
                            </m:oMath>
                          </a14:m>
                          <a:r>
                            <a:rPr lang="en-US" sz="1800" b="1" i="1" kern="100" dirty="0">
                              <a:solidFill>
                                <a:schemeClr val="tx1"/>
                              </a:solidFill>
                              <a:effectLst/>
                            </a:rPr>
                            <a:t> (%)</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14:m>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𝒑</m:t>
                                  </m:r>
                                </m:e>
                                <m:sub>
                                  <m:r>
                                    <a:rPr lang="en-US" sz="1800" b="1" i="1" kern="100" smtClean="0">
                                      <a:solidFill>
                                        <a:schemeClr val="tx1"/>
                                      </a:solidFill>
                                      <a:effectLst/>
                                      <a:latin typeface="Cambria Math" panose="02040503050406030204" pitchFamily="18" charset="0"/>
                                    </a:rPr>
                                    <m:t>𝒊</m:t>
                                  </m:r>
                                </m:sub>
                              </m:sSub>
                            </m:oMath>
                          </a14:m>
                          <a:r>
                            <a:rPr lang="en-US" sz="1800" b="1" i="1" kern="100" dirty="0">
                              <a:solidFill>
                                <a:schemeClr val="tx1"/>
                              </a:solidFill>
                              <a:effectLst/>
                            </a:rPr>
                            <a:t> (%)</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14:m>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𝒖</m:t>
                                  </m:r>
                                </m:e>
                                <m:sub>
                                  <m:r>
                                    <a:rPr lang="en-US" sz="1800" b="1" i="1" kern="100" smtClean="0">
                                      <a:solidFill>
                                        <a:schemeClr val="tx1"/>
                                      </a:solidFill>
                                      <a:effectLst/>
                                      <a:latin typeface="Cambria Math" panose="02040503050406030204" pitchFamily="18" charset="0"/>
                                    </a:rPr>
                                    <m:t>𝒊</m:t>
                                  </m:r>
                                </m:sub>
                              </m:sSub>
                            </m:oMath>
                          </a14:m>
                          <a:r>
                            <a:rPr lang="en-US" sz="1800" b="1" i="1" kern="100" dirty="0">
                              <a:solidFill>
                                <a:schemeClr val="tx1"/>
                              </a:solidFill>
                              <a:effectLst/>
                            </a:rPr>
                            <a:t> (</a:t>
                          </a:r>
                          <a:r>
                            <a:rPr lang="zh-CN" sz="1800" b="1" i="1" kern="100" dirty="0">
                              <a:solidFill>
                                <a:schemeClr val="tx1"/>
                              </a:solidFill>
                              <a:effectLst/>
                            </a:rPr>
                            <a:t>元</a:t>
                          </a:r>
                          <a:r>
                            <a:rPr lang="en-US" sz="1800" b="1" i="1" kern="100" dirty="0">
                              <a:solidFill>
                                <a:schemeClr val="tx1"/>
                              </a:solidFill>
                              <a:effectLst/>
                            </a:rPr>
                            <a:t>)</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3193745"/>
                      </a:ext>
                    </a:extLst>
                  </a:tr>
                  <a:tr h="38883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𝑺</m:t>
                                    </m:r>
                                  </m:e>
                                  <m:sub>
                                    <m:r>
                                      <a:rPr lang="en-US" sz="1800" b="1" i="1" kern="100" smtClean="0">
                                        <a:solidFill>
                                          <a:schemeClr val="tx1"/>
                                        </a:solidFill>
                                        <a:effectLst/>
                                        <a:latin typeface="Cambria Math" panose="02040503050406030204" pitchFamily="18" charset="0"/>
                                      </a:rPr>
                                      <m:t>𝟏</m:t>
                                    </m:r>
                                  </m:sub>
                                </m:sSub>
                              </m:oMath>
                            </m:oMathPara>
                          </a14:m>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28</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2.5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103</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8187088"/>
                      </a:ext>
                    </a:extLst>
                  </a:tr>
                  <a:tr h="38883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𝑺</m:t>
                                    </m:r>
                                  </m:e>
                                  <m:sub>
                                    <m:r>
                                      <a:rPr lang="en-US" sz="1800" b="1" i="1" kern="100" smtClean="0">
                                        <a:solidFill>
                                          <a:schemeClr val="tx1"/>
                                        </a:solidFill>
                                        <a:effectLst/>
                                        <a:latin typeface="Cambria Math" panose="02040503050406030204" pitchFamily="18" charset="0"/>
                                      </a:rPr>
                                      <m:t>𝟐</m:t>
                                    </m:r>
                                  </m:sub>
                                </m:sSub>
                              </m:oMath>
                            </m:oMathPara>
                          </a14:m>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21</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198</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0502921"/>
                      </a:ext>
                    </a:extLst>
                  </a:tr>
                  <a:tr h="38883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𝑺</m:t>
                                    </m:r>
                                  </m:e>
                                  <m:sub>
                                    <m:r>
                                      <a:rPr lang="en-US" sz="1800" b="1" i="1" kern="100" smtClean="0">
                                        <a:solidFill>
                                          <a:schemeClr val="tx1"/>
                                        </a:solidFill>
                                        <a:effectLst/>
                                        <a:latin typeface="Cambria Math" panose="02040503050406030204" pitchFamily="18" charset="0"/>
                                      </a:rPr>
                                      <m:t>𝟑</m:t>
                                    </m:r>
                                  </m:sub>
                                </m:sSub>
                              </m:oMath>
                            </m:oMathPara>
                          </a14:m>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23</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5.5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4.5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52</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2592294"/>
                      </a:ext>
                    </a:extLst>
                  </a:tr>
                  <a:tr h="388832">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sz="1800" b="1" i="1" kern="100" smtClean="0">
                                        <a:solidFill>
                                          <a:schemeClr val="tx1"/>
                                        </a:solidFill>
                                        <a:effectLst/>
                                        <a:latin typeface="Cambria Math" panose="02040503050406030204" pitchFamily="18" charset="0"/>
                                      </a:rPr>
                                    </m:ctrlPr>
                                  </m:sSubPr>
                                  <m:e>
                                    <m:r>
                                      <a:rPr lang="en-US" sz="1800" b="1" i="1" kern="100" smtClean="0">
                                        <a:solidFill>
                                          <a:schemeClr val="tx1"/>
                                        </a:solidFill>
                                        <a:effectLst/>
                                        <a:latin typeface="Cambria Math" panose="02040503050406030204" pitchFamily="18" charset="0"/>
                                      </a:rPr>
                                      <m:t>𝑺</m:t>
                                    </m:r>
                                  </m:e>
                                  <m:sub>
                                    <m:r>
                                      <a:rPr lang="en-US" sz="1800" b="1" i="1" kern="100" smtClean="0">
                                        <a:solidFill>
                                          <a:schemeClr val="tx1"/>
                                        </a:solidFill>
                                        <a:effectLst/>
                                        <a:latin typeface="Cambria Math" panose="02040503050406030204" pitchFamily="18" charset="0"/>
                                      </a:rPr>
                                      <m:t>𝟒</m:t>
                                    </m:r>
                                  </m:sub>
                                </m:sSub>
                              </m:oMath>
                            </m:oMathPara>
                          </a14:m>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2.6</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6.5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40</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5289011"/>
                      </a:ext>
                    </a:extLst>
                  </a:tr>
                </a:tbl>
              </a:graphicData>
            </a:graphic>
          </p:graphicFrame>
        </mc:Choice>
        <mc:Fallback xmlns="">
          <p:graphicFrame>
            <p:nvGraphicFramePr>
              <p:cNvPr id="2" name="表格 1">
                <a:extLst>
                  <a:ext uri="{FF2B5EF4-FFF2-40B4-BE49-F238E27FC236}">
                    <a16:creationId xmlns:a16="http://schemas.microsoft.com/office/drawing/2014/main" id="{28408E5C-48F4-4F8D-A0DE-6B6B687C46F1}"/>
                  </a:ext>
                </a:extLst>
              </p:cNvPr>
              <p:cNvGraphicFramePr>
                <a:graphicFrameLocks noGrp="1"/>
              </p:cNvGraphicFramePr>
              <p:nvPr>
                <p:extLst>
                  <p:ext uri="{D42A27DB-BD31-4B8C-83A1-F6EECF244321}">
                    <p14:modId xmlns:p14="http://schemas.microsoft.com/office/powerpoint/2010/main" val="2096943870"/>
                  </p:ext>
                </p:extLst>
              </p:nvPr>
            </p:nvGraphicFramePr>
            <p:xfrm>
              <a:off x="1259724" y="3717024"/>
              <a:ext cx="6264520" cy="1944160"/>
            </p:xfrm>
            <a:graphic>
              <a:graphicData uri="http://schemas.openxmlformats.org/drawingml/2006/table">
                <a:tbl>
                  <a:tblPr firstRow="1" firstCol="1" bandRow="1">
                    <a:tableStyleId>{5C22544A-7EE6-4342-B048-85BDC9FD1C3A}</a:tableStyleId>
                  </a:tblPr>
                  <a:tblGrid>
                    <a:gridCol w="1252753">
                      <a:extLst>
                        <a:ext uri="{9D8B030D-6E8A-4147-A177-3AD203B41FA5}">
                          <a16:colId xmlns:a16="http://schemas.microsoft.com/office/drawing/2014/main" val="3361299431"/>
                        </a:ext>
                      </a:extLst>
                    </a:gridCol>
                    <a:gridCol w="1252753">
                      <a:extLst>
                        <a:ext uri="{9D8B030D-6E8A-4147-A177-3AD203B41FA5}">
                          <a16:colId xmlns:a16="http://schemas.microsoft.com/office/drawing/2014/main" val="188410806"/>
                        </a:ext>
                      </a:extLst>
                    </a:gridCol>
                    <a:gridCol w="1252753">
                      <a:extLst>
                        <a:ext uri="{9D8B030D-6E8A-4147-A177-3AD203B41FA5}">
                          <a16:colId xmlns:a16="http://schemas.microsoft.com/office/drawing/2014/main" val="876435403"/>
                        </a:ext>
                      </a:extLst>
                    </a:gridCol>
                    <a:gridCol w="1252753">
                      <a:extLst>
                        <a:ext uri="{9D8B030D-6E8A-4147-A177-3AD203B41FA5}">
                          <a16:colId xmlns:a16="http://schemas.microsoft.com/office/drawing/2014/main" val="3232969168"/>
                        </a:ext>
                      </a:extLst>
                    </a:gridCol>
                    <a:gridCol w="1253508">
                      <a:extLst>
                        <a:ext uri="{9D8B030D-6E8A-4147-A177-3AD203B41FA5}">
                          <a16:colId xmlns:a16="http://schemas.microsoft.com/office/drawing/2014/main" val="3628543972"/>
                        </a:ext>
                      </a:extLst>
                    </a:gridCol>
                  </a:tblGrid>
                  <a:tr h="388832">
                    <a:tc>
                      <a:txBody>
                        <a:bodyPr/>
                        <a:lstStyle/>
                        <a:p>
                          <a:endParaRPr lang="zh-CN"/>
                        </a:p>
                      </a:txBody>
                      <a:tcPr marL="68580" marR="68580" marT="0" marB="0">
                        <a:blipFill>
                          <a:blip r:embed="rId4"/>
                          <a:stretch>
                            <a:fillRect l="-485" t="-23438" r="-401456" b="-404688"/>
                          </a:stretch>
                        </a:blipFill>
                      </a:tcPr>
                    </a:tc>
                    <a:tc>
                      <a:txBody>
                        <a:bodyPr/>
                        <a:lstStyle/>
                        <a:p>
                          <a:endParaRPr lang="zh-CN"/>
                        </a:p>
                      </a:txBody>
                      <a:tcPr marL="68580" marR="68580" marT="0" marB="0">
                        <a:blipFill>
                          <a:blip r:embed="rId4"/>
                          <a:stretch>
                            <a:fillRect l="-100485" t="-23438" r="-301456" b="-404688"/>
                          </a:stretch>
                        </a:blipFill>
                      </a:tcPr>
                    </a:tc>
                    <a:tc>
                      <a:txBody>
                        <a:bodyPr/>
                        <a:lstStyle/>
                        <a:p>
                          <a:endParaRPr lang="zh-CN"/>
                        </a:p>
                      </a:txBody>
                      <a:tcPr marL="68580" marR="68580" marT="0" marB="0">
                        <a:blipFill>
                          <a:blip r:embed="rId4"/>
                          <a:stretch>
                            <a:fillRect l="-201463" t="-23438" r="-202927" b="-404688"/>
                          </a:stretch>
                        </a:blipFill>
                      </a:tcPr>
                    </a:tc>
                    <a:tc>
                      <a:txBody>
                        <a:bodyPr/>
                        <a:lstStyle/>
                        <a:p>
                          <a:endParaRPr lang="zh-CN"/>
                        </a:p>
                      </a:txBody>
                      <a:tcPr marL="68580" marR="68580" marT="0" marB="0">
                        <a:blipFill>
                          <a:blip r:embed="rId4"/>
                          <a:stretch>
                            <a:fillRect l="-300000" t="-23438" r="-101942" b="-404688"/>
                          </a:stretch>
                        </a:blipFill>
                      </a:tcPr>
                    </a:tc>
                    <a:tc>
                      <a:txBody>
                        <a:bodyPr/>
                        <a:lstStyle/>
                        <a:p>
                          <a:endParaRPr lang="zh-CN"/>
                        </a:p>
                      </a:txBody>
                      <a:tcPr marL="68580" marR="68580" marT="0" marB="0">
                        <a:blipFill>
                          <a:blip r:embed="rId4"/>
                          <a:stretch>
                            <a:fillRect l="-400000" t="-23438" r="-1942" b="-404688"/>
                          </a:stretch>
                        </a:blipFill>
                      </a:tcPr>
                    </a:tc>
                    <a:extLst>
                      <a:ext uri="{0D108BD9-81ED-4DB2-BD59-A6C34878D82A}">
                        <a16:rowId xmlns:a16="http://schemas.microsoft.com/office/drawing/2014/main" val="4193193745"/>
                      </a:ext>
                    </a:extLst>
                  </a:tr>
                  <a:tr h="388832">
                    <a:tc>
                      <a:txBody>
                        <a:bodyPr/>
                        <a:lstStyle/>
                        <a:p>
                          <a:endParaRPr lang="zh-CN"/>
                        </a:p>
                      </a:txBody>
                      <a:tcPr marL="68580" marR="68580" marT="0" marB="0">
                        <a:blipFill>
                          <a:blip r:embed="rId4"/>
                          <a:stretch>
                            <a:fillRect l="-485" t="-123438" r="-401456" b="-304688"/>
                          </a:stretch>
                        </a:blipFill>
                      </a:tcPr>
                    </a:tc>
                    <a:tc>
                      <a:txBody>
                        <a:bodyPr/>
                        <a:lstStyle/>
                        <a:p>
                          <a:pPr algn="ctr">
                            <a:spcAft>
                              <a:spcPts val="0"/>
                            </a:spcAft>
                          </a:pPr>
                          <a:r>
                            <a:rPr lang="en-US" sz="1800" b="1" i="1" kern="100" dirty="0">
                              <a:solidFill>
                                <a:schemeClr val="tx1"/>
                              </a:solidFill>
                              <a:effectLst/>
                            </a:rPr>
                            <a:t>28</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2.5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103</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38187088"/>
                      </a:ext>
                    </a:extLst>
                  </a:tr>
                  <a:tr h="388832">
                    <a:tc>
                      <a:txBody>
                        <a:bodyPr/>
                        <a:lstStyle/>
                        <a:p>
                          <a:endParaRPr lang="zh-CN"/>
                        </a:p>
                      </a:txBody>
                      <a:tcPr marL="68580" marR="68580" marT="0" marB="0">
                        <a:blipFill>
                          <a:blip r:embed="rId4"/>
                          <a:stretch>
                            <a:fillRect l="-485" t="-223438" r="-401456" b="-204688"/>
                          </a:stretch>
                        </a:blipFill>
                      </a:tcPr>
                    </a:tc>
                    <a:tc>
                      <a:txBody>
                        <a:bodyPr/>
                        <a:lstStyle/>
                        <a:p>
                          <a:pPr algn="ctr">
                            <a:spcAft>
                              <a:spcPts val="0"/>
                            </a:spcAft>
                          </a:pPr>
                          <a:r>
                            <a:rPr lang="en-US" sz="1800" b="1" i="1" kern="100" dirty="0">
                              <a:solidFill>
                                <a:schemeClr val="tx1"/>
                              </a:solidFill>
                              <a:effectLst/>
                            </a:rPr>
                            <a:t>21</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198</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0502921"/>
                      </a:ext>
                    </a:extLst>
                  </a:tr>
                  <a:tr h="388832">
                    <a:tc>
                      <a:txBody>
                        <a:bodyPr/>
                        <a:lstStyle/>
                        <a:p>
                          <a:endParaRPr lang="zh-CN"/>
                        </a:p>
                      </a:txBody>
                      <a:tcPr marL="68580" marR="68580" marT="0" marB="0">
                        <a:blipFill>
                          <a:blip r:embed="rId4"/>
                          <a:stretch>
                            <a:fillRect l="-485" t="-323438" r="-401456" b="-104688"/>
                          </a:stretch>
                        </a:blipFill>
                      </a:tcPr>
                    </a:tc>
                    <a:tc>
                      <a:txBody>
                        <a:bodyPr/>
                        <a:lstStyle/>
                        <a:p>
                          <a:pPr algn="ctr">
                            <a:spcAft>
                              <a:spcPts val="0"/>
                            </a:spcAft>
                          </a:pPr>
                          <a:r>
                            <a:rPr lang="en-US" sz="1800" b="1" i="1" kern="100">
                              <a:solidFill>
                                <a:schemeClr val="tx1"/>
                              </a:solidFill>
                              <a:effectLst/>
                            </a:rPr>
                            <a:t>23</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5.5</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4.5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52</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2592294"/>
                      </a:ext>
                    </a:extLst>
                  </a:tr>
                  <a:tr h="388832">
                    <a:tc>
                      <a:txBody>
                        <a:bodyPr/>
                        <a:lstStyle/>
                        <a:p>
                          <a:endParaRPr lang="zh-CN"/>
                        </a:p>
                      </a:txBody>
                      <a:tcPr marL="68580" marR="68580" marT="0" marB="0">
                        <a:blipFill>
                          <a:blip r:embed="rId4"/>
                          <a:stretch>
                            <a:fillRect l="-485" t="-423438" r="-401456" b="-4688"/>
                          </a:stretch>
                        </a:blipFill>
                      </a:tcPr>
                    </a:tc>
                    <a:tc>
                      <a:txBody>
                        <a:bodyPr/>
                        <a:lstStyle/>
                        <a:p>
                          <a:pPr algn="ctr">
                            <a:spcAft>
                              <a:spcPts val="0"/>
                            </a:spcAft>
                          </a:pPr>
                          <a:r>
                            <a:rPr lang="en-US" sz="1800" b="1" i="1" kern="100">
                              <a:solidFill>
                                <a:schemeClr val="tx1"/>
                              </a:solidFill>
                              <a:effectLst/>
                            </a:rPr>
                            <a:t>25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2.6</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a:solidFill>
                                <a:schemeClr val="tx1"/>
                              </a:solidFill>
                              <a:effectLst/>
                            </a:rPr>
                            <a:t>6.5</a:t>
                          </a:r>
                          <a:endParaRPr lang="zh-CN" sz="1050" b="1" i="1"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b="1" i="1" kern="100" dirty="0">
                              <a:solidFill>
                                <a:schemeClr val="tx1"/>
                              </a:solidFill>
                              <a:effectLst/>
                            </a:rPr>
                            <a:t>40</a:t>
                          </a:r>
                          <a:endParaRPr lang="zh-CN" sz="1050" b="1" i="1"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55289011"/>
                      </a:ext>
                    </a:extLst>
                  </a:tr>
                </a:tbl>
              </a:graphicData>
            </a:graphic>
          </p:graphicFrame>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9938" name="文本框 4"/>
          <p:cNvSpPr txBox="1">
            <a:spLocks noChangeArrowheads="1"/>
          </p:cNvSpPr>
          <p:nvPr/>
        </p:nvSpPr>
        <p:spPr bwMode="auto">
          <a:xfrm>
            <a:off x="403225" y="341313"/>
            <a:ext cx="5743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符号说明</a:t>
            </a:r>
          </a:p>
        </p:txBody>
      </p:sp>
      <mc:AlternateContent xmlns:mc="http://schemas.openxmlformats.org/markup-compatibility/2006" xmlns:a14="http://schemas.microsoft.com/office/drawing/2010/main">
        <mc:Choice Requires="a14">
          <p:sp>
            <p:nvSpPr>
              <p:cNvPr id="39939" name="内容占位符 1"/>
              <p:cNvSpPr>
                <a:spLocks noGrp="1" noChangeArrowheads="1"/>
              </p:cNvSpPr>
              <p:nvPr>
                <p:ph idx="1"/>
              </p:nvPr>
            </p:nvSpPr>
            <p:spPr>
              <a:xfrm>
                <a:off x="403225" y="1196814"/>
                <a:ext cx="8229600" cy="4870450"/>
              </a:xfrm>
            </p:spPr>
            <p:txBody>
              <a:bodyPr/>
              <a:lstStyle/>
              <a:p>
                <a:pPr marL="0" indent="0">
                  <a:lnSpc>
                    <a:spcPct val="150000"/>
                  </a:lnSpc>
                  <a:spcBef>
                    <a:spcPct val="0"/>
                  </a:spcBef>
                  <a:buFontTx/>
                  <a:buNone/>
                </a:pPr>
                <a14:m>
                  <m:oMath xmlns:m="http://schemas.openxmlformats.org/officeDocument/2006/math">
                    <m:r>
                      <a:rPr lang="en-US" altLang="zh-CN" sz="2400" b="1" i="1" smtClean="0">
                        <a:latin typeface="Cambria Math"/>
                        <a:ea typeface="微软雅黑" pitchFamily="34" charset="-122"/>
                      </a:rPr>
                      <m:t>𝑴</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总投资额；                   </a:t>
                </a:r>
                <a14:m>
                  <m:oMath xmlns:m="http://schemas.openxmlformats.org/officeDocument/2006/math">
                    <m:r>
                      <a:rPr lang="en-US" altLang="zh-CN" sz="2400" b="1" i="0" smtClean="0">
                        <a:latin typeface="Cambria Math"/>
                        <a:ea typeface="微软雅黑" pitchFamily="34" charset="-122"/>
                        <a:sym typeface="宋体" pitchFamily="2" charset="-122"/>
                      </a:rPr>
                      <m:t> </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𝑹</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净收益</a:t>
                </a:r>
                <a:r>
                  <a:rPr lang="en-US" altLang="zh-CN" sz="2400" b="1" dirty="0">
                    <a:latin typeface="微软雅黑" pitchFamily="34" charset="-122"/>
                    <a:ea typeface="微软雅黑" pitchFamily="34" charset="-122"/>
                    <a:sym typeface="宋体" pitchFamily="2" charset="-122"/>
                  </a:rPr>
                  <a:t>;</a:t>
                </a:r>
              </a:p>
              <a:p>
                <a:pPr marL="0" indent="0">
                  <a:lnSpc>
                    <a:spcPct val="150000"/>
                  </a:lnSpc>
                  <a:spcBef>
                    <a:spcPct val="0"/>
                  </a:spcBef>
                  <a:buFontTx/>
                  <a:buNone/>
                </a:pP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𝒓</m:t>
                        </m:r>
                      </m:e>
                      <m:sub>
                        <m:r>
                          <a:rPr lang="en-US" altLang="zh-CN" sz="2400" b="1" i="1" dirty="0" smtClean="0">
                            <a:latin typeface="Cambria Math"/>
                            <a:ea typeface="微软雅黑" pitchFamily="34" charset="-122"/>
                            <a:sym typeface="宋体" pitchFamily="2" charset="-122"/>
                          </a:rPr>
                          <m:t>𝒊</m:t>
                        </m:r>
                      </m:sub>
                    </m:sSub>
                    <m:r>
                      <a:rPr lang="en-US" altLang="zh-CN" sz="2400" b="1" i="1" dirty="0" smtClean="0">
                        <a:latin typeface="Cambria Math"/>
                        <a:ea typeface="微软雅黑" pitchFamily="34" charset="-122"/>
                        <a:sym typeface="宋体" pitchFamily="2" charset="-122"/>
                      </a:rPr>
                      <m:t> </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买</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rPr>
                  <a:t>平均收益率；         </a:t>
                </a:r>
                <a14:m>
                  <m:oMath xmlns:m="http://schemas.openxmlformats.org/officeDocument/2006/math">
                    <m:r>
                      <a:rPr lang="en-US" altLang="zh-CN" sz="2400" b="1" i="0" dirty="0" smtClean="0">
                        <a:latin typeface="Cambria Math"/>
                        <a:ea typeface="微软雅黑" pitchFamily="34" charset="-122"/>
                      </a:rPr>
                      <m:t> </m:t>
                    </m:r>
                    <m:r>
                      <a:rPr lang="en-US" altLang="zh-CN" sz="2400" b="1" i="1" dirty="0" smtClean="0">
                        <a:latin typeface="Cambria Math"/>
                        <a:ea typeface="微软雅黑" pitchFamily="34" charset="-122"/>
                      </a:rPr>
                      <m:t>𝒙</m:t>
                    </m:r>
                    <m:r>
                      <a:rPr lang="en-US" altLang="zh-CN" sz="2400" b="1" i="1" dirty="0"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𝟎</m:t>
                        </m:r>
                      </m:sub>
                    </m:sSub>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𝟏</m:t>
                        </m:r>
                      </m:sub>
                    </m:sSub>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Cambria Math"/>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𝒏</m:t>
                        </m:r>
                      </m:sub>
                    </m:sSub>
                    <m:r>
                      <a:rPr lang="en-US" altLang="zh-CN" sz="2400" b="1" i="1" dirty="0" smtClean="0">
                        <a:latin typeface="Cambria Math"/>
                        <a:ea typeface="微软雅黑" pitchFamily="34" charset="-122"/>
                      </a:rPr>
                      <m:t>)</m:t>
                    </m:r>
                    <m:r>
                      <a:rPr lang="zh-CN" altLang="en-US" sz="2400" b="1" i="1" dirty="0" smtClean="0">
                        <a:latin typeface="Cambria Math"/>
                        <a:ea typeface="微软雅黑" pitchFamily="34" charset="-122"/>
                      </a:rPr>
                      <m:t>  </m:t>
                    </m:r>
                  </m:oMath>
                </a14:m>
                <a:r>
                  <a:rPr lang="zh-CN" altLang="en-US" sz="2400" b="1" dirty="0">
                    <a:latin typeface="微软雅黑" pitchFamily="34" charset="-122"/>
                    <a:ea typeface="微软雅黑" pitchFamily="34" charset="-122"/>
                  </a:rPr>
                  <a:t> </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投资组合</a:t>
                </a:r>
                <a:r>
                  <a:rPr lang="en-US" altLang="zh-CN" sz="2400" b="1" dirty="0">
                    <a:latin typeface="微软雅黑" pitchFamily="34" charset="-122"/>
                    <a:ea typeface="微软雅黑" pitchFamily="34" charset="-122"/>
                    <a:sym typeface="宋体" pitchFamily="2" charset="-122"/>
                  </a:rPr>
                  <a:t>;</a:t>
                </a:r>
              </a:p>
              <a:p>
                <a:pPr marL="0" indent="0">
                  <a:lnSpc>
                    <a:spcPct val="150000"/>
                  </a:lnSpc>
                  <a:spcBef>
                    <a:spcPct val="0"/>
                  </a:spcBef>
                  <a:buFontTx/>
                  <a:buNone/>
                </a:pP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𝒑</m:t>
                        </m:r>
                      </m:e>
                      <m:sub>
                        <m:r>
                          <a:rPr lang="en-US" altLang="zh-CN" sz="2400" b="1" i="1" smtClean="0">
                            <a:latin typeface="Cambria Math"/>
                            <a:ea typeface="微软雅黑" pitchFamily="34" charset="-122"/>
                          </a:rPr>
                          <m:t>𝒊</m:t>
                        </m:r>
                      </m:sub>
                    </m:sSub>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的投资</a:t>
                </a:r>
                <a:r>
                  <a:rPr lang="en-US" altLang="zh-CN" sz="2400" b="1" dirty="0">
                    <a:latin typeface="微软雅黑" pitchFamily="34" charset="-122"/>
                    <a:ea typeface="微软雅黑" pitchFamily="34" charset="-122"/>
                    <a:sym typeface="宋体" pitchFamily="2" charset="-122"/>
                  </a:rPr>
                  <a:t>;                   </a:t>
                </a:r>
                <a14:m>
                  <m:oMath xmlns:m="http://schemas.openxmlformats.org/officeDocument/2006/math">
                    <m:r>
                      <a:rPr lang="en-US" altLang="zh-CN" sz="2400" b="1" i="0" smtClean="0">
                        <a:latin typeface="Cambria Math"/>
                        <a:ea typeface="微软雅黑" pitchFamily="34" charset="-122"/>
                        <a:sym typeface="宋体" pitchFamily="2" charset="-122"/>
                      </a:rPr>
                      <m:t>𝐑</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𝒙</m:t>
                    </m:r>
                    <m:r>
                      <a:rPr lang="en-US" altLang="zh-CN" sz="2400" b="1" i="1" smtClean="0">
                        <a:latin typeface="Cambria Math"/>
                        <a:ea typeface="微软雅黑" pitchFamily="34" charset="-122"/>
                        <a:sym typeface="宋体" pitchFamily="2" charset="-122"/>
                      </a:rPr>
                      <m:t>)</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投资组合净收益</a:t>
                </a:r>
                <a:r>
                  <a:rPr lang="en-US" altLang="zh-CN" sz="2400" b="1" dirty="0">
                    <a:latin typeface="微软雅黑" pitchFamily="34" charset="-122"/>
                    <a:ea typeface="微软雅黑" pitchFamily="34" charset="-122"/>
                    <a:sym typeface="宋体" pitchFamily="2" charset="-122"/>
                  </a:rPr>
                  <a:t>;</a:t>
                </a:r>
              </a:p>
              <a:p>
                <a:pPr marL="0" indent="0">
                  <a:lnSpc>
                    <a:spcPct val="150000"/>
                  </a:lnSpc>
                  <a:spcBef>
                    <a:spcPct val="0"/>
                  </a:spcBef>
                  <a:buFontTx/>
                  <a:buNone/>
                </a:pP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𝒒</m:t>
                        </m:r>
                      </m:e>
                      <m:sub>
                        <m:r>
                          <a:rPr lang="en-US" altLang="zh-CN" sz="2400" b="1" i="1" smtClean="0">
                            <a:latin typeface="Cambria Math"/>
                            <a:ea typeface="微软雅黑" pitchFamily="34" charset="-122"/>
                          </a:rPr>
                          <m:t>𝒊</m:t>
                        </m:r>
                      </m:sub>
                    </m:sSub>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买</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的风险损失率；     </a:t>
                </a:r>
                <a:r>
                  <a:rPr lang="en-US" altLang="zh-CN" sz="2400" b="1" dirty="0">
                    <a:latin typeface="微软雅黑" pitchFamily="34" charset="-122"/>
                    <a:ea typeface="微软雅黑" pitchFamily="34" charset="-122"/>
                    <a:sym typeface="宋体" pitchFamily="2" charset="-122"/>
                  </a:rPr>
                  <a:t> </a:t>
                </a:r>
                <a14:m>
                  <m:oMath xmlns:m="http://schemas.openxmlformats.org/officeDocument/2006/math">
                    <m:r>
                      <a:rPr lang="en-US" altLang="zh-CN" sz="2400" b="1" i="0" smtClean="0">
                        <a:latin typeface="Cambria Math"/>
                        <a:ea typeface="微软雅黑" pitchFamily="34" charset="-122"/>
                        <a:sym typeface="宋体" pitchFamily="2" charset="-122"/>
                      </a:rPr>
                      <m:t>𝐐</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𝒙</m:t>
                    </m:r>
                    <m:r>
                      <a:rPr lang="en-US" altLang="zh-CN" sz="2400" b="1" i="1" smtClean="0">
                        <a:latin typeface="Cambria Math"/>
                        <a:ea typeface="微软雅黑" pitchFamily="34" charset="-122"/>
                        <a:sym typeface="宋体" pitchFamily="2" charset="-122"/>
                      </a:rPr>
                      <m:t>)</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投资风险</a:t>
                </a:r>
                <a:r>
                  <a:rPr lang="en-US" altLang="zh-CN" sz="2400" b="1" dirty="0">
                    <a:latin typeface="微软雅黑" pitchFamily="34" charset="-122"/>
                    <a:ea typeface="微软雅黑" pitchFamily="34" charset="-122"/>
                    <a:sym typeface="宋体" pitchFamily="2" charset="-122"/>
                  </a:rPr>
                  <a:t>;</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𝒄</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投资交易费用</a:t>
                </a:r>
                <a:r>
                  <a:rPr lang="en-US" altLang="zh-CN" sz="2400" b="1" dirty="0">
                    <a:latin typeface="微软雅黑" pitchFamily="34" charset="-122"/>
                    <a:ea typeface="微软雅黑" pitchFamily="34" charset="-122"/>
                    <a:sym typeface="宋体" pitchFamily="2" charset="-122"/>
                  </a:rPr>
                  <a:t>;          </a:t>
                </a:r>
                <a14:m>
                  <m:oMath xmlns:m="http://schemas.openxmlformats.org/officeDocument/2006/math">
                    <m:r>
                      <a:rPr lang="en-US" altLang="zh-CN" sz="2400" b="1" i="1" smtClean="0">
                        <a:latin typeface="Cambria Math"/>
                        <a:ea typeface="微软雅黑" pitchFamily="34" charset="-122"/>
                        <a:sym typeface="宋体" pitchFamily="2" charset="-122"/>
                      </a:rPr>
                      <m:t>𝑭</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𝒙</m:t>
                    </m:r>
                    <m:r>
                      <a:rPr lang="en-US" altLang="zh-CN" sz="2400" b="1" i="1" smtClean="0">
                        <a:latin typeface="Cambria Math"/>
                        <a:ea typeface="微软雅黑" pitchFamily="34" charset="-122"/>
                        <a:sym typeface="宋体" pitchFamily="2" charset="-122"/>
                      </a:rPr>
                      <m:t>)</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投资资金；</a:t>
                </a:r>
                <a:endParaRPr lang="en-US" altLang="zh-CN" sz="2400" b="1" dirty="0">
                  <a:latin typeface="微软雅黑" pitchFamily="34" charset="-122"/>
                  <a:ea typeface="微软雅黑" pitchFamily="34" charset="-122"/>
                  <a:sym typeface="宋体" pitchFamily="2" charset="-122"/>
                </a:endParaRPr>
              </a:p>
              <a:p>
                <a:pPr marL="0" indent="0">
                  <a:lnSpc>
                    <a:spcPct val="150000"/>
                  </a:lnSpc>
                  <a:spcBef>
                    <a:spcPct val="0"/>
                  </a:spcBef>
                  <a:buFontTx/>
                  <a:buNone/>
                </a:pPr>
                <a14:m>
                  <m:oMath xmlns:m="http://schemas.openxmlformats.org/officeDocument/2006/math">
                    <m:r>
                      <a:rPr lang="en-US" altLang="zh-CN" sz="2400" b="1" i="1" smtClean="0">
                        <a:latin typeface="Cambria Math"/>
                        <a:ea typeface="微软雅黑" pitchFamily="34" charset="-122"/>
                      </a:rPr>
                      <m:t>𝒌</m:t>
                    </m:r>
                  </m:oMath>
                </a14:m>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风险系数；</a:t>
                </a:r>
                <a:r>
                  <a:rPr lang="en-US" altLang="zh-CN"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𝟎</m:t>
                        </m:r>
                      </m:sub>
                    </m:sSub>
                  </m:oMath>
                </a14:m>
                <a:r>
                  <a:rPr lang="zh-CN" altLang="en-US" sz="2400" b="1" dirty="0">
                    <a:latin typeface="微软雅黑" pitchFamily="34" charset="-122"/>
                    <a:ea typeface="微软雅黑" pitchFamily="34" charset="-122"/>
                    <a:sym typeface="宋体" pitchFamily="2" charset="-122"/>
                  </a:rPr>
                  <a:t>: 存银行数额</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             </a:t>
                </a:r>
              </a:p>
              <a:p>
                <a:pPr marL="0" indent="0">
                  <a:lnSpc>
                    <a:spcPct val="150000"/>
                  </a:lnSpc>
                  <a:spcBef>
                    <a:spcPct val="0"/>
                  </a:spcBef>
                  <a:buFontTx/>
                  <a:buNone/>
                </a:pPr>
                <a:r>
                  <a:rPr lang="en-US" altLang="zh-CN" sz="2400" b="1" dirty="0">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 </m:t>
                        </m:r>
                        <m:r>
                          <a:rPr lang="en-US" altLang="zh-CN" sz="2400" b="1" i="1" smtClean="0">
                            <a:latin typeface="Cambria Math"/>
                            <a:ea typeface="微软雅黑" pitchFamily="34" charset="-122"/>
                          </a:rPr>
                          <m:t>𝒄</m:t>
                        </m:r>
                      </m:e>
                      <m:sub>
                        <m:r>
                          <a:rPr lang="en-US" altLang="zh-CN" sz="2400" b="1" i="1" smtClean="0">
                            <a:latin typeface="Cambria Math"/>
                            <a:ea typeface="微软雅黑" pitchFamily="34" charset="-122"/>
                          </a:rPr>
                          <m:t>𝟎</m:t>
                        </m:r>
                      </m:sub>
                    </m:sSub>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𝟎</m:t>
                            </m:r>
                          </m:sub>
                        </m:sSub>
                      </m:e>
                    </m:d>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oMath>
                </a14:m>
                <a:r>
                  <a:rPr lang="zh-CN" altLang="en-US" sz="2400" b="1" dirty="0">
                    <a:latin typeface="微软雅黑" pitchFamily="34" charset="-122"/>
                    <a:ea typeface="微软雅黑" pitchFamily="34" charset="-122"/>
                    <a:sym typeface="宋体" pitchFamily="2" charset="-122"/>
                  </a:rPr>
                  <a:t>（存款无交易费</a:t>
                </a:r>
                <a:r>
                  <a:rPr lang="en-US" altLang="zh-CN" sz="2400" b="1" dirty="0">
                    <a:latin typeface="微软雅黑" pitchFamily="34" charset="-122"/>
                    <a:ea typeface="微软雅黑" pitchFamily="34" charset="-122"/>
                    <a:sym typeface="宋体" pitchFamily="2" charset="-122"/>
                  </a:rPr>
                  <a:t>)</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a:t>
                </a:r>
              </a:p>
              <a:p>
                <a:pPr marL="0" indent="0">
                  <a:lnSpc>
                    <a:spcPct val="150000"/>
                  </a:lnSpc>
                  <a:spcBef>
                    <a:spcPct val="0"/>
                  </a:spcBef>
                  <a:buFontTx/>
                  <a:buNone/>
                </a:pPr>
                <a:r>
                  <a:rPr lang="en-US" altLang="zh-CN" sz="2400" b="1" dirty="0">
                    <a:latin typeface="微软雅黑" pitchFamily="34" charset="-122"/>
                    <a:ea typeface="微软雅黑" pitchFamily="34" charset="-122"/>
                  </a:rPr>
                  <a:t>        </a:t>
                </a:r>
              </a:p>
              <a:p>
                <a:pPr marL="0" indent="0">
                  <a:lnSpc>
                    <a:spcPct val="150000"/>
                  </a:lnSpc>
                  <a:spcBef>
                    <a:spcPct val="0"/>
                  </a:spcBef>
                  <a:buFontTx/>
                  <a:buNone/>
                </a:pPr>
                <a:r>
                  <a:rPr lang="en-US" altLang="zh-CN" sz="2400" b="1" dirty="0">
                    <a:latin typeface="微软雅黑" pitchFamily="34" charset="-122"/>
                    <a:ea typeface="微软雅黑" pitchFamily="34" charset="-122"/>
                  </a:rPr>
                  <a:t>                        </a:t>
                </a:r>
                <a:endParaRPr lang="zh-CN" altLang="en-US"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sym typeface="宋体" pitchFamily="2" charset="-122"/>
                  </a:rPr>
                  <a:t>        </a:t>
                </a:r>
                <a:r>
                  <a:rPr lang="en-US" altLang="zh-CN" sz="2400" b="1" dirty="0">
                    <a:latin typeface="微软雅黑" pitchFamily="34" charset="-122"/>
                    <a:ea typeface="微软雅黑" pitchFamily="34" charset="-122"/>
                  </a:rPr>
                  <a:t>               </a:t>
                </a:r>
                <a:r>
                  <a:rPr lang="en-US" altLang="zh-CN" sz="2400" dirty="0">
                    <a:latin typeface="Times New Roman" pitchFamily="18" charset="0"/>
                    <a:ea typeface="楷体_GB2312" pitchFamily="49" charset="-122"/>
                    <a:sym typeface="宋体" pitchFamily="2" charset="-122"/>
                  </a:rPr>
                  <a:t>  </a:t>
                </a:r>
              </a:p>
              <a:p>
                <a:pPr marL="0" indent="0">
                  <a:lnSpc>
                    <a:spcPct val="150000"/>
                  </a:lnSpc>
                  <a:spcBef>
                    <a:spcPct val="0"/>
                  </a:spcBef>
                  <a:buFontTx/>
                  <a:buNone/>
                </a:pPr>
                <a:r>
                  <a:rPr lang="en-US" altLang="zh-CN" sz="2400" dirty="0">
                    <a:latin typeface="Times New Roman" pitchFamily="18" charset="0"/>
                    <a:ea typeface="楷体_GB2312" pitchFamily="49" charset="-122"/>
                    <a:sym typeface="宋体" pitchFamily="2" charset="-122"/>
                  </a:rPr>
                  <a:t>      </a:t>
                </a:r>
                <a:endParaRPr lang="zh-CN" altLang="en-US" sz="2400" b="1" dirty="0">
                  <a:latin typeface="微软雅黑" pitchFamily="34" charset="-122"/>
                  <a:ea typeface="微软雅黑" pitchFamily="34" charset="-122"/>
                  <a:sym typeface="宋体" pitchFamily="2" charset="-122"/>
                </a:endParaRPr>
              </a:p>
              <a:p>
                <a:pPr marL="0" indent="0">
                  <a:buFontTx/>
                  <a:buNone/>
                </a:pPr>
                <a:endParaRPr lang="zh-CN" altLang="en-US" dirty="0"/>
              </a:p>
            </p:txBody>
          </p:sp>
        </mc:Choice>
        <mc:Fallback xmlns="">
          <p:sp>
            <p:nvSpPr>
              <p:cNvPr id="39939" name="内容占位符 1"/>
              <p:cNvSpPr>
                <a:spLocks noGrp="1" noRot="1" noChangeAspect="1" noMove="1" noResize="1" noEditPoints="1" noAdjustHandles="1" noChangeArrowheads="1" noChangeShapeType="1" noTextEdit="1"/>
              </p:cNvSpPr>
              <p:nvPr>
                <p:ph idx="1"/>
              </p:nvPr>
            </p:nvSpPr>
            <p:spPr>
              <a:xfrm>
                <a:off x="403225" y="1196814"/>
                <a:ext cx="8229600" cy="4870450"/>
              </a:xfrm>
              <a:blipFill>
                <a:blip r:embed="rId2"/>
                <a:stretch>
                  <a:fillRect l="-222"/>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0962" name="文本框 4"/>
          <p:cNvSpPr txBox="1">
            <a:spLocks noChangeArrowheads="1"/>
          </p:cNvSpPr>
          <p:nvPr/>
        </p:nvSpPr>
        <p:spPr bwMode="auto">
          <a:xfrm>
            <a:off x="323850" y="333375"/>
            <a:ext cx="48275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分析</a:t>
            </a:r>
          </a:p>
        </p:txBody>
      </p:sp>
      <p:sp>
        <p:nvSpPr>
          <p:cNvPr id="40963" name="内容占位符 2"/>
          <p:cNvSpPr>
            <a:spLocks noGrp="1" noChangeArrowheads="1"/>
          </p:cNvSpPr>
          <p:nvPr>
            <p:ph idx="1"/>
          </p:nvPr>
        </p:nvSpPr>
        <p:spPr>
          <a:xfrm>
            <a:off x="231775" y="1282700"/>
            <a:ext cx="8229600" cy="4525963"/>
          </a:xfrm>
        </p:spPr>
        <p:txBody>
          <a:bodyPr/>
          <a:lstStyle/>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在总资产固定的条件下，我们对</a:t>
            </a:r>
            <a:r>
              <a:rPr lang="zh-CN" altLang="en-US" sz="2400" b="1" dirty="0">
                <a:solidFill>
                  <a:srgbClr val="FF0000"/>
                </a:solidFill>
                <a:latin typeface="微软雅黑" pitchFamily="34" charset="-122"/>
                <a:ea typeface="微软雅黑" pitchFamily="34" charset="-122"/>
              </a:rPr>
              <a:t>每种资产的投资额进行分配决策</a:t>
            </a:r>
            <a:r>
              <a:rPr lang="zh-CN" altLang="en-US" sz="2400" b="1" dirty="0">
                <a:latin typeface="微软雅黑" pitchFamily="34" charset="-122"/>
                <a:ea typeface="微软雅黑" pitchFamily="34" charset="-122"/>
              </a:rPr>
              <a:t>，使得</a:t>
            </a:r>
            <a:r>
              <a:rPr lang="zh-CN" altLang="en-US" sz="2400" b="1" dirty="0">
                <a:solidFill>
                  <a:srgbClr val="0000FF"/>
                </a:solidFill>
                <a:latin typeface="微软雅黑" pitchFamily="34" charset="-122"/>
                <a:ea typeface="微软雅黑" pitchFamily="34" charset="-122"/>
              </a:rPr>
              <a:t>净收益最大且整体风险最小</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但二者是互相矛盾的，故而我们针对不同的人群做如下考虑</a:t>
            </a:r>
            <a:r>
              <a:rPr lang="en-US" altLang="zh-CN" sz="2400" b="1" dirty="0">
                <a:latin typeface="微软雅黑" pitchFamily="34" charset="-122"/>
                <a:ea typeface="微软雅黑" pitchFamily="34" charset="-122"/>
              </a:rPr>
              <a:t>:</a:t>
            </a:r>
          </a:p>
          <a:p>
            <a:pPr marL="0" indent="0">
              <a:lnSpc>
                <a:spcPct val="150000"/>
              </a:lnSpc>
              <a:spcBef>
                <a:spcPct val="0"/>
              </a:spcBef>
              <a:buFontTx/>
              <a:buNone/>
            </a:pP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1. </a:t>
            </a:r>
            <a:r>
              <a:rPr lang="zh-CN" altLang="en-US" sz="2400" b="1" dirty="0">
                <a:latin typeface="微软雅黑" pitchFamily="34" charset="-122"/>
                <a:ea typeface="微软雅黑" pitchFamily="34" charset="-122"/>
              </a:rPr>
              <a:t>针对冒险性投资者</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在一定风险下收益最大的决策</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2. </a:t>
            </a:r>
            <a:r>
              <a:rPr lang="zh-CN" altLang="en-US" sz="2400" b="1" dirty="0">
                <a:latin typeface="微软雅黑" pitchFamily="34" charset="-122"/>
                <a:ea typeface="微软雅黑" pitchFamily="34" charset="-122"/>
              </a:rPr>
              <a:t>针对保守型投资者</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sym typeface="宋体" pitchFamily="2" charset="-122"/>
              </a:rPr>
              <a:t>在一定收益下风险最小的决策</a:t>
            </a:r>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sym typeface="宋体" pitchFamily="2"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3. </a:t>
            </a:r>
            <a:r>
              <a:rPr lang="zh-CN" altLang="en-US" sz="2400" b="1" dirty="0">
                <a:latin typeface="微软雅黑" pitchFamily="34" charset="-122"/>
                <a:ea typeface="微软雅黑" pitchFamily="34" charset="-122"/>
              </a:rPr>
              <a:t>权衡资产风险和预期净收益</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收益和风险按一定比</a:t>
            </a:r>
            <a:endParaRPr lang="en-US" altLang="zh-CN" sz="2400" b="1" dirty="0">
              <a:latin typeface="微软雅黑" pitchFamily="34" charset="-122"/>
              <a:ea typeface="微软雅黑" pitchFamily="34" charset="-122"/>
            </a:endParaRPr>
          </a:p>
          <a:p>
            <a:pPr marL="0" indent="0">
              <a:lnSpc>
                <a:spcPct val="150000"/>
              </a:lnSpc>
              <a:spcBef>
                <a:spcPct val="0"/>
              </a:spcBef>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例组合最优的决策</a:t>
            </a:r>
            <a:r>
              <a:rPr lang="en-US" altLang="zh-CN" sz="2400" b="1" dirty="0">
                <a:latin typeface="微软雅黑" pitchFamily="34" charset="-122"/>
                <a:ea typeface="微软雅黑" pitchFamily="34" charset="-122"/>
              </a:rPr>
              <a:t>.</a:t>
            </a:r>
          </a:p>
          <a:p>
            <a:pPr marL="0" indent="0">
              <a:lnSpc>
                <a:spcPct val="150000"/>
              </a:lnSpc>
              <a:spcBef>
                <a:spcPct val="0"/>
              </a:spcBef>
              <a:buFontTx/>
              <a:buNone/>
            </a:pPr>
            <a:endParaRPr lang="en-US" altLang="zh-CN" sz="2400" b="1" dirty="0">
              <a:latin typeface="微软雅黑" pitchFamily="34" charset="-122"/>
              <a:ea typeface="微软雅黑" pitchFamily="34" charset="-122"/>
            </a:endParaRPr>
          </a:p>
        </p:txBody>
      </p:sp>
      <p:sp>
        <p:nvSpPr>
          <p:cNvPr id="2" name="流程图: 可选过程 1"/>
          <p:cNvSpPr/>
          <p:nvPr/>
        </p:nvSpPr>
        <p:spPr>
          <a:xfrm>
            <a:off x="6426200" y="473075"/>
            <a:ext cx="952500" cy="504825"/>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noProof="1">
                <a:solidFill>
                  <a:schemeClr val="tx1"/>
                </a:solidFill>
              </a:rPr>
              <a:t>决策</a:t>
            </a:r>
          </a:p>
        </p:txBody>
      </p:sp>
      <p:cxnSp>
        <p:nvCxnSpPr>
          <p:cNvPr id="6" name="曲线连接符 5"/>
          <p:cNvCxnSpPr/>
          <p:nvPr/>
        </p:nvCxnSpPr>
        <p:spPr>
          <a:xfrm rot="16200000" flipV="1">
            <a:off x="7359650" y="725488"/>
            <a:ext cx="687387" cy="649288"/>
          </a:xfrm>
          <a:prstGeom prst="curved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流程图: 可选过程 6"/>
          <p:cNvSpPr/>
          <p:nvPr/>
        </p:nvSpPr>
        <p:spPr>
          <a:xfrm>
            <a:off x="7073900" y="2600325"/>
            <a:ext cx="954088" cy="504825"/>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b="1" noProof="1">
                <a:solidFill>
                  <a:schemeClr val="tx1"/>
                </a:solidFill>
              </a:rPr>
              <a:t>目标</a:t>
            </a:r>
          </a:p>
        </p:txBody>
      </p:sp>
      <p:cxnSp>
        <p:nvCxnSpPr>
          <p:cNvPr id="8" name="曲线连接符 7"/>
          <p:cNvCxnSpPr/>
          <p:nvPr/>
        </p:nvCxnSpPr>
        <p:spPr>
          <a:xfrm>
            <a:off x="5719763" y="2438400"/>
            <a:ext cx="1228725" cy="485775"/>
          </a:xfrm>
          <a:prstGeom prst="curvedConnector3">
            <a:avLst>
              <a:gd name="adj1" fmla="val 50026"/>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3010" name="文本框 4"/>
          <p:cNvSpPr txBox="1">
            <a:spLocks noChangeArrowheads="1"/>
          </p:cNvSpPr>
          <p:nvPr/>
        </p:nvSpPr>
        <p:spPr bwMode="auto">
          <a:xfrm>
            <a:off x="249238" y="341313"/>
            <a:ext cx="57435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p>
        </p:txBody>
      </p:sp>
      <mc:AlternateContent xmlns:mc="http://schemas.openxmlformats.org/markup-compatibility/2006" xmlns:a14="http://schemas.microsoft.com/office/drawing/2010/main">
        <mc:Choice Requires="a14">
          <p:sp>
            <p:nvSpPr>
              <p:cNvPr id="43011" name="内容占位符 1"/>
              <p:cNvSpPr>
                <a:spLocks noGrp="1" noChangeArrowheads="1"/>
              </p:cNvSpPr>
              <p:nvPr>
                <p:ph idx="1"/>
              </p:nvPr>
            </p:nvSpPr>
            <p:spPr>
              <a:xfrm>
                <a:off x="249238" y="1340827"/>
                <a:ext cx="8499110" cy="4486886"/>
              </a:xfrm>
            </p:spPr>
            <p:txBody>
              <a:bodyPr/>
              <a:lstStyle/>
              <a:p>
                <a:pPr>
                  <a:lnSpc>
                    <a:spcPct val="150000"/>
                  </a:lnSpc>
                  <a:spcBef>
                    <a:spcPct val="0"/>
                  </a:spcBef>
                  <a:buFont typeface="Wingdings" panose="05000000000000000000" pitchFamily="2" charset="2"/>
                  <a:buChar char="u"/>
                </a:pPr>
                <a:r>
                  <a:rPr lang="zh-CN" altLang="en-US" sz="2400" b="1" dirty="0">
                    <a:solidFill>
                      <a:srgbClr val="0000FF"/>
                    </a:solidFill>
                    <a:latin typeface="微软雅黑" pitchFamily="34" charset="-122"/>
                    <a:ea typeface="微软雅黑" pitchFamily="34" charset="-122"/>
                  </a:rPr>
                  <a:t>决策变量</a:t>
                </a:r>
              </a:p>
              <a:p>
                <a:pPr marL="0" indent="0">
                  <a:lnSpc>
                    <a:spcPct val="150000"/>
                  </a:lnSpc>
                  <a:spcBef>
                    <a:spcPct val="0"/>
                  </a:spcBef>
                  <a:buFontTx/>
                  <a:buNone/>
                </a:pPr>
                <a:r>
                  <a:rPr lang="zh-CN" altLang="en-US"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oMath>
                </a14:m>
                <a:r>
                  <a:rPr lang="en-US" altLang="zh-CN" sz="2400" b="1" dirty="0">
                    <a:latin typeface="微软雅黑" pitchFamily="34" charset="-122"/>
                    <a:ea typeface="微软雅黑" pitchFamily="34" charset="-122"/>
                    <a:sym typeface="宋体" pitchFamily="2" charset="-122"/>
                  </a:rPr>
                  <a:t> — </a:t>
                </a:r>
                <a:r>
                  <a:rPr lang="zh-CN" altLang="en-US" sz="2400" b="1" dirty="0">
                    <a:latin typeface="微软雅黑" pitchFamily="34" charset="-122"/>
                    <a:ea typeface="微软雅黑" pitchFamily="34" charset="-122"/>
                  </a:rPr>
                  <a:t>对 </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rPr>
                  <a:t> 的投资</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a:p>
                <a:pPr>
                  <a:lnSpc>
                    <a:spcPct val="150000"/>
                  </a:lnSpc>
                  <a:spcBef>
                    <a:spcPct val="0"/>
                  </a:spcBef>
                  <a:buFont typeface="Wingdings" panose="05000000000000000000" pitchFamily="2" charset="2"/>
                  <a:buChar char="u"/>
                </a:pPr>
                <a:r>
                  <a:rPr lang="zh-CN" altLang="en-US" sz="2400" b="1" dirty="0">
                    <a:solidFill>
                      <a:srgbClr val="0000FF"/>
                    </a:solidFill>
                    <a:latin typeface="微软雅黑" pitchFamily="34" charset="-122"/>
                    <a:ea typeface="微软雅黑" pitchFamily="34" charset="-122"/>
                  </a:rPr>
                  <a:t>目标函数</a:t>
                </a:r>
              </a:p>
              <a:p>
                <a:pPr marL="0" indent="0">
                  <a:lnSpc>
                    <a:spcPct val="150000"/>
                  </a:lnSpc>
                  <a:spcBef>
                    <a:spcPct val="0"/>
                  </a:spcBef>
                  <a:buFontTx/>
                  <a:buNone/>
                </a:pPr>
                <a:r>
                  <a:rPr lang="zh-CN" altLang="en-US" sz="2400" b="1" dirty="0">
                    <a:latin typeface="微软雅黑" pitchFamily="34" charset="-122"/>
                    <a:ea typeface="微软雅黑" pitchFamily="34" charset="-122"/>
                  </a:rPr>
                  <a:t>    总收益 </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 </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 的净收益减去交易费，对 </a:t>
                </a:r>
                <a14:m>
                  <m:oMath xmlns:m="http://schemas.openxmlformats.org/officeDocument/2006/math">
                    <m:r>
                      <a:rPr lang="en-US" altLang="zh-CN" sz="2400" b="1" i="1" dirty="0" smtClean="0">
                        <a:latin typeface="Cambria Math"/>
                        <a:ea typeface="微软雅黑" pitchFamily="34" charset="-122"/>
                        <a:sym typeface="宋体" pitchFamily="2" charset="-122"/>
                      </a:rPr>
                      <m:t>𝒊</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求和</a:t>
                </a:r>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sym typeface="宋体" pitchFamily="2" charset="-122"/>
                </a:endParaRPr>
              </a:p>
              <a:p>
                <a:pPr marL="0" indent="0">
                  <a:lnSpc>
                    <a:spcPct val="150000"/>
                  </a:lnSpc>
                  <a:spcBef>
                    <a:spcPct val="0"/>
                  </a:spcBef>
                  <a:buFontTx/>
                  <a:buNone/>
                </a:pPr>
                <a:r>
                  <a:rPr lang="zh-CN" altLang="en-US" sz="2400" b="1" dirty="0">
                    <a:latin typeface="微软雅黑" pitchFamily="34" charset="-122"/>
                    <a:ea typeface="微软雅黑" pitchFamily="34" charset="-122"/>
                    <a:sym typeface="宋体" pitchFamily="2" charset="-122"/>
                  </a:rPr>
                  <a:t>    总体风险 </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投资越分散，总的风险越小（</a:t>
                </a:r>
                <a:r>
                  <a:rPr lang="zh-CN" altLang="en-US" sz="1800" b="1" dirty="0">
                    <a:solidFill>
                      <a:srgbClr val="C00000"/>
                    </a:solidFill>
                    <a:latin typeface="微软雅黑" pitchFamily="34" charset="-122"/>
                    <a:ea typeface="微软雅黑" pitchFamily="34" charset="-122"/>
                    <a:sym typeface="宋体" pitchFamily="2" charset="-122"/>
                  </a:rPr>
                  <a:t>鸡蛋不要放在一个篮子中</a:t>
                </a:r>
                <a:r>
                  <a:rPr lang="zh-CN" altLang="en-US" sz="2400" b="1" dirty="0">
                    <a:latin typeface="微软雅黑" pitchFamily="34" charset="-122"/>
                    <a:ea typeface="微软雅黑" pitchFamily="34" charset="-122"/>
                    <a:sym typeface="宋体" pitchFamily="2" charset="-122"/>
                  </a:rPr>
                  <a:t>）。总体风险可用所有投资 </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 中最大的一个风险来度量。</a:t>
                </a:r>
                <a:r>
                  <a:rPr lang="zh-CN" altLang="en-US" sz="2400" b="1" dirty="0">
                    <a:solidFill>
                      <a:srgbClr val="0000FF"/>
                    </a:solidFill>
                    <a:latin typeface="微软雅黑" pitchFamily="34" charset="-122"/>
                    <a:ea typeface="微软雅黑" pitchFamily="34" charset="-122"/>
                    <a:sym typeface="宋体" pitchFamily="2" charset="-122"/>
                  </a:rPr>
                  <a:t>约束条件</a:t>
                </a:r>
              </a:p>
              <a:p>
                <a:pPr marL="0" indent="0">
                  <a:lnSpc>
                    <a:spcPct val="150000"/>
                  </a:lnSpc>
                  <a:spcBef>
                    <a:spcPct val="0"/>
                  </a:spcBef>
                  <a:buFontTx/>
                  <a:buNone/>
                </a:pPr>
                <a:r>
                  <a:rPr lang="zh-CN" altLang="en-US" sz="2400" b="1" dirty="0">
                    <a:latin typeface="微软雅黑" pitchFamily="34" charset="-122"/>
                    <a:ea typeface="微软雅黑" pitchFamily="34" charset="-122"/>
                    <a:sym typeface="宋体" pitchFamily="2" charset="-122"/>
                  </a:rPr>
                  <a:t>    对 </a:t>
                </a:r>
                <a14:m>
                  <m:oMath xmlns:m="http://schemas.openxmlformats.org/officeDocument/2006/math">
                    <m:sSub>
                      <m:sSubPr>
                        <m:ctrlPr>
                          <a:rPr lang="en-US" altLang="zh-CN" sz="2400" b="1" i="1" dirty="0" smtClean="0">
                            <a:latin typeface="Cambria Math" panose="02040503050406030204" pitchFamily="18" charset="0"/>
                            <a:ea typeface="微软雅黑" pitchFamily="34" charset="-122"/>
                            <a:sym typeface="宋体" pitchFamily="2" charset="-122"/>
                          </a:rPr>
                        </m:ctrlPr>
                      </m:sSubPr>
                      <m:e>
                        <m:r>
                          <a:rPr lang="en-US" altLang="zh-CN" sz="2400" b="1" i="1" dirty="0" smtClean="0">
                            <a:latin typeface="Cambria Math"/>
                            <a:ea typeface="微软雅黑" pitchFamily="34" charset="-122"/>
                            <a:sym typeface="宋体" pitchFamily="2" charset="-122"/>
                          </a:rPr>
                          <m:t>𝑺</m:t>
                        </m:r>
                      </m:e>
                      <m:sub>
                        <m:r>
                          <a:rPr lang="en-US" altLang="zh-CN" sz="2400" b="1" i="1" dirty="0"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 的投资 </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oMath>
                </a14:m>
                <a:r>
                  <a:rPr lang="zh-CN" altLang="en-US" sz="2400" b="1" dirty="0">
                    <a:latin typeface="微软雅黑" pitchFamily="34" charset="-122"/>
                    <a:ea typeface="微软雅黑" pitchFamily="34" charset="-122"/>
                    <a:sym typeface="宋体" pitchFamily="2" charset="-122"/>
                  </a:rPr>
                  <a:t> 加交易费，对 </a:t>
                </a:r>
                <a14:m>
                  <m:oMath xmlns:m="http://schemas.openxmlformats.org/officeDocument/2006/math">
                    <m:r>
                      <a:rPr lang="en-US" altLang="zh-CN" sz="2400" b="1" i="1" dirty="0" smtClean="0">
                        <a:latin typeface="Cambria Math"/>
                        <a:ea typeface="微软雅黑" pitchFamily="34" charset="-122"/>
                        <a:sym typeface="宋体" pitchFamily="2" charset="-122"/>
                      </a:rPr>
                      <m:t>𝒊</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求和，不超过给定资金</a:t>
                </a:r>
                <a14:m>
                  <m:oMath xmlns:m="http://schemas.openxmlformats.org/officeDocument/2006/math">
                    <m:r>
                      <a:rPr lang="en-US" altLang="zh-CN" sz="2400" b="1" i="1" dirty="0" smtClean="0">
                        <a:latin typeface="Cambria Math"/>
                        <a:ea typeface="微软雅黑" pitchFamily="34" charset="-122"/>
                        <a:sym typeface="宋体" pitchFamily="2" charset="-122"/>
                      </a:rPr>
                      <m:t>𝑴</m:t>
                    </m:r>
                  </m:oMath>
                </a14:m>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endParaRPr>
              </a:p>
              <a:p>
                <a:pPr marL="0" indent="0">
                  <a:lnSpc>
                    <a:spcPct val="150000"/>
                  </a:lnSpc>
                  <a:spcBef>
                    <a:spcPct val="0"/>
                  </a:spcBef>
                  <a:buFontTx/>
                  <a:buNone/>
                </a:pPr>
                <a:endParaRPr lang="zh-CN" altLang="en-US" sz="2400" b="1" dirty="0">
                  <a:latin typeface="微软雅黑" pitchFamily="34" charset="-122"/>
                  <a:ea typeface="微软雅黑" pitchFamily="34" charset="-122"/>
                </a:endParaRPr>
              </a:p>
            </p:txBody>
          </p:sp>
        </mc:Choice>
        <mc:Fallback xmlns="">
          <p:sp>
            <p:nvSpPr>
              <p:cNvPr id="43011" name="内容占位符 1"/>
              <p:cNvSpPr>
                <a:spLocks noGrp="1" noRot="1" noChangeAspect="1" noMove="1" noResize="1" noEditPoints="1" noAdjustHandles="1" noChangeArrowheads="1" noChangeShapeType="1" noTextEdit="1"/>
              </p:cNvSpPr>
              <p:nvPr>
                <p:ph idx="1"/>
              </p:nvPr>
            </p:nvSpPr>
            <p:spPr>
              <a:xfrm>
                <a:off x="249238" y="1340827"/>
                <a:ext cx="8499110" cy="4486886"/>
              </a:xfrm>
              <a:blipFill>
                <a:blip r:embed="rId3"/>
                <a:stretch>
                  <a:fillRect l="-1148" b="-1630"/>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4034" name="文本框 4"/>
          <p:cNvSpPr txBox="1">
            <a:spLocks noChangeArrowheads="1"/>
          </p:cNvSpPr>
          <p:nvPr/>
        </p:nvSpPr>
        <p:spPr bwMode="auto">
          <a:xfrm>
            <a:off x="395288" y="314325"/>
            <a:ext cx="57435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模型建立</a:t>
            </a:r>
            <a:endParaRPr lang="en-US" altLang="zh-CN" sz="3600" b="1" baseline="3000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66713" y="1050924"/>
                <a:ext cx="8229600" cy="5807075"/>
              </a:xfrm>
            </p:spPr>
            <p:txBody>
              <a:bodyPr/>
              <a:lstStyle/>
              <a:p>
                <a:pPr marL="0" indent="0">
                  <a:buFontTx/>
                  <a:buNone/>
                </a:pPr>
                <a:r>
                  <a:rPr lang="zh-CN" altLang="en-US" sz="2400" b="1" dirty="0">
                    <a:latin typeface="微软雅黑" pitchFamily="34" charset="-122"/>
                    <a:ea typeface="微软雅黑" pitchFamily="34" charset="-122"/>
                    <a:sym typeface="宋体" pitchFamily="2" charset="-122"/>
                  </a:rPr>
                  <a:t>投资交易费用：</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𝒄</m:t>
                        </m:r>
                      </m:e>
                      <m:sub>
                        <m:r>
                          <a:rPr lang="en-US" altLang="zh-CN" sz="2400" b="1" i="1" smtClean="0">
                            <a:latin typeface="Cambria Math"/>
                            <a:ea typeface="微软雅黑" pitchFamily="34" charset="-122"/>
                            <a:sym typeface="宋体" pitchFamily="2" charset="-122"/>
                          </a:rPr>
                          <m:t>𝒊</m:t>
                        </m:r>
                      </m:sub>
                    </m:sSub>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panose="02040503050406030204" pitchFamily="18" charset="0"/>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panose="02040503050406030204" pitchFamily="18" charset="0"/>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m:t>
                    </m:r>
                    <m:d>
                      <m:dPr>
                        <m:begChr m:val="{"/>
                        <m:endChr m:val=""/>
                        <m:ctrlPr>
                          <a:rPr lang="en-US" altLang="zh-CN" sz="2400" b="1" i="1" smtClean="0">
                            <a:latin typeface="Cambria Math" panose="02040503050406030204" pitchFamily="18" charset="0"/>
                            <a:ea typeface="微软雅黑" pitchFamily="34" charset="-122"/>
                            <a:sym typeface="宋体" pitchFamily="2" charset="-122"/>
                          </a:rPr>
                        </m:ctrlPr>
                      </m:dPr>
                      <m:e>
                        <m:eqArr>
                          <m:eqArrPr>
                            <m:ctrlPr>
                              <a:rPr lang="en-US" altLang="zh-CN" sz="2400" b="1" i="1" smtClean="0">
                                <a:latin typeface="Cambria Math" panose="02040503050406030204" pitchFamily="18" charset="0"/>
                                <a:ea typeface="微软雅黑" pitchFamily="34" charset="-122"/>
                                <a:sym typeface="宋体" pitchFamily="2" charset="-122"/>
                              </a:rPr>
                            </m:ctrlPr>
                          </m:eqArrPr>
                          <m:e>
                            <m:r>
                              <a:rPr lang="en-US" altLang="zh-CN" sz="2400" b="1" i="1" smtClean="0">
                                <a:latin typeface="Cambria Math"/>
                                <a:ea typeface="微软雅黑" pitchFamily="34" charset="-122"/>
                                <a:sym typeface="宋体" pitchFamily="2" charset="-122"/>
                              </a:rPr>
                              <m:t>𝟎</m:t>
                            </m:r>
                            <m:r>
                              <a:rPr lang="en-US" altLang="zh-CN" sz="2400" b="1" i="1" smtClean="0">
                                <a:latin typeface="Cambria Math"/>
                                <a:ea typeface="微软雅黑" pitchFamily="34" charset="-122"/>
                                <a:sym typeface="宋体" pitchFamily="2" charset="-122"/>
                              </a:rPr>
                              <m:t>   </m:t>
                            </m:r>
                            <m:r>
                              <a:rPr lang="zh-CN" altLang="en-US" sz="2400" b="1" i="1">
                                <a:latin typeface="Cambria Math" panose="02040503050406030204" pitchFamily="18" charset="0"/>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                                     </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𝟎</m:t>
                            </m:r>
                            <m:r>
                              <a:rPr lang="en-US" altLang="zh-CN" sz="2400" b="1" i="1" smtClean="0">
                                <a:latin typeface="Cambria Math" panose="02040503050406030204" pitchFamily="18" charset="0"/>
                                <a:ea typeface="微软雅黑" pitchFamily="34" charset="-122"/>
                                <a:sym typeface="宋体" pitchFamily="2" charset="-122"/>
                              </a:rPr>
                              <m:t>;</m:t>
                            </m:r>
                          </m:e>
                          <m:e>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𝒖</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 </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panose="02040503050406030204" pitchFamily="18" charset="0"/>
                                    <a:ea typeface="微软雅黑" pitchFamily="34" charset="-122"/>
                                    <a:sym typeface="宋体" pitchFamily="2" charset="-122"/>
                                  </a:rPr>
                                  <m:t>𝒑</m:t>
                                </m:r>
                              </m:e>
                              <m:sub>
                                <m:r>
                                  <a:rPr lang="en-US" altLang="zh-CN" sz="2400" b="1" i="1" smtClean="0">
                                    <a:latin typeface="Cambria Math" panose="02040503050406030204" pitchFamily="18" charset="0"/>
                                    <a:ea typeface="微软雅黑" pitchFamily="34" charset="-122"/>
                                    <a:sym typeface="宋体" pitchFamily="2" charset="-122"/>
                                  </a:rPr>
                                  <m:t>𝒊</m:t>
                                </m:r>
                              </m:sub>
                            </m:sSub>
                            <m:r>
                              <a:rPr lang="zh-CN" altLang="en-US" sz="2400" b="1" i="1">
                                <a:latin typeface="Cambria Math" panose="02040503050406030204" pitchFamily="18" charset="0"/>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𝟎</m:t>
                            </m:r>
                            <m:r>
                              <a:rPr lang="en-US" altLang="zh-CN" sz="2400" b="1" i="1" smtClean="0">
                                <a:latin typeface="Cambria Math"/>
                                <a:ea typeface="Cambria Math"/>
                                <a:sym typeface="宋体" pitchFamily="2" charset="-122"/>
                              </a:rPr>
                              <m:t>&lt;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𝒙</m:t>
                                </m:r>
                              </m:e>
                              <m:sub>
                                <m:r>
                                  <a:rPr lang="en-US" altLang="zh-CN" sz="2400" b="1" i="1" smtClean="0">
                                    <a:latin typeface="Cambria Math"/>
                                    <a:ea typeface="Cambria Math"/>
                                    <a:sym typeface="宋体" pitchFamily="2" charset="-122"/>
                                  </a:rPr>
                                  <m:t>𝒊</m:t>
                                </m:r>
                              </m:sub>
                            </m:sSub>
                            <m:r>
                              <a:rPr lang="en-US" altLang="zh-CN" sz="2400" b="1" i="1" smtClean="0">
                                <a:latin typeface="Cambria Math"/>
                                <a:ea typeface="Cambria Math"/>
                                <a:sym typeface="宋体" pitchFamily="2" charset="-122"/>
                              </a:rPr>
                              <m:t>&lt;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𝒖</m:t>
                                </m:r>
                              </m:e>
                              <m:sub>
                                <m:r>
                                  <a:rPr lang="en-US" altLang="zh-CN" sz="2400" b="1" i="1" smtClean="0">
                                    <a:latin typeface="Cambria Math"/>
                                    <a:ea typeface="Cambria Math"/>
                                    <a:sym typeface="宋体" pitchFamily="2" charset="-122"/>
                                  </a:rPr>
                                  <m:t>𝒊</m:t>
                                </m:r>
                              </m:sub>
                            </m:sSub>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𝒊</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r>
                              <a:rPr lang="en-US" altLang="zh-CN" sz="2400" b="1" i="1" smtClean="0">
                                <a:latin typeface="Cambria Math" panose="02040503050406030204" pitchFamily="18" charset="0"/>
                                <a:ea typeface="Cambria Math"/>
                                <a:sym typeface="宋体" pitchFamily="2" charset="-122"/>
                              </a:rPr>
                              <m:t>;</m:t>
                            </m:r>
                          </m:e>
                          <m:e>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𝒑</m:t>
                                </m:r>
                              </m:e>
                              <m:sub>
                                <m:r>
                                  <a:rPr lang="en-US" altLang="zh-CN" sz="2400" b="1" i="1" smtClean="0">
                                    <a:latin typeface="Cambria Math"/>
                                    <a:ea typeface="Cambria Math"/>
                                    <a:sym typeface="宋体" pitchFamily="2" charset="-122"/>
                                  </a:rPr>
                                  <m:t>𝒊</m:t>
                                </m:r>
                              </m:sub>
                            </m:sSub>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𝒙</m:t>
                                </m:r>
                              </m:e>
                              <m:sub>
                                <m:r>
                                  <a:rPr lang="en-US" altLang="zh-CN" sz="2400" b="1" i="1" smtClean="0">
                                    <a:latin typeface="Cambria Math"/>
                                    <a:ea typeface="Cambria Math"/>
                                    <a:sym typeface="宋体" pitchFamily="2" charset="-122"/>
                                  </a:rPr>
                                  <m:t>𝒊</m:t>
                                </m:r>
                              </m:sub>
                            </m:sSub>
                            <m:r>
                              <a:rPr lang="en-US" altLang="zh-CN" sz="2400" b="1" i="1" smtClean="0">
                                <a:latin typeface="Cambria Math"/>
                                <a:ea typeface="Cambria Math"/>
                                <a:sym typeface="宋体" pitchFamily="2" charset="-122"/>
                              </a:rPr>
                              <m:t>  </m:t>
                            </m:r>
                            <m:r>
                              <a:rPr lang="en-US" altLang="zh-CN" sz="2400" b="1" i="1" smtClean="0">
                                <a:latin typeface="Cambria Math" panose="02040503050406030204" pitchFamily="18" charset="0"/>
                                <a:ea typeface="Cambria Math"/>
                                <a:sym typeface="宋体" pitchFamily="2" charset="-122"/>
                              </a:rPr>
                              <m:t>,</m:t>
                            </m:r>
                            <m:r>
                              <a:rPr lang="en-US" altLang="zh-CN" sz="2400" b="1" i="1" smtClean="0">
                                <a:latin typeface="Cambria Math"/>
                                <a:ea typeface="Cambria Math"/>
                                <a:sym typeface="宋体" pitchFamily="2" charset="-122"/>
                              </a:rPr>
                              <m:t>   </m:t>
                            </m:r>
                            <m:r>
                              <a:rPr lang="en-US" altLang="zh-CN" sz="2400" b="1" i="1" smtClean="0">
                                <a:latin typeface="Cambria Math" panose="02040503050406030204" pitchFamily="18" charset="0"/>
                                <a:ea typeface="Cambria Math"/>
                                <a:sym typeface="宋体" pitchFamily="2" charset="-122"/>
                              </a:rPr>
                              <m:t> </m:t>
                            </m:r>
                            <m:r>
                              <a:rPr lang="en-US" altLang="zh-CN" sz="2400" b="1" i="1" smtClean="0">
                                <a:latin typeface="Cambria Math"/>
                                <a:ea typeface="Cambria Math"/>
                                <a:sym typeface="宋体" pitchFamily="2" charset="-122"/>
                              </a:rPr>
                              <m:t>        </m:t>
                            </m:r>
                            <m:r>
                              <a:rPr lang="en-US" altLang="zh-CN" sz="2400" b="1" i="1" smtClean="0">
                                <a:latin typeface="Cambria Math" panose="02040503050406030204" pitchFamily="18" charset="0"/>
                                <a:ea typeface="Cambria Math"/>
                                <a:sym typeface="宋体" pitchFamily="2" charset="-122"/>
                              </a:rPr>
                              <m:t>      </m:t>
                            </m:r>
                            <m:r>
                              <a:rPr lang="en-US" altLang="zh-CN" sz="2400" b="1" i="1" smtClean="0">
                                <a:latin typeface="Cambria Math"/>
                                <a:ea typeface="Cambria Math"/>
                                <a:sym typeface="宋体" pitchFamily="2" charset="-122"/>
                              </a:rPr>
                              <m:t>                   </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𝒙</m:t>
                                </m:r>
                              </m:e>
                              <m:sub>
                                <m:r>
                                  <a:rPr lang="en-US" altLang="zh-CN" sz="2400" b="1" i="1" smtClean="0">
                                    <a:latin typeface="Cambria Math"/>
                                    <a:ea typeface="Cambria Math"/>
                                    <a:sym typeface="宋体" pitchFamily="2" charset="-122"/>
                                  </a:rPr>
                                  <m:t>𝒊</m:t>
                                </m:r>
                              </m:sub>
                            </m:sSub>
                            <m:r>
                              <a:rPr lang="en-US" altLang="zh-CN" sz="2400" b="1" i="1" smtClean="0">
                                <a:latin typeface="Cambria Math"/>
                                <a:ea typeface="Cambria Math"/>
                                <a:sym typeface="宋体" pitchFamily="2" charset="-122"/>
                              </a:rPr>
                              <m: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𝒖</m:t>
                                </m:r>
                              </m:e>
                              <m:sub>
                                <m:r>
                                  <a:rPr lang="en-US" altLang="zh-CN" sz="2400" b="1" i="1" smtClean="0">
                                    <a:latin typeface="Cambria Math"/>
                                    <a:ea typeface="Cambria Math"/>
                                    <a:sym typeface="宋体" pitchFamily="2" charset="-122"/>
                                  </a:rPr>
                                  <m:t>𝒊</m:t>
                                </m:r>
                              </m:sub>
                            </m:sSub>
                            <m:r>
                              <a:rPr lang="en-US" altLang="zh-CN" sz="2400" b="1" i="1" smtClean="0">
                                <a:latin typeface="Cambria Math" panose="02040503050406030204" pitchFamily="18" charset="0"/>
                                <a:ea typeface="Cambria Math"/>
                                <a:sym typeface="宋体" pitchFamily="2" charset="-122"/>
                              </a:rPr>
                              <m:t>.</m:t>
                            </m:r>
                          </m:e>
                        </m:eqArr>
                      </m:e>
                    </m:d>
                  </m:oMath>
                </a14:m>
                <a:endParaRPr lang="en-US" altLang="zh-CN" sz="2400" b="1" dirty="0">
                  <a:latin typeface="微软雅黑" pitchFamily="34" charset="-122"/>
                  <a:ea typeface="Cambria Math"/>
                  <a:sym typeface="宋体" pitchFamily="2" charset="-122"/>
                </a:endParaRPr>
              </a:p>
              <a:p>
                <a:pPr marL="0" indent="0">
                  <a:buFontTx/>
                  <a:buNone/>
                </a:pPr>
                <a:r>
                  <a:rPr lang="zh-CN" altLang="en-US" sz="2400" b="1" dirty="0">
                    <a:latin typeface="微软雅黑" pitchFamily="34" charset="-122"/>
                    <a:ea typeface="微软雅黑" pitchFamily="34" charset="-122"/>
                  </a:rPr>
                  <a:t>投资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𝑺</m:t>
                        </m:r>
                      </m:e>
                      <m:sub>
                        <m:r>
                          <a:rPr lang="en-US" altLang="zh-CN" sz="2400" b="1" i="1" smtClean="0">
                            <a:latin typeface="Cambria Math"/>
                            <a:ea typeface="微软雅黑" pitchFamily="34" charset="-122"/>
                          </a:rPr>
                          <m:t>𝒊</m:t>
                        </m:r>
                      </m:sub>
                    </m:sSub>
                  </m:oMath>
                </a14:m>
                <a:r>
                  <a:rPr lang="en-US" altLang="zh-CN"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𝒙</m:t>
                        </m:r>
                      </m:e>
                      <m:sub>
                        <m:r>
                          <a:rPr lang="en-US" altLang="zh-CN" sz="2400" b="1" i="1" smtClean="0">
                            <a:latin typeface="Cambria Math" panose="02040503050406030204" pitchFamily="18" charset="0"/>
                            <a:ea typeface="微软雅黑" pitchFamily="34" charset="-122"/>
                          </a:rPr>
                          <m:t>𝒊</m:t>
                        </m:r>
                      </m:sub>
                    </m:sSub>
                  </m:oMath>
                </a14:m>
                <a:endParaRPr lang="zh-CN" altLang="en-US" dirty="0">
                  <a:latin typeface="Times New Roman" pitchFamily="18" charset="0"/>
                  <a:ea typeface="楷体_GB2312" pitchFamily="49" charset="-122"/>
                </a:endParaRPr>
              </a:p>
              <a:p>
                <a:pPr marL="0" indent="0">
                  <a:lnSpc>
                    <a:spcPct val="150000"/>
                  </a:lnSpc>
                  <a:buFontTx/>
                  <a:buNone/>
                </a:pPr>
                <a:r>
                  <a:rPr lang="zh-CN" altLang="en-US" sz="2400" b="1" dirty="0">
                    <a:latin typeface="微软雅黑" pitchFamily="34" charset="-122"/>
                    <a:ea typeface="微软雅黑" pitchFamily="34" charset="-122"/>
                  </a:rPr>
                  <a:t>净收益</a:t>
                </a:r>
                <a:r>
                  <a:rPr lang="en-US" altLang="zh-CN" sz="2400" b="1" dirty="0">
                    <a:latin typeface="微软雅黑" pitchFamily="34" charset="-122"/>
                    <a:ea typeface="微软雅黑" pitchFamily="34" charset="-122"/>
                  </a:rPr>
                  <a:t>:</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𝑹</m:t>
                        </m:r>
                      </m:e>
                      <m:sub>
                        <m:r>
                          <a:rPr lang="en-US" altLang="zh-CN" sz="2400" b="1" i="1" smtClean="0">
                            <a:latin typeface="Cambria Math"/>
                            <a:ea typeface="微软雅黑" pitchFamily="34" charset="-122"/>
                          </a:rPr>
                          <m:t>𝒊</m:t>
                        </m:r>
                      </m:sub>
                    </m:sSub>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e>
                    </m:d>
                    <m:r>
                      <a:rPr lang="en-US" altLang="zh-CN" sz="2400" b="1" i="1" smtClean="0">
                        <a:latin typeface="Cambria Math"/>
                        <a:ea typeface="微软雅黑" pitchFamily="34" charset="-122"/>
                      </a:rPr>
                      <m:t>=</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𝒓</m:t>
                            </m:r>
                          </m:e>
                          <m:sub>
                            <m:r>
                              <a:rPr lang="en-US" altLang="zh-CN" sz="2400" b="1" i="1" smtClean="0">
                                <a:latin typeface="Cambria Math"/>
                                <a:ea typeface="微软雅黑" pitchFamily="34" charset="-122"/>
                              </a:rPr>
                              <m:t>𝒊</m:t>
                            </m:r>
                          </m:sub>
                        </m:sSub>
                      </m:e>
                    </m:d>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𝒄</m:t>
                            </m:r>
                          </m:e>
                          <m:sub>
                            <m:r>
                              <a:rPr lang="en-US" altLang="zh-CN" sz="2400" b="1" i="1" smtClean="0">
                                <a:latin typeface="Cambria Math"/>
                                <a:ea typeface="微软雅黑" pitchFamily="34" charset="-122"/>
                              </a:rPr>
                              <m:t>𝒊</m:t>
                            </m:r>
                          </m:sub>
                        </m:sSub>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e>
                        </m:d>
                      </m:e>
                    </m:d>
                    <m:r>
                      <a:rPr lang="en-US" altLang="zh-CN" sz="2400" b="1" i="0" smtClean="0">
                        <a:latin typeface="Cambria Math"/>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𝒓</m:t>
                        </m:r>
                      </m:e>
                      <m:sub>
                        <m:r>
                          <a:rPr lang="en-US" altLang="zh-CN" sz="2400" b="1" i="1">
                            <a:latin typeface="Cambria Math"/>
                            <a:ea typeface="微软雅黑" pitchFamily="34" charset="-122"/>
                          </a:rPr>
                          <m:t>𝒊</m:t>
                        </m:r>
                      </m:sub>
                    </m:sSub>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𝒙</m:t>
                        </m:r>
                      </m:e>
                      <m:sub>
                        <m:r>
                          <a:rPr lang="en-US" altLang="zh-CN" sz="2400" b="1" i="1">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𝒄</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oMath>
                </a14:m>
                <a:endParaRPr lang="zh-CN" altLang="en-US"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总收益</a:t>
                </a:r>
                <a:r>
                  <a:rPr lang="en-US" altLang="zh-CN" sz="2400" b="1" dirty="0">
                    <a:latin typeface="微软雅黑" pitchFamily="34" charset="-122"/>
                    <a:ea typeface="微软雅黑" pitchFamily="34" charset="-122"/>
                  </a:rPr>
                  <a:t>:</a:t>
                </a:r>
                <a14:m>
                  <m:oMath xmlns:m="http://schemas.openxmlformats.org/officeDocument/2006/math">
                    <m:r>
                      <a:rPr lang="en-US" altLang="zh-CN" sz="2400" b="1" i="0"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𝑹</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sub>
                      <m:sup>
                        <m:r>
                          <a:rPr lang="en-US" altLang="zh-CN" sz="2400" b="1" i="1" smtClean="0">
                            <a:latin typeface="Cambria Math"/>
                            <a:ea typeface="微软雅黑" pitchFamily="34" charset="-122"/>
                          </a:rPr>
                          <m:t>𝒏</m:t>
                        </m:r>
                      </m:sup>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𝑹</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e>
                    </m:nary>
                  </m:oMath>
                </a14:m>
                <a:endParaRPr lang="en-US" altLang="zh-CN"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总风险</a:t>
                </a:r>
                <a:r>
                  <a:rPr lang="en-US" altLang="zh-CN" sz="2400" b="1" dirty="0">
                    <a:latin typeface="微软雅黑" pitchFamily="34" charset="-122"/>
                    <a:ea typeface="微软雅黑" pitchFamily="34" charset="-122"/>
                  </a:rPr>
                  <a:t>:</a:t>
                </a:r>
                <a14:m>
                  <m:oMath xmlns:m="http://schemas.openxmlformats.org/officeDocument/2006/math">
                    <m:r>
                      <a:rPr lang="en-US" altLang="zh-CN" sz="2400" b="1" i="0"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𝑸</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func>
                      <m:funcPr>
                        <m:ctrlPr>
                          <a:rPr lang="en-US" altLang="zh-CN" sz="2400" b="1" i="1" smtClean="0">
                            <a:latin typeface="Cambria Math" panose="02040503050406030204" pitchFamily="18" charset="0"/>
                            <a:ea typeface="微软雅黑" pitchFamily="34" charset="-122"/>
                          </a:rPr>
                        </m:ctrlPr>
                      </m:funcPr>
                      <m:fName>
                        <m:limLow>
                          <m:limLowPr>
                            <m:ctrlPr>
                              <a:rPr lang="en-US" altLang="zh-CN" sz="2400" b="1" i="1" smtClean="0">
                                <a:latin typeface="Cambria Math" panose="02040503050406030204" pitchFamily="18" charset="0"/>
                                <a:ea typeface="微软雅黑" pitchFamily="34" charset="-122"/>
                              </a:rPr>
                            </m:ctrlPr>
                          </m:limLowPr>
                          <m:e>
                            <m:r>
                              <m:rPr>
                                <m:sty m:val="p"/>
                              </m:rPr>
                              <a:rPr lang="en-US" altLang="zh-CN" sz="2400" b="0" i="0" smtClean="0">
                                <a:latin typeface="Cambria Math"/>
                                <a:ea typeface="微软雅黑" pitchFamily="34" charset="-122"/>
                              </a:rPr>
                              <m:t>max</m:t>
                            </m:r>
                          </m:e>
                          <m:lim>
                            <m:r>
                              <a:rPr lang="en-US" altLang="zh-CN" sz="2400" b="1" i="1" smtClean="0">
                                <a:latin typeface="Cambria Math"/>
                                <a:ea typeface="微软雅黑" pitchFamily="34" charset="-122"/>
                              </a:rPr>
                              <m:t>𝟏</m:t>
                            </m:r>
                            <m:r>
                              <a:rPr lang="en-US" altLang="zh-CN" sz="2400" b="1" i="1" smtClean="0">
                                <a:latin typeface="Cambria Math"/>
                                <a:ea typeface="Cambria Math"/>
                              </a:rPr>
                              <m:t>≤</m:t>
                            </m:r>
                            <m:r>
                              <a:rPr lang="en-US" altLang="zh-CN" sz="2400" b="1" i="1" smtClean="0">
                                <a:latin typeface="Cambria Math"/>
                                <a:ea typeface="Cambria Math"/>
                              </a:rPr>
                              <m:t>𝒊</m:t>
                            </m:r>
                            <m:r>
                              <a:rPr lang="en-US" altLang="zh-CN" sz="2400" b="1" i="1" smtClean="0">
                                <a:latin typeface="Cambria Math"/>
                                <a:ea typeface="Cambria Math"/>
                              </a:rPr>
                              <m:t>≤</m:t>
                            </m:r>
                            <m:r>
                              <a:rPr lang="en-US" altLang="zh-CN" sz="2400" b="1" i="1" smtClean="0">
                                <a:latin typeface="Cambria Math"/>
                                <a:ea typeface="Cambria Math"/>
                              </a:rPr>
                              <m:t>𝒏</m:t>
                            </m:r>
                          </m:lim>
                        </m:limLow>
                      </m:fName>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𝒒</m:t>
                            </m:r>
                          </m:e>
                          <m:sub>
                            <m:r>
                              <a:rPr lang="en-US" altLang="zh-CN" sz="2400" b="1" i="1" smtClean="0">
                                <a:latin typeface="Cambria Math"/>
                                <a:ea typeface="微软雅黑" pitchFamily="34" charset="-122"/>
                              </a:rPr>
                              <m:t>𝒊</m:t>
                            </m:r>
                          </m:sub>
                        </m:sSub>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e>
                    </m:func>
                  </m:oMath>
                </a14:m>
                <a:endParaRPr lang="en-US" altLang="zh-CN"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投资总额</a:t>
                </a:r>
                <a:r>
                  <a:rPr lang="en-US" altLang="zh-CN" sz="2400" b="1" dirty="0">
                    <a:latin typeface="微软雅黑" pitchFamily="34" charset="-122"/>
                    <a:ea typeface="微软雅黑" pitchFamily="34" charset="-122"/>
                  </a:rPr>
                  <a:t>:</a:t>
                </a:r>
                <a14:m>
                  <m:oMath xmlns:m="http://schemas.openxmlformats.org/officeDocument/2006/math">
                    <m:r>
                      <a:rPr lang="en-US" altLang="zh-CN" sz="2400" b="1" i="1" smtClean="0">
                        <a:latin typeface="Cambria Math"/>
                        <a:ea typeface="微软雅黑" pitchFamily="34" charset="-122"/>
                      </a:rPr>
                      <m:t>𝑭</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sub>
                      <m:sup>
                        <m:r>
                          <a:rPr lang="en-US" altLang="zh-CN" sz="2400" b="1" i="1" smtClean="0">
                            <a:latin typeface="Cambria Math"/>
                            <a:ea typeface="微软雅黑" pitchFamily="34" charset="-122"/>
                          </a:rPr>
                          <m:t>𝒏</m:t>
                        </m:r>
                      </m:sup>
                      <m:e>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𝒄</m:t>
                            </m:r>
                          </m:e>
                          <m:sub>
                            <m:r>
                              <a:rPr lang="en-US" altLang="zh-CN" sz="2400" b="1" i="1">
                                <a:latin typeface="Cambria Math"/>
                                <a:ea typeface="微软雅黑" pitchFamily="34" charset="-122"/>
                              </a:rPr>
                              <m:t>𝒊</m:t>
                            </m:r>
                          </m:sub>
                        </m:sSub>
                        <m:r>
                          <a:rPr lang="en-US" altLang="zh-CN" sz="2400" b="1" i="1">
                            <a:latin typeface="Cambria Math"/>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𝒙</m:t>
                            </m:r>
                          </m:e>
                          <m:sub>
                            <m:r>
                              <a:rPr lang="en-US" altLang="zh-CN" sz="2400" b="1" i="1">
                                <a:latin typeface="Cambria Math"/>
                                <a:ea typeface="微软雅黑" pitchFamily="34" charset="-122"/>
                              </a:rPr>
                              <m:t>𝒊</m:t>
                            </m:r>
                          </m:sub>
                        </m:sSub>
                        <m:r>
                          <a:rPr lang="en-US" altLang="zh-CN" sz="2400" b="1" i="1">
                            <a:latin typeface="Cambria Math"/>
                            <a:ea typeface="微软雅黑" pitchFamily="34" charset="-122"/>
                          </a:rPr>
                          <m:t>)</m:t>
                        </m:r>
                        <m:r>
                          <a:rPr lang="en-US" altLang="zh-CN" sz="2400" b="1" i="1" smtClean="0">
                            <a:latin typeface="Cambria Math"/>
                            <a:ea typeface="微软雅黑" pitchFamily="34" charset="-122"/>
                          </a:rPr>
                          <m:t>)</m:t>
                        </m:r>
                      </m:e>
                    </m:nary>
                  </m:oMath>
                </a14:m>
                <a:endParaRPr lang="zh-CN" altLang="en-US" sz="2400" b="1" dirty="0">
                  <a:latin typeface="微软雅黑" pitchFamily="34" charset="-122"/>
                  <a:ea typeface="微软雅黑" pitchFamily="34" charset="-122"/>
                  <a:sym typeface="宋体" pitchFamily="2" charset="-122"/>
                </a:endParaRPr>
              </a:p>
              <a:p>
                <a:pPr marL="0" indent="0">
                  <a:buFontTx/>
                  <a:buNone/>
                </a:pPr>
                <a:r>
                  <a:rPr lang="zh-CN" altLang="en-US" sz="2400" b="1" dirty="0">
                    <a:solidFill>
                      <a:srgbClr val="0000FF"/>
                    </a:solidFill>
                    <a:latin typeface="微软雅黑" pitchFamily="34" charset="-122"/>
                    <a:ea typeface="微软雅黑" pitchFamily="34" charset="-122"/>
                    <a:sym typeface="宋体" pitchFamily="2" charset="-122"/>
                  </a:rPr>
                  <a:t>双目标优化模型</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Wingdings" pitchFamily="2" charset="2"/>
                  </a:rPr>
                  <a:t>（</a:t>
                </a:r>
                <a:r>
                  <a:rPr lang="en-US" altLang="zh-CN" sz="2400" b="1" dirty="0">
                    <a:latin typeface="微软雅黑" pitchFamily="34" charset="-122"/>
                    <a:ea typeface="微软雅黑" pitchFamily="34" charset="-122"/>
                    <a:sym typeface="宋体" pitchFamily="2" charset="-122"/>
                  </a:rPr>
                  <a:t>R, F</a:t>
                </a:r>
                <a:r>
                  <a:rPr lang="zh-CN" altLang="en-US" sz="2400" b="1" dirty="0">
                    <a:latin typeface="微软雅黑" pitchFamily="34" charset="-122"/>
                    <a:ea typeface="微软雅黑" pitchFamily="34" charset="-122"/>
                    <a:sym typeface="宋体" pitchFamily="2" charset="-122"/>
                  </a:rPr>
                  <a:t>均非线性，因为</a:t>
                </a:r>
                <a:r>
                  <a:rPr lang="en-US" altLang="zh-CN" sz="2400" b="1" dirty="0">
                    <a:latin typeface="微软雅黑" pitchFamily="34" charset="-122"/>
                    <a:ea typeface="微软雅黑" pitchFamily="34" charset="-122"/>
                    <a:sym typeface="宋体" pitchFamily="2" charset="-122"/>
                  </a:rPr>
                  <a:t>c</a:t>
                </a:r>
                <a:r>
                  <a:rPr lang="en-US" altLang="zh-CN" sz="2400" b="1" baseline="-25000" dirty="0">
                    <a:latin typeface="微软雅黑" pitchFamily="34" charset="-122"/>
                    <a:ea typeface="微软雅黑" pitchFamily="34" charset="-122"/>
                    <a:sym typeface="宋体" pitchFamily="2" charset="-122"/>
                  </a:rPr>
                  <a:t>i </a:t>
                </a:r>
                <a:r>
                  <a:rPr lang="zh-CN" altLang="en-US" sz="2400" b="1" dirty="0">
                    <a:latin typeface="微软雅黑" pitchFamily="34" charset="-122"/>
                    <a:ea typeface="微软雅黑" pitchFamily="34" charset="-122"/>
                    <a:sym typeface="宋体" pitchFamily="2" charset="-122"/>
                  </a:rPr>
                  <a:t>非线性）</a:t>
                </a:r>
                <a:endParaRPr lang="en-US" altLang="zh-CN" sz="2400" b="1" dirty="0">
                  <a:latin typeface="微软雅黑" pitchFamily="34" charset="-122"/>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a:ea typeface="楷体_GB2312" pitchFamily="49" charset="-122"/>
                        </a:rPr>
                        <m:t>min</m:t>
                      </m:r>
                      <m:d>
                        <m:dPr>
                          <m:begChr m:val="{"/>
                          <m:endChr m:val="}"/>
                          <m:ctrlPr>
                            <a:rPr lang="en-US" altLang="zh-CN" sz="2400" b="0" i="1" smtClean="0">
                              <a:latin typeface="Cambria Math" panose="02040503050406030204" pitchFamily="18" charset="0"/>
                              <a:ea typeface="楷体_GB2312" pitchFamily="49" charset="-122"/>
                            </a:rPr>
                          </m:ctrlPr>
                        </m:dPr>
                        <m:e>
                          <m:d>
                            <m:dPr>
                              <m:ctrlPr>
                                <a:rPr lang="en-US" altLang="zh-CN" sz="2400" i="1">
                                  <a:latin typeface="Cambria Math" panose="02040503050406030204" pitchFamily="18" charset="0"/>
                                  <a:ea typeface="楷体_GB2312" pitchFamily="49" charset="-122"/>
                                </a:rPr>
                              </m:ctrlPr>
                            </m:dPr>
                            <m:e>
                              <m:m>
                                <m:mPr>
                                  <m:mcs>
                                    <m:mc>
                                      <m:mcPr>
                                        <m:count m:val="1"/>
                                        <m:mcJc m:val="center"/>
                                      </m:mcPr>
                                    </m:mc>
                                  </m:mcs>
                                  <m:ctrlPr>
                                    <a:rPr lang="en-US" altLang="zh-CN" sz="2400" i="1">
                                      <a:latin typeface="Cambria Math" panose="02040503050406030204" pitchFamily="18" charset="0"/>
                                      <a:ea typeface="楷体_GB2312" pitchFamily="49" charset="-122"/>
                                    </a:rPr>
                                  </m:ctrlPr>
                                </m:mPr>
                                <m:mr>
                                  <m:e>
                                    <m:r>
                                      <m:rPr>
                                        <m:brk m:alnAt="7"/>
                                      </m:rPr>
                                      <a:rPr lang="en-US" altLang="zh-CN" sz="2400" i="1">
                                        <a:latin typeface="Cambria Math"/>
                                        <a:ea typeface="楷体_GB2312" pitchFamily="49" charset="-122"/>
                                      </a:rPr>
                                      <m:t>𝑄</m:t>
                                    </m:r>
                                    <m:r>
                                      <a:rPr lang="en-US" altLang="zh-CN" sz="2400" i="1">
                                        <a:latin typeface="Cambria Math"/>
                                        <a:ea typeface="楷体_GB2312" pitchFamily="49" charset="-122"/>
                                      </a:rPr>
                                      <m:t>(</m:t>
                                    </m:r>
                                    <m:r>
                                      <a:rPr lang="en-US" altLang="zh-CN" sz="2400" i="1">
                                        <a:latin typeface="Cambria Math"/>
                                        <a:ea typeface="楷体_GB2312" pitchFamily="49" charset="-122"/>
                                      </a:rPr>
                                      <m:t>𝑥</m:t>
                                    </m:r>
                                    <m:r>
                                      <a:rPr lang="en-US" altLang="zh-CN" sz="2400" i="1">
                                        <a:latin typeface="Cambria Math"/>
                                        <a:ea typeface="楷体_GB2312" pitchFamily="49" charset="-122"/>
                                      </a:rPr>
                                      <m:t>)</m:t>
                                    </m:r>
                                  </m:e>
                                </m:mr>
                                <m:mr>
                                  <m:e>
                                    <m:r>
                                      <a:rPr lang="en-US" altLang="zh-CN" sz="2400" i="1">
                                        <a:latin typeface="Cambria Math"/>
                                        <a:ea typeface="楷体_GB2312" pitchFamily="49" charset="-122"/>
                                      </a:rPr>
                                      <m:t>−</m:t>
                                    </m:r>
                                    <m:r>
                                      <a:rPr lang="en-US" altLang="zh-CN" sz="2400" i="1">
                                        <a:latin typeface="Cambria Math"/>
                                        <a:ea typeface="楷体_GB2312" pitchFamily="49" charset="-122"/>
                                      </a:rPr>
                                      <m:t>𝑅</m:t>
                                    </m:r>
                                    <m:r>
                                      <a:rPr lang="en-US" altLang="zh-CN" sz="2400" i="1">
                                        <a:latin typeface="Cambria Math"/>
                                        <a:ea typeface="楷体_GB2312" pitchFamily="49" charset="-122"/>
                                      </a:rPr>
                                      <m:t>(</m:t>
                                    </m:r>
                                    <m:r>
                                      <a:rPr lang="en-US" altLang="zh-CN" sz="2400" i="1">
                                        <a:latin typeface="Cambria Math"/>
                                        <a:ea typeface="楷体_GB2312" pitchFamily="49" charset="-122"/>
                                      </a:rPr>
                                      <m:t>𝑥</m:t>
                                    </m:r>
                                    <m:r>
                                      <a:rPr lang="en-US" altLang="zh-CN" sz="2400" i="1">
                                        <a:latin typeface="Cambria Math"/>
                                        <a:ea typeface="楷体_GB2312" pitchFamily="49" charset="-122"/>
                                      </a:rPr>
                                      <m:t>)</m:t>
                                    </m:r>
                                  </m:e>
                                </m:mr>
                              </m:m>
                            </m:e>
                          </m:d>
                        </m:e>
                        <m:e>
                          <m:r>
                            <a:rPr lang="en-US" altLang="zh-CN" sz="2400" b="0" i="1" smtClean="0">
                              <a:latin typeface="Cambria Math"/>
                              <a:ea typeface="楷体_GB2312" pitchFamily="49" charset="-122"/>
                            </a:rPr>
                            <m:t>𝐹</m:t>
                          </m:r>
                          <m:d>
                            <m:dPr>
                              <m:ctrlPr>
                                <a:rPr lang="en-US" altLang="zh-CN" sz="2400" b="0" i="1" smtClean="0">
                                  <a:latin typeface="Cambria Math" panose="02040503050406030204" pitchFamily="18" charset="0"/>
                                  <a:ea typeface="楷体_GB2312" pitchFamily="49" charset="-122"/>
                                </a:rPr>
                              </m:ctrlPr>
                            </m:dPr>
                            <m:e>
                              <m:r>
                                <a:rPr lang="en-US" altLang="zh-CN" sz="2400" b="0" i="1" smtClean="0">
                                  <a:latin typeface="Cambria Math"/>
                                  <a:ea typeface="楷体_GB2312" pitchFamily="49" charset="-122"/>
                                </a:rPr>
                                <m:t>𝑥</m:t>
                              </m:r>
                            </m:e>
                          </m:d>
                          <m:r>
                            <a:rPr lang="en-US" altLang="zh-CN" sz="2400" b="0" i="1" smtClean="0">
                              <a:latin typeface="Cambria Math"/>
                              <a:ea typeface="楷体_GB2312" pitchFamily="49" charset="-122"/>
                            </a:rPr>
                            <m:t>=</m:t>
                          </m:r>
                          <m:r>
                            <a:rPr lang="en-US" altLang="zh-CN" sz="2400" b="0" i="1" smtClean="0">
                              <a:latin typeface="Cambria Math"/>
                              <a:ea typeface="楷体_GB2312" pitchFamily="49" charset="-122"/>
                            </a:rPr>
                            <m:t>𝑀</m:t>
                          </m:r>
                          <m:r>
                            <a:rPr lang="en-US" altLang="zh-CN" sz="2400" b="0" i="1" smtClean="0">
                              <a:latin typeface="Cambria Math"/>
                              <a:ea typeface="楷体_GB2312" pitchFamily="49" charset="-122"/>
                            </a:rPr>
                            <m:t>,</m:t>
                          </m:r>
                          <m:r>
                            <a:rPr lang="en-US" altLang="zh-CN" sz="2400" b="0" i="1" smtClean="0">
                              <a:latin typeface="Cambria Math"/>
                              <a:ea typeface="楷体_GB2312" pitchFamily="49" charset="-122"/>
                            </a:rPr>
                            <m:t>𝑥</m:t>
                          </m:r>
                          <m:r>
                            <a:rPr lang="en-US" altLang="zh-CN" sz="2400" b="0" i="1" smtClean="0">
                              <a:latin typeface="Cambria Math"/>
                              <a:ea typeface="Cambria Math"/>
                            </a:rPr>
                            <m:t>≥0</m:t>
                          </m:r>
                        </m:e>
                      </m:d>
                    </m:oMath>
                  </m:oMathPara>
                </a14:m>
                <a:endParaRPr lang="zh-CN" altLang="en-US" sz="2400" dirty="0">
                  <a:latin typeface="Times New Roman" pitchFamily="18" charset="0"/>
                  <a:ea typeface="楷体_GB2312" pitchFamily="49" charset="-122"/>
                </a:endParaRPr>
              </a:p>
              <a:p>
                <a:pPr marL="0" indent="0">
                  <a:buFontTx/>
                  <a:buNone/>
                </a:pPr>
                <a:endParaRPr lang="zh-CN" altLang="en-US" dirty="0"/>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66713" y="1050924"/>
                <a:ext cx="8229600" cy="5807075"/>
              </a:xfrm>
              <a:blipFill>
                <a:blip r:embed="rId3"/>
                <a:stretch>
                  <a:fillRect l="-1111"/>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6082" name="文本框 4"/>
          <p:cNvSpPr txBox="1">
            <a:spLocks noChangeArrowheads="1"/>
          </p:cNvSpPr>
          <p:nvPr/>
        </p:nvSpPr>
        <p:spPr bwMode="auto">
          <a:xfrm>
            <a:off x="295275" y="323850"/>
            <a:ext cx="57419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模型建立</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46083" name="内容占位符 1"/>
              <p:cNvSpPr>
                <a:spLocks noGrp="1" noChangeArrowheads="1"/>
              </p:cNvSpPr>
              <p:nvPr>
                <p:ph idx="1"/>
              </p:nvPr>
            </p:nvSpPr>
            <p:spPr>
              <a:xfrm>
                <a:off x="295275" y="1124809"/>
                <a:ext cx="8229600" cy="5616468"/>
              </a:xfrm>
            </p:spPr>
            <p:txBody>
              <a:bodyPr/>
              <a:lstStyle/>
              <a:p>
                <a:pPr marL="0" indent="0">
                  <a:buFontTx/>
                  <a:buNone/>
                </a:pPr>
                <a:r>
                  <a:rPr lang="zh-CN" altLang="en-US" sz="2400" b="1" dirty="0">
                    <a:latin typeface="微软雅黑" pitchFamily="34" charset="-122"/>
                    <a:ea typeface="微软雅黑" pitchFamily="34" charset="-122"/>
                    <a:sym typeface="宋体" pitchFamily="2" charset="-122"/>
                  </a:rPr>
                  <a:t>模型的化约（单目标化）</a:t>
                </a:r>
                <a:endParaRPr lang="zh-CN" altLang="en-US" sz="2400" b="1" dirty="0">
                  <a:latin typeface="微软雅黑" pitchFamily="34" charset="-122"/>
                  <a:ea typeface="微软雅黑" pitchFamily="34" charset="-122"/>
                </a:endParaRPr>
              </a:p>
              <a:p>
                <a:pPr>
                  <a:buFont typeface="Wingdings" panose="05000000000000000000" pitchFamily="2" charset="2"/>
                  <a:buChar char="Ø"/>
                </a:pPr>
                <a:r>
                  <a:rPr lang="zh-CN" altLang="en-US" sz="2400" b="1" dirty="0">
                    <a:latin typeface="微软雅黑" pitchFamily="34" charset="-122"/>
                    <a:ea typeface="微软雅黑" pitchFamily="34" charset="-122"/>
                    <a:sym typeface="宋体" pitchFamily="2" charset="-122"/>
                  </a:rPr>
                  <a:t>固定风险，优化收益</a:t>
                </a:r>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sym typeface="宋体" pitchFamily="2" charset="-122"/>
                        </a:rPr>
                        <m:t>𝐦𝐚𝐱</m:t>
                      </m:r>
                      <m:r>
                        <a:rPr lang="en-US" altLang="zh-CN" sz="2400" b="1" i="0"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𝑹</m:t>
                      </m:r>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𝒙</m:t>
                          </m:r>
                        </m:e>
                      </m:d>
                    </m:oMath>
                    <m:oMath xmlns:m="http://schemas.openxmlformats.org/officeDocument/2006/math">
                      <m:r>
                        <a:rPr lang="en-US" altLang="zh-CN" sz="2400" b="1" i="0" smtClean="0">
                          <a:latin typeface="Cambria Math"/>
                          <a:ea typeface="微软雅黑" pitchFamily="34" charset="-122"/>
                          <a:sym typeface="宋体" pitchFamily="2" charset="-122"/>
                        </a:rPr>
                        <m:t>𝐬</m:t>
                      </m:r>
                      <m:r>
                        <a:rPr lang="en-US" altLang="zh-CN" sz="2400" b="1" i="0" smtClean="0">
                          <a:latin typeface="Cambria Math"/>
                          <a:ea typeface="微软雅黑" pitchFamily="34" charset="-122"/>
                          <a:sym typeface="宋体" pitchFamily="2" charset="-122"/>
                        </a:rPr>
                        <m:t>.</m:t>
                      </m:r>
                      <m:r>
                        <a:rPr lang="en-US" altLang="zh-CN" sz="2400" b="1" i="0" smtClean="0">
                          <a:latin typeface="Cambria Math"/>
                          <a:ea typeface="微软雅黑" pitchFamily="34" charset="-122"/>
                          <a:sym typeface="宋体" pitchFamily="2" charset="-122"/>
                        </a:rPr>
                        <m:t>𝐭</m:t>
                      </m:r>
                      <m:r>
                        <a:rPr lang="en-US" altLang="zh-CN" sz="2400" b="1" i="0" smtClean="0">
                          <a:latin typeface="Cambria Math"/>
                          <a:ea typeface="微软雅黑" pitchFamily="34" charset="-122"/>
                          <a:sym typeface="宋体" pitchFamily="2" charset="-122"/>
                        </a:rPr>
                        <m:t>. </m:t>
                      </m:r>
                      <m:r>
                        <a:rPr lang="en-US" altLang="zh-CN" sz="2400" b="1" i="1" smtClean="0">
                          <a:latin typeface="Cambria Math" panose="02040503050406030204" pitchFamily="18" charset="0"/>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𝑸</m:t>
                      </m:r>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𝒙</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𝒌</m:t>
                      </m:r>
                    </m:oMath>
                    <m:oMath xmlns:m="http://schemas.openxmlformats.org/officeDocument/2006/math">
                      <m:r>
                        <a:rPr lang="en-US" altLang="zh-CN" sz="2400" b="1" i="1" smtClean="0">
                          <a:latin typeface="Cambria Math" panose="02040503050406030204" pitchFamily="18" charset="0"/>
                          <a:ea typeface="Cambria Math"/>
                          <a:sym typeface="宋体" pitchFamily="2" charset="-122"/>
                        </a:rPr>
                        <m:t>        </m:t>
                      </m:r>
                      <m:r>
                        <a:rPr lang="en-US" altLang="zh-CN" sz="2400" b="1" i="1" smtClean="0">
                          <a:latin typeface="Cambria Math"/>
                          <a:ea typeface="Cambria Math"/>
                          <a:sym typeface="宋体" pitchFamily="2" charset="-122"/>
                        </a:rPr>
                        <m:t>𝑭</m:t>
                      </m:r>
                      <m:d>
                        <m:dPr>
                          <m:ctrlPr>
                            <a:rPr lang="en-US" altLang="zh-CN" sz="2400" b="1" i="1" smtClean="0">
                              <a:latin typeface="Cambria Math" panose="02040503050406030204" pitchFamily="18" charset="0"/>
                              <a:ea typeface="Cambria Math"/>
                              <a:sym typeface="宋体" pitchFamily="2" charset="-122"/>
                            </a:rPr>
                          </m:ctrlPr>
                        </m:dPr>
                        <m:e>
                          <m:r>
                            <a:rPr lang="en-US" altLang="zh-CN" sz="2400" b="1" i="1" smtClean="0">
                              <a:latin typeface="Cambria Math"/>
                              <a:ea typeface="Cambria Math"/>
                              <a:sym typeface="宋体" pitchFamily="2" charset="-122"/>
                            </a:rPr>
                            <m:t>𝒙</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𝑴</m:t>
                      </m:r>
                      <m:r>
                        <a:rPr lang="en-US" altLang="zh-CN" sz="2400" b="1" i="1" smtClean="0">
                          <a:latin typeface="Cambria Math"/>
                          <a:ea typeface="Cambria Math"/>
                          <a:sym typeface="宋体" pitchFamily="2" charset="-122"/>
                        </a:rPr>
                        <m:t>,  </m:t>
                      </m:r>
                      <m:r>
                        <a:rPr lang="en-US" altLang="zh-CN" sz="2400" b="1" i="1" smtClean="0">
                          <a:latin typeface="Cambria Math"/>
                          <a:ea typeface="Cambria Math"/>
                          <a:sym typeface="宋体" pitchFamily="2" charset="-122"/>
                        </a:rPr>
                        <m:t>𝒙</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oMath>
                  </m:oMathPara>
                </a14:m>
                <a:endParaRPr lang="zh-CN" altLang="en-US" sz="2400" b="1" dirty="0">
                  <a:latin typeface="微软雅黑" pitchFamily="34" charset="-122"/>
                  <a:ea typeface="微软雅黑" pitchFamily="34" charset="-122"/>
                  <a:sym typeface="宋体" pitchFamily="2" charset="-122"/>
                </a:endParaRPr>
              </a:p>
              <a:p>
                <a:pPr>
                  <a:lnSpc>
                    <a:spcPct val="150000"/>
                  </a:lnSpc>
                  <a:buFont typeface="Wingdings" panose="05000000000000000000" pitchFamily="2" charset="2"/>
                  <a:buChar char="Ø"/>
                </a:pPr>
                <a:r>
                  <a:rPr lang="zh-CN" altLang="en-US" sz="2400" b="1" dirty="0">
                    <a:latin typeface="微软雅黑" pitchFamily="34" charset="-122"/>
                    <a:ea typeface="微软雅黑" pitchFamily="34" charset="-122"/>
                    <a:sym typeface="宋体" pitchFamily="2" charset="-122"/>
                  </a:rPr>
                  <a:t>固定收益，极小化风险：</a:t>
                </a:r>
                <a:endParaRPr lang="zh-CN" altLang="en-US" sz="2400" b="1" dirty="0">
                  <a:latin typeface="微软雅黑" pitchFamily="34" charset="-122"/>
                  <a:ea typeface="微软雅黑" pitchFamily="34" charset="-122"/>
                </a:endParaRPr>
              </a:p>
              <a:p>
                <a:pPr marL="0" indent="0">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sym typeface="宋体" pitchFamily="2" charset="-122"/>
                        </a:rPr>
                        <m:t>𝐦</m:t>
                      </m:r>
                      <m:r>
                        <a:rPr lang="en-US" altLang="zh-CN" sz="2400" b="1" i="0" smtClean="0">
                          <a:latin typeface="Cambria Math" panose="02040503050406030204" pitchFamily="18" charset="0"/>
                          <a:ea typeface="微软雅黑" pitchFamily="34" charset="-122"/>
                          <a:sym typeface="宋体" pitchFamily="2" charset="-122"/>
                        </a:rPr>
                        <m:t>𝐢𝐧</m:t>
                      </m:r>
                      <m:r>
                        <a:rPr lang="en-US" altLang="zh-CN" sz="2400" b="1" i="0" smtClean="0">
                          <a:latin typeface="Cambria Math"/>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𝑸</m:t>
                      </m:r>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𝒙</m:t>
                          </m:r>
                        </m:e>
                      </m:d>
                    </m:oMath>
                    <m:oMath xmlns:m="http://schemas.openxmlformats.org/officeDocument/2006/math">
                      <m:r>
                        <a:rPr lang="en-US" altLang="zh-CN" sz="2400" b="1" i="0" smtClean="0">
                          <a:latin typeface="Cambria Math"/>
                          <a:ea typeface="微软雅黑" pitchFamily="34" charset="-122"/>
                          <a:sym typeface="宋体" pitchFamily="2" charset="-122"/>
                        </a:rPr>
                        <m:t>𝐬</m:t>
                      </m:r>
                      <m:r>
                        <a:rPr lang="en-US" altLang="zh-CN" sz="2400" b="1" i="0" smtClean="0">
                          <a:latin typeface="Cambria Math"/>
                          <a:ea typeface="微软雅黑" pitchFamily="34" charset="-122"/>
                          <a:sym typeface="宋体" pitchFamily="2" charset="-122"/>
                        </a:rPr>
                        <m:t>.</m:t>
                      </m:r>
                      <m:r>
                        <a:rPr lang="en-US" altLang="zh-CN" sz="2400" b="1" i="0" smtClean="0">
                          <a:latin typeface="Cambria Math"/>
                          <a:ea typeface="微软雅黑" pitchFamily="34" charset="-122"/>
                          <a:sym typeface="宋体" pitchFamily="2" charset="-122"/>
                        </a:rPr>
                        <m:t>𝐭</m:t>
                      </m:r>
                      <m:r>
                        <a:rPr lang="en-US" altLang="zh-CN" sz="2400" b="1" i="0" smtClean="0">
                          <a:latin typeface="Cambria Math"/>
                          <a:ea typeface="微软雅黑" pitchFamily="34" charset="-122"/>
                          <a:sym typeface="宋体" pitchFamily="2" charset="-122"/>
                        </a:rPr>
                        <m:t>. </m:t>
                      </m:r>
                      <m:r>
                        <a:rPr lang="en-US" altLang="zh-CN" sz="2400" b="1" i="1" smtClean="0">
                          <a:latin typeface="Cambria Math" panose="02040503050406030204" pitchFamily="18" charset="0"/>
                          <a:ea typeface="微软雅黑" pitchFamily="34" charset="-122"/>
                          <a:sym typeface="宋体" pitchFamily="2" charset="-122"/>
                        </a:rPr>
                        <m:t> </m:t>
                      </m:r>
                      <m:r>
                        <a:rPr lang="en-US" altLang="zh-CN" sz="2400" b="1" i="1" smtClean="0">
                          <a:latin typeface="Cambria Math"/>
                          <a:ea typeface="微软雅黑" pitchFamily="34" charset="-122"/>
                          <a:sym typeface="宋体" pitchFamily="2" charset="-122"/>
                        </a:rPr>
                        <m:t>𝑹</m:t>
                      </m:r>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𝒙</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𝒌</m:t>
                      </m:r>
                    </m:oMath>
                    <m:oMath xmlns:m="http://schemas.openxmlformats.org/officeDocument/2006/math">
                      <m:r>
                        <a:rPr lang="en-US" altLang="zh-CN" sz="2400" b="1" i="1" smtClean="0">
                          <a:latin typeface="Cambria Math" panose="02040503050406030204" pitchFamily="18" charset="0"/>
                          <a:ea typeface="Cambria Math"/>
                          <a:sym typeface="宋体" pitchFamily="2" charset="-122"/>
                        </a:rPr>
                        <m:t>        </m:t>
                      </m:r>
                      <m:r>
                        <a:rPr lang="en-US" altLang="zh-CN" sz="2400" b="1" i="1" smtClean="0">
                          <a:latin typeface="Cambria Math"/>
                          <a:ea typeface="Cambria Math"/>
                          <a:sym typeface="宋体" pitchFamily="2" charset="-122"/>
                        </a:rPr>
                        <m:t>𝑭</m:t>
                      </m:r>
                      <m:d>
                        <m:dPr>
                          <m:ctrlPr>
                            <a:rPr lang="en-US" altLang="zh-CN" sz="2400" b="1" i="1" smtClean="0">
                              <a:latin typeface="Cambria Math" panose="02040503050406030204" pitchFamily="18" charset="0"/>
                              <a:ea typeface="Cambria Math"/>
                              <a:sym typeface="宋体" pitchFamily="2" charset="-122"/>
                            </a:rPr>
                          </m:ctrlPr>
                        </m:dPr>
                        <m:e>
                          <m:r>
                            <a:rPr lang="en-US" altLang="zh-CN" sz="2400" b="1" i="1" smtClean="0">
                              <a:latin typeface="Cambria Math"/>
                              <a:ea typeface="Cambria Math"/>
                              <a:sym typeface="宋体" pitchFamily="2" charset="-122"/>
                            </a:rPr>
                            <m:t>𝒙</m:t>
                          </m:r>
                        </m:e>
                      </m:d>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𝑴</m:t>
                      </m:r>
                      <m:r>
                        <a:rPr lang="en-US" altLang="zh-CN" sz="2400" b="1" i="1" smtClean="0">
                          <a:latin typeface="Cambria Math"/>
                          <a:ea typeface="Cambria Math"/>
                          <a:sym typeface="宋体" pitchFamily="2" charset="-122"/>
                        </a:rPr>
                        <m:t>,  </m:t>
                      </m:r>
                      <m:r>
                        <a:rPr lang="en-US" altLang="zh-CN" sz="2400" b="1" i="1" smtClean="0">
                          <a:latin typeface="Cambria Math"/>
                          <a:ea typeface="Cambria Math"/>
                          <a:sym typeface="宋体" pitchFamily="2" charset="-122"/>
                        </a:rPr>
                        <m:t>𝒙</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oMath>
                  </m:oMathPara>
                </a14:m>
                <a:endParaRPr lang="zh-CN" altLang="en-US" sz="2400" b="1" dirty="0">
                  <a:latin typeface="微软雅黑" pitchFamily="34" charset="-122"/>
                  <a:ea typeface="微软雅黑" pitchFamily="34" charset="-122"/>
                  <a:sym typeface="宋体" pitchFamily="2" charset="-122"/>
                </a:endParaRPr>
              </a:p>
              <a:p>
                <a:pPr>
                  <a:lnSpc>
                    <a:spcPct val="150000"/>
                  </a:lnSpc>
                  <a:buFont typeface="Wingdings" panose="05000000000000000000" pitchFamily="2" charset="2"/>
                  <a:buChar char="Ø"/>
                </a:pPr>
                <a:r>
                  <a:rPr lang="zh-CN" altLang="en-US" sz="2400" b="1" dirty="0">
                    <a:latin typeface="微软雅黑" pitchFamily="34" charset="-122"/>
                    <a:ea typeface="微软雅黑" pitchFamily="34" charset="-122"/>
                    <a:sym typeface="宋体" pitchFamily="2" charset="-122"/>
                  </a:rPr>
                  <a:t>确定相对风险</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收益偏好系数</a:t>
                </a:r>
                <a14:m>
                  <m:oMath xmlns:m="http://schemas.openxmlformats.org/officeDocument/2006/math">
                    <m:r>
                      <a:rPr lang="zh-CN" altLang="en-US" sz="2400" b="1" i="1" dirty="0" smtClean="0">
                        <a:latin typeface="Cambria Math"/>
                        <a:ea typeface="微软雅黑" pitchFamily="34" charset="-122"/>
                        <a:sym typeface="宋体" pitchFamily="2" charset="-122"/>
                      </a:rPr>
                      <m:t>𝝆</m:t>
                    </m:r>
                  </m:oMath>
                </a14:m>
                <a:r>
                  <a:rPr lang="en-US" altLang="zh-CN" sz="2400" b="1" dirty="0">
                    <a:latin typeface="微软雅黑" pitchFamily="34" charset="-122"/>
                    <a:ea typeface="微软雅黑" pitchFamily="34" charset="-122"/>
                    <a:sym typeface="宋体" pitchFamily="2" charset="-122"/>
                  </a:rPr>
                  <a:t>:</a:t>
                </a:r>
                <a:endParaRPr lang="zh-CN" altLang="en-US" sz="2400" b="1" dirty="0">
                  <a:latin typeface="微软雅黑" pitchFamily="34" charset="-122"/>
                  <a:ea typeface="微软雅黑" pitchFamily="34"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rPr>
                        <m:t>𝐦𝐢𝐧</m:t>
                      </m:r>
                      <m:r>
                        <a:rPr lang="en-US" altLang="zh-CN" sz="2400" b="1" i="0" smtClean="0">
                          <a:latin typeface="Cambria Math"/>
                          <a:ea typeface="微软雅黑" pitchFamily="34" charset="-122"/>
                        </a:rPr>
                        <m:t> </m:t>
                      </m:r>
                      <m:r>
                        <a:rPr lang="en-US" altLang="zh-CN" sz="2400" b="1" i="1" smtClean="0">
                          <a:latin typeface="Cambria Math"/>
                          <a:ea typeface="微软雅黑" pitchFamily="34" charset="-122"/>
                        </a:rPr>
                        <m:t> </m:t>
                      </m:r>
                      <m:r>
                        <a:rPr lang="zh-CN" altLang="en-US" sz="2400" b="1" i="1" smtClean="0">
                          <a:latin typeface="Cambria Math"/>
                          <a:ea typeface="微软雅黑" pitchFamily="34" charset="-122"/>
                        </a:rPr>
                        <m:t>𝝆</m:t>
                      </m:r>
                      <m:r>
                        <a:rPr lang="en-US" altLang="zh-CN" sz="2400" b="1" i="1" smtClean="0">
                          <a:latin typeface="Cambria Math"/>
                          <a:ea typeface="微软雅黑" pitchFamily="34" charset="-122"/>
                        </a:rPr>
                        <m:t>𝑸</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𝟏</m:t>
                          </m:r>
                          <m:r>
                            <a:rPr lang="en-US" altLang="zh-CN" sz="2400" b="1" i="1" smtClean="0">
                              <a:latin typeface="Cambria Math"/>
                              <a:ea typeface="微软雅黑" pitchFamily="34" charset="-122"/>
                            </a:rPr>
                            <m:t>−</m:t>
                          </m:r>
                          <m:r>
                            <a:rPr lang="zh-CN" altLang="en-US" sz="2400" b="1" i="1" smtClean="0">
                              <a:latin typeface="Cambria Math"/>
                              <a:ea typeface="微软雅黑" pitchFamily="34" charset="-122"/>
                            </a:rPr>
                            <m:t>𝝆</m:t>
                          </m:r>
                        </m:e>
                      </m:d>
                      <m:r>
                        <a:rPr lang="en-US" altLang="zh-CN" sz="2400" b="1" i="1" smtClean="0">
                          <a:latin typeface="Cambria Math"/>
                          <a:ea typeface="微软雅黑" pitchFamily="34" charset="-122"/>
                        </a:rPr>
                        <m:t>𝑹</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oMath>
                    <m:oMath xmlns:m="http://schemas.openxmlformats.org/officeDocument/2006/math">
                      <m:r>
                        <a:rPr lang="en-US" altLang="zh-CN" sz="2400" b="1" i="0" smtClean="0">
                          <a:latin typeface="Cambria Math"/>
                          <a:ea typeface="微软雅黑" pitchFamily="34" charset="-122"/>
                        </a:rPr>
                        <m:t>𝐬</m:t>
                      </m:r>
                      <m:r>
                        <a:rPr lang="en-US" altLang="zh-CN" sz="2400" b="1" i="0" smtClean="0">
                          <a:latin typeface="Cambria Math"/>
                          <a:ea typeface="微软雅黑" pitchFamily="34" charset="-122"/>
                        </a:rPr>
                        <m:t>.</m:t>
                      </m:r>
                      <m:r>
                        <a:rPr lang="en-US" altLang="zh-CN" sz="2400" b="1" i="0" smtClean="0">
                          <a:latin typeface="Cambria Math"/>
                          <a:ea typeface="微软雅黑" pitchFamily="34" charset="-122"/>
                        </a:rPr>
                        <m:t>𝐭</m:t>
                      </m:r>
                      <m:r>
                        <a:rPr lang="en-US" altLang="zh-CN" sz="2400" b="1" i="0" smtClean="0">
                          <a:latin typeface="Cambria Math"/>
                          <a:ea typeface="微软雅黑" pitchFamily="34" charset="-122"/>
                        </a:rPr>
                        <m:t>. </m:t>
                      </m:r>
                      <m:r>
                        <a:rPr lang="en-US" altLang="zh-CN" sz="2400" b="1" i="1"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𝑭</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𝑴</m:t>
                      </m:r>
                      <m:r>
                        <a:rPr lang="en-US" altLang="zh-CN" sz="2400" b="1" i="1" smtClean="0">
                          <a:latin typeface="Cambria Math"/>
                          <a:ea typeface="微软雅黑" pitchFamily="34" charset="-122"/>
                        </a:rPr>
                        <m:t>,  </m:t>
                      </m:r>
                      <m:r>
                        <a:rPr lang="en-US" altLang="zh-CN" sz="2400" b="1" i="1" smtClean="0">
                          <a:latin typeface="Cambria Math"/>
                          <a:ea typeface="微软雅黑" pitchFamily="34" charset="-122"/>
                        </a:rPr>
                        <m:t>𝒙</m:t>
                      </m:r>
                      <m:r>
                        <a:rPr lang="en-US" altLang="zh-CN" sz="2400" b="1" i="1" smtClean="0">
                          <a:latin typeface="Cambria Math"/>
                          <a:ea typeface="Cambria Math"/>
                        </a:rPr>
                        <m:t>≥</m:t>
                      </m:r>
                      <m:r>
                        <a:rPr lang="en-US" altLang="zh-CN" sz="2400" b="1" i="1" smtClean="0">
                          <a:latin typeface="Cambria Math"/>
                          <a:ea typeface="Cambria Math"/>
                        </a:rPr>
                        <m:t>𝟎</m:t>
                      </m:r>
                    </m:oMath>
                  </m:oMathPara>
                </a14:m>
                <a:endParaRPr lang="zh-CN" altLang="en-US" sz="2400" b="1" dirty="0">
                  <a:latin typeface="微软雅黑" pitchFamily="34" charset="-122"/>
                  <a:ea typeface="微软雅黑" pitchFamily="34" charset="-122"/>
                </a:endParaRPr>
              </a:p>
            </p:txBody>
          </p:sp>
        </mc:Choice>
        <mc:Fallback xmlns="">
          <p:sp>
            <p:nvSpPr>
              <p:cNvPr id="46083" name="内容占位符 1"/>
              <p:cNvSpPr>
                <a:spLocks noGrp="1" noRot="1" noChangeAspect="1" noMove="1" noResize="1" noEditPoints="1" noAdjustHandles="1" noChangeArrowheads="1" noChangeShapeType="1" noTextEdit="1"/>
              </p:cNvSpPr>
              <p:nvPr>
                <p:ph idx="1"/>
              </p:nvPr>
            </p:nvSpPr>
            <p:spPr>
              <a:xfrm>
                <a:off x="295275" y="1124809"/>
                <a:ext cx="8229600" cy="5616468"/>
              </a:xfrm>
              <a:blipFill>
                <a:blip r:embed="rId3"/>
                <a:stretch>
                  <a:fillRect l="-1111" t="-869"/>
                </a:stretch>
              </a:blipFill>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8130"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化简与求解</a:t>
            </a:r>
          </a:p>
        </p:txBody>
      </p:sp>
      <mc:AlternateContent xmlns:mc="http://schemas.openxmlformats.org/markup-compatibility/2006" xmlns:a14="http://schemas.microsoft.com/office/drawing/2010/main">
        <mc:Choice Requires="a14">
          <p:sp>
            <p:nvSpPr>
              <p:cNvPr id="48131" name="内容占位符 1"/>
              <p:cNvSpPr>
                <a:spLocks noGrp="1" noChangeArrowheads="1"/>
              </p:cNvSpPr>
              <p:nvPr>
                <p:ph idx="1"/>
              </p:nvPr>
            </p:nvSpPr>
            <p:spPr>
              <a:xfrm>
                <a:off x="293688" y="1311275"/>
                <a:ext cx="8229600" cy="4525963"/>
              </a:xfrm>
            </p:spPr>
            <p:txBody>
              <a:bodyPr anchor="ctr" anchorCtr="0"/>
              <a:lstStyle/>
              <a:p>
                <a:pPr marL="0" indent="0">
                  <a:buFontTx/>
                  <a:buNone/>
                </a:pPr>
                <a:r>
                  <a:rPr lang="en-US" altLang="zh-CN" sz="2400" b="1" dirty="0">
                    <a:solidFill>
                      <a:srgbClr val="C00000"/>
                    </a:solidFill>
                    <a:latin typeface="微软雅黑" pitchFamily="34" charset="-122"/>
                    <a:ea typeface="微软雅黑" pitchFamily="34" charset="-122"/>
                    <a:sym typeface="宋体" pitchFamily="2" charset="-122"/>
                  </a:rPr>
                  <a:t>M</a:t>
                </a:r>
                <a:r>
                  <a:rPr lang="zh-CN" altLang="en-US" sz="2400" b="1" dirty="0">
                    <a:solidFill>
                      <a:srgbClr val="C00000"/>
                    </a:solidFill>
                    <a:latin typeface="微软雅黑" pitchFamily="34" charset="-122"/>
                    <a:ea typeface="微软雅黑" pitchFamily="34" charset="-122"/>
                    <a:sym typeface="宋体" pitchFamily="2" charset="-122"/>
                  </a:rPr>
                  <a:t>很大且 </a:t>
                </a:r>
                <a14:m>
                  <m:oMath xmlns:m="http://schemas.openxmlformats.org/officeDocument/2006/math">
                    <m:sSub>
                      <m:sSub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sSubPr>
                      <m:e>
                        <m:r>
                          <a:rPr lang="en-US" altLang="zh-CN" sz="2400" b="1" i="1" dirty="0" smtClean="0">
                            <a:solidFill>
                              <a:srgbClr val="C00000"/>
                            </a:solidFill>
                            <a:latin typeface="Cambria Math"/>
                            <a:ea typeface="微软雅黑" pitchFamily="34" charset="-122"/>
                            <a:sym typeface="Math1" pitchFamily="2" charset="2"/>
                          </a:rPr>
                          <m:t>𝒙</m:t>
                        </m:r>
                      </m:e>
                      <m:sub>
                        <m:r>
                          <a:rPr lang="en-US" altLang="zh-CN" sz="2400" b="1" i="1" dirty="0" smtClean="0">
                            <a:solidFill>
                              <a:srgbClr val="C00000"/>
                            </a:solidFill>
                            <a:latin typeface="Cambria Math"/>
                            <a:ea typeface="微软雅黑" pitchFamily="34" charset="-122"/>
                            <a:sym typeface="Math1" pitchFamily="2" charset="2"/>
                          </a:rPr>
                          <m:t>𝒊</m:t>
                        </m:r>
                      </m:sub>
                    </m:sSub>
                    <m:r>
                      <a:rPr lang="en-US" altLang="zh-CN" sz="2400" b="1" i="1" dirty="0" smtClean="0">
                        <a:solidFill>
                          <a:srgbClr val="C00000"/>
                        </a:solidFill>
                        <a:latin typeface="Cambria Math"/>
                        <a:ea typeface="Cambria Math"/>
                        <a:sym typeface="Math1" pitchFamily="2" charset="2"/>
                      </a:rPr>
                      <m:t>≥</m:t>
                    </m:r>
                    <m:sSub>
                      <m:sSubPr>
                        <m:ctrlPr>
                          <a:rPr lang="en-US" altLang="zh-CN" sz="2400" b="1" i="1" dirty="0" smtClean="0">
                            <a:solidFill>
                              <a:srgbClr val="C00000"/>
                            </a:solidFill>
                            <a:latin typeface="Cambria Math" panose="02040503050406030204" pitchFamily="18" charset="0"/>
                            <a:ea typeface="Cambria Math"/>
                            <a:sym typeface="Math1" pitchFamily="2" charset="2"/>
                          </a:rPr>
                        </m:ctrlPr>
                      </m:sSubPr>
                      <m:e>
                        <m:r>
                          <a:rPr lang="en-US" altLang="zh-CN" sz="2400" b="1" i="1" dirty="0" smtClean="0">
                            <a:solidFill>
                              <a:srgbClr val="C00000"/>
                            </a:solidFill>
                            <a:latin typeface="Cambria Math"/>
                            <a:ea typeface="Cambria Math"/>
                            <a:sym typeface="Math1" pitchFamily="2" charset="2"/>
                          </a:rPr>
                          <m:t>𝒖</m:t>
                        </m:r>
                      </m:e>
                      <m:sub>
                        <m:r>
                          <a:rPr lang="en-US" altLang="zh-CN" sz="2400" b="1" i="1" dirty="0" smtClean="0">
                            <a:solidFill>
                              <a:srgbClr val="C00000"/>
                            </a:solidFill>
                            <a:latin typeface="Cambria Math"/>
                            <a:ea typeface="Cambria Math"/>
                            <a:sym typeface="Math1" pitchFamily="2" charset="2"/>
                          </a:rPr>
                          <m:t>𝒊</m:t>
                        </m:r>
                      </m:sub>
                    </m:sSub>
                    <m:r>
                      <a:rPr lang="en-US" altLang="zh-CN" sz="2400" b="1" i="1" dirty="0" smtClean="0">
                        <a:solidFill>
                          <a:srgbClr val="C00000"/>
                        </a:solidFill>
                        <a:latin typeface="Cambria Math"/>
                        <a:ea typeface="微软雅黑" pitchFamily="34" charset="-122"/>
                        <a:sym typeface="Math1" pitchFamily="2" charset="2"/>
                      </a:rPr>
                      <m:t> </m:t>
                    </m:r>
                    <m:groupChr>
                      <m:groupChrPr>
                        <m:chr m:val="⇒"/>
                        <m:pos m:val="top"/>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groupChrPr>
                      <m:e/>
                    </m:groupChr>
                    <m:sSub>
                      <m:sSub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sSubPr>
                      <m:e>
                        <m:r>
                          <a:rPr lang="en-US" altLang="zh-CN" sz="2400" b="1" i="1" dirty="0" smtClean="0">
                            <a:solidFill>
                              <a:srgbClr val="C00000"/>
                            </a:solidFill>
                            <a:latin typeface="Cambria Math"/>
                            <a:ea typeface="微软雅黑" pitchFamily="34" charset="-122"/>
                            <a:sym typeface="Math1" pitchFamily="2" charset="2"/>
                          </a:rPr>
                          <m:t>𝒄</m:t>
                        </m:r>
                      </m:e>
                      <m:sub>
                        <m:r>
                          <a:rPr lang="en-US" altLang="zh-CN" sz="2400" b="1" i="1" dirty="0" smtClean="0">
                            <a:solidFill>
                              <a:srgbClr val="C00000"/>
                            </a:solidFill>
                            <a:latin typeface="Cambria Math"/>
                            <a:ea typeface="微软雅黑" pitchFamily="34" charset="-122"/>
                            <a:sym typeface="Math1" pitchFamily="2" charset="2"/>
                          </a:rPr>
                          <m:t>𝒊</m:t>
                        </m:r>
                      </m:sub>
                    </m:sSub>
                    <m:d>
                      <m:d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dPr>
                      <m:e>
                        <m:sSub>
                          <m:sSub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sSubPr>
                          <m:e>
                            <m:r>
                              <a:rPr lang="en-US" altLang="zh-CN" sz="2400" b="1" i="1" dirty="0" smtClean="0">
                                <a:solidFill>
                                  <a:srgbClr val="C00000"/>
                                </a:solidFill>
                                <a:latin typeface="Cambria Math"/>
                                <a:ea typeface="微软雅黑" pitchFamily="34" charset="-122"/>
                                <a:sym typeface="Math1" pitchFamily="2" charset="2"/>
                              </a:rPr>
                              <m:t>𝒙</m:t>
                            </m:r>
                          </m:e>
                          <m:sub>
                            <m:r>
                              <a:rPr lang="en-US" altLang="zh-CN" sz="2400" b="1" i="1" dirty="0" smtClean="0">
                                <a:solidFill>
                                  <a:srgbClr val="C00000"/>
                                </a:solidFill>
                                <a:latin typeface="Cambria Math"/>
                                <a:ea typeface="微软雅黑" pitchFamily="34" charset="-122"/>
                                <a:sym typeface="Math1" pitchFamily="2" charset="2"/>
                              </a:rPr>
                              <m:t>𝒊</m:t>
                            </m:r>
                          </m:sub>
                        </m:sSub>
                      </m:e>
                    </m:d>
                    <m:r>
                      <a:rPr lang="en-US" altLang="zh-CN" sz="2400" b="1" i="1" dirty="0" smtClean="0">
                        <a:solidFill>
                          <a:srgbClr val="C00000"/>
                        </a:solidFill>
                        <a:latin typeface="Cambria Math"/>
                        <a:ea typeface="微软雅黑" pitchFamily="34" charset="-122"/>
                        <a:sym typeface="Math1" pitchFamily="2" charset="2"/>
                      </a:rPr>
                      <m:t>=</m:t>
                    </m:r>
                    <m:sSub>
                      <m:sSub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sSubPr>
                      <m:e>
                        <m:r>
                          <a:rPr lang="en-US" altLang="zh-CN" sz="2400" b="1" i="1" dirty="0" smtClean="0">
                            <a:solidFill>
                              <a:srgbClr val="C00000"/>
                            </a:solidFill>
                            <a:latin typeface="Cambria Math"/>
                            <a:ea typeface="微软雅黑" pitchFamily="34" charset="-122"/>
                            <a:sym typeface="Math1" pitchFamily="2" charset="2"/>
                          </a:rPr>
                          <m:t>𝒑</m:t>
                        </m:r>
                      </m:e>
                      <m:sub>
                        <m:r>
                          <a:rPr lang="en-US" altLang="zh-CN" sz="2400" b="1" i="1" dirty="0" smtClean="0">
                            <a:solidFill>
                              <a:srgbClr val="C00000"/>
                            </a:solidFill>
                            <a:latin typeface="Cambria Math"/>
                            <a:ea typeface="微软雅黑" pitchFamily="34" charset="-122"/>
                            <a:sym typeface="Math1" pitchFamily="2" charset="2"/>
                          </a:rPr>
                          <m:t>𝒊</m:t>
                        </m:r>
                      </m:sub>
                    </m:sSub>
                    <m:sSub>
                      <m:sSubPr>
                        <m:ctrlPr>
                          <a:rPr lang="en-US" altLang="zh-CN" sz="2400" b="1" i="1" dirty="0" smtClean="0">
                            <a:solidFill>
                              <a:srgbClr val="C00000"/>
                            </a:solidFill>
                            <a:latin typeface="Cambria Math" panose="02040503050406030204" pitchFamily="18" charset="0"/>
                            <a:ea typeface="微软雅黑" pitchFamily="34" charset="-122"/>
                            <a:sym typeface="Math1" pitchFamily="2" charset="2"/>
                          </a:rPr>
                        </m:ctrlPr>
                      </m:sSubPr>
                      <m:e>
                        <m:r>
                          <a:rPr lang="en-US" altLang="zh-CN" sz="2400" b="1" i="1" dirty="0" smtClean="0">
                            <a:solidFill>
                              <a:srgbClr val="C00000"/>
                            </a:solidFill>
                            <a:latin typeface="Cambria Math"/>
                            <a:ea typeface="微软雅黑" pitchFamily="34" charset="-122"/>
                            <a:sym typeface="Math1" pitchFamily="2" charset="2"/>
                          </a:rPr>
                          <m:t>𝒙</m:t>
                        </m:r>
                      </m:e>
                      <m:sub>
                        <m:r>
                          <a:rPr lang="en-US" altLang="zh-CN" sz="2400" b="1" i="1" dirty="0" smtClean="0">
                            <a:solidFill>
                              <a:srgbClr val="C00000"/>
                            </a:solidFill>
                            <a:latin typeface="Cambria Math"/>
                            <a:ea typeface="微软雅黑" pitchFamily="34" charset="-122"/>
                            <a:sym typeface="Math1" pitchFamily="2" charset="2"/>
                          </a:rPr>
                          <m:t>𝒊</m:t>
                        </m:r>
                      </m:sub>
                    </m:sSub>
                  </m:oMath>
                </a14:m>
                <a:r>
                  <a:rPr lang="en-US" altLang="zh-CN" sz="2400" b="1" dirty="0">
                    <a:solidFill>
                      <a:srgbClr val="C00000"/>
                    </a:solidFill>
                    <a:latin typeface="微软雅黑" pitchFamily="34" charset="-122"/>
                    <a:ea typeface="微软雅黑" pitchFamily="34" charset="-122"/>
                    <a:sym typeface="Math1" pitchFamily="2" charset="2"/>
                  </a:rPr>
                  <a:t> (</a:t>
                </a:r>
                <a:r>
                  <a:rPr lang="zh-CN" altLang="en-US" sz="2400" b="1" dirty="0">
                    <a:solidFill>
                      <a:srgbClr val="C00000"/>
                    </a:solidFill>
                    <a:latin typeface="微软雅黑" pitchFamily="34" charset="-122"/>
                    <a:ea typeface="微软雅黑" pitchFamily="34" charset="-122"/>
                    <a:sym typeface="Math1" pitchFamily="2" charset="2"/>
                  </a:rPr>
                  <a:t>线性化）</a:t>
                </a:r>
                <a:endParaRPr lang="en-US" altLang="zh-CN" dirty="0">
                  <a:solidFill>
                    <a:srgbClr val="C00000"/>
                  </a:solidFill>
                  <a:latin typeface="Times New Roman" pitchFamily="18" charset="0"/>
                  <a:ea typeface="楷体_GB2312" pitchFamily="49" charset="-122"/>
                </a:endParaRPr>
              </a:p>
              <a:p>
                <a:pPr marL="0" indent="0">
                  <a:buFontTx/>
                  <a:buNone/>
                </a:pPr>
                <a:r>
                  <a:rPr lang="zh-CN" altLang="en-US" sz="2400" b="1" dirty="0">
                    <a:latin typeface="微软雅黑" pitchFamily="34" charset="-122"/>
                    <a:ea typeface="微软雅黑" pitchFamily="34" charset="-122"/>
                    <a:sym typeface="宋体" pitchFamily="2" charset="-122"/>
                  </a:rPr>
                  <a:t>化为线性规划模型</a:t>
                </a:r>
              </a:p>
              <a:p>
                <a:pPr marL="0" indent="0">
                  <a:buFontTx/>
                  <a:buNone/>
                </a:pPr>
                <a:r>
                  <a:rPr lang="zh-CN" altLang="en-US" sz="2400" b="1" dirty="0">
                    <a:latin typeface="微软雅黑" pitchFamily="34" charset="-122"/>
                    <a:ea typeface="微软雅黑" pitchFamily="34" charset="-122"/>
                    <a:sym typeface="宋体" pitchFamily="2" charset="-122"/>
                  </a:rPr>
                  <a:t>固定风险：</a:t>
                </a:r>
                <a:endParaRPr lang="zh-CN" altLang="en-US" sz="2400" b="1" dirty="0">
                  <a:latin typeface="微软雅黑" pitchFamily="34" charset="-122"/>
                  <a:ea typeface="微软雅黑" pitchFamily="34"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400" b="1" i="0" smtClean="0">
                          <a:latin typeface="Cambria Math"/>
                          <a:ea typeface="微软雅黑" pitchFamily="34" charset="-122"/>
                          <a:sym typeface="宋体" pitchFamily="2" charset="-122"/>
                        </a:rPr>
                        <m:t>𝐦𝐚𝐱</m:t>
                      </m:r>
                      <m:r>
                        <a:rPr lang="en-US" altLang="zh-CN" sz="2400" b="1" i="1" smtClean="0">
                          <a:latin typeface="Cambria Math"/>
                          <a:ea typeface="微软雅黑" pitchFamily="34" charset="-122"/>
                          <a:sym typeface="宋体" pitchFamily="2" charset="-122"/>
                        </a:rPr>
                        <m:t> </m:t>
                      </m:r>
                      <m:nary>
                        <m:naryPr>
                          <m:chr m:val="∑"/>
                          <m:ctrlPr>
                            <a:rPr lang="en-US" altLang="zh-CN" sz="2400" b="1" i="1" smtClean="0">
                              <a:latin typeface="Cambria Math" panose="02040503050406030204" pitchFamily="18" charset="0"/>
                              <a:ea typeface="微软雅黑" pitchFamily="34" charset="-122"/>
                              <a:sym typeface="宋体" pitchFamily="2" charset="-122"/>
                            </a:rPr>
                          </m:ctrlPr>
                        </m:naryPr>
                        <m:sub>
                          <m:r>
                            <m:rPr>
                              <m:brk m:alnAt="23"/>
                            </m:rPr>
                            <a:rPr lang="en-US" altLang="zh-CN" sz="2400" b="1" i="1" smtClean="0">
                              <a:latin typeface="Cambria Math"/>
                              <a:ea typeface="微软雅黑" pitchFamily="34" charset="-122"/>
                              <a:sym typeface="宋体" pitchFamily="2" charset="-122"/>
                            </a:rPr>
                            <m:t>𝒊</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𝟎</m:t>
                          </m:r>
                        </m:sub>
                        <m:sup>
                          <m:r>
                            <a:rPr lang="en-US" altLang="zh-CN" sz="2400" b="1" i="1" smtClean="0">
                              <a:latin typeface="Cambria Math"/>
                              <a:ea typeface="微软雅黑" pitchFamily="34" charset="-122"/>
                              <a:sym typeface="宋体" pitchFamily="2" charset="-122"/>
                            </a:rPr>
                            <m:t>𝒏</m:t>
                          </m:r>
                        </m:sup>
                        <m:e>
                          <m:d>
                            <m:dPr>
                              <m:ctrlPr>
                                <a:rPr lang="en-US" altLang="zh-CN" sz="2400" b="1" i="1" smtClean="0">
                                  <a:latin typeface="Cambria Math" panose="02040503050406030204" pitchFamily="18" charset="0"/>
                                  <a:ea typeface="微软雅黑" pitchFamily="34" charset="-122"/>
                                  <a:sym typeface="宋体" pitchFamily="2" charset="-122"/>
                                </a:rPr>
                              </m:ctrlPr>
                            </m:dPr>
                            <m:e>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𝒓</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𝒑</m:t>
                                  </m:r>
                                </m:e>
                                <m:sub>
                                  <m:r>
                                    <a:rPr lang="en-US" altLang="zh-CN" sz="2400" b="1" i="1" smtClean="0">
                                      <a:latin typeface="Cambria Math"/>
                                      <a:ea typeface="微软雅黑" pitchFamily="34" charset="-122"/>
                                      <a:sym typeface="宋体" pitchFamily="2" charset="-122"/>
                                    </a:rPr>
                                    <m:t>𝒊</m:t>
                                  </m:r>
                                </m:sub>
                              </m:sSub>
                            </m:e>
                          </m:d>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微软雅黑" pitchFamily="34" charset="-122"/>
                              <a:sym typeface="宋体" pitchFamily="2" charset="-122"/>
                            </a:rPr>
                            <m:t> </m:t>
                          </m:r>
                        </m:e>
                      </m:nary>
                    </m:oMath>
                    <m:oMath xmlns:m="http://schemas.openxmlformats.org/officeDocument/2006/math">
                      <m:r>
                        <a:rPr lang="en-US" altLang="zh-CN" sz="2400" b="1" i="0" smtClean="0">
                          <a:latin typeface="Cambria Math"/>
                          <a:ea typeface="微软雅黑" pitchFamily="34" charset="-122"/>
                          <a:sym typeface="宋体" pitchFamily="2" charset="-122"/>
                        </a:rPr>
                        <m:t>𝐬</m:t>
                      </m:r>
                      <m:r>
                        <a:rPr lang="en-US" altLang="zh-CN" sz="2400" b="1" i="0" smtClean="0">
                          <a:latin typeface="Cambria Math"/>
                          <a:ea typeface="微软雅黑" pitchFamily="34" charset="-122"/>
                          <a:sym typeface="宋体" pitchFamily="2" charset="-122"/>
                        </a:rPr>
                        <m:t>.</m:t>
                      </m:r>
                      <m:r>
                        <a:rPr lang="en-US" altLang="zh-CN" sz="2400" b="1" i="0" smtClean="0">
                          <a:latin typeface="Cambria Math"/>
                          <a:ea typeface="微软雅黑" pitchFamily="34" charset="-122"/>
                          <a:sym typeface="宋体" pitchFamily="2" charset="-122"/>
                        </a:rPr>
                        <m:t>𝐭</m:t>
                      </m:r>
                      <m:r>
                        <a:rPr lang="en-US" altLang="zh-CN" sz="2400" b="1" i="0" smtClean="0">
                          <a:latin typeface="Cambria Math"/>
                          <a:ea typeface="微软雅黑" pitchFamily="34" charset="-122"/>
                          <a:sym typeface="宋体" pitchFamily="2" charset="-122"/>
                        </a:rPr>
                        <m:t>.  </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𝒒</m:t>
                          </m:r>
                        </m:e>
                        <m:sub>
                          <m:r>
                            <a:rPr lang="en-US" altLang="zh-CN" sz="2400" b="1" i="1" smtClean="0">
                              <a:latin typeface="Cambria Math"/>
                              <a:ea typeface="微软雅黑" pitchFamily="34" charset="-122"/>
                              <a:sym typeface="宋体" pitchFamily="2" charset="-122"/>
                            </a:rPr>
                            <m:t>𝒊</m:t>
                          </m:r>
                        </m:sub>
                      </m:sSub>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𝒊</m:t>
                          </m:r>
                        </m:sub>
                      </m:sSub>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𝒌</m:t>
                      </m:r>
                      <m:r>
                        <a:rPr lang="en-US" altLang="zh-CN" sz="2400" b="1" i="1" smtClean="0">
                          <a:latin typeface="Cambria Math"/>
                          <a:ea typeface="Cambria Math"/>
                          <a:sym typeface="宋体" pitchFamily="2" charset="-122"/>
                        </a:rPr>
                        <m:t>,  </m:t>
                      </m:r>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𝒊</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𝒏</m:t>
                      </m:r>
                    </m:oMath>
                    <m:oMath xmlns:m="http://schemas.openxmlformats.org/officeDocument/2006/math">
                      <m:r>
                        <a:rPr lang="en-US" altLang="zh-CN" sz="2400" b="1" i="1" smtClean="0">
                          <a:latin typeface="Cambria Math"/>
                          <a:ea typeface="Cambria Math"/>
                          <a:sym typeface="宋体" pitchFamily="2" charset="-122"/>
                        </a:rPr>
                        <m:t>         </m:t>
                      </m:r>
                      <m:nary>
                        <m:naryPr>
                          <m:chr m:val="∑"/>
                          <m:ctrlPr>
                            <a:rPr lang="en-US" altLang="zh-CN" sz="2400" b="1" i="1" smtClean="0">
                              <a:latin typeface="Cambria Math" panose="02040503050406030204" pitchFamily="18" charset="0"/>
                              <a:ea typeface="Cambria Math"/>
                              <a:sym typeface="宋体" pitchFamily="2" charset="-122"/>
                            </a:rPr>
                          </m:ctrlPr>
                        </m:naryPr>
                        <m:sub>
                          <m:r>
                            <m:rPr>
                              <m:brk m:alnAt="23"/>
                            </m:rPr>
                            <a:rPr lang="en-US" altLang="zh-CN" sz="2400" b="1" i="1" smtClean="0">
                              <a:latin typeface="Cambria Math"/>
                              <a:ea typeface="Cambria Math"/>
                              <a:sym typeface="宋体" pitchFamily="2" charset="-122"/>
                            </a:rPr>
                            <m:t>𝒊</m:t>
                          </m:r>
                          <m:r>
                            <a:rPr lang="en-US" altLang="zh-CN" sz="2400" b="1" i="1" smtClean="0">
                              <a:latin typeface="Cambria Math"/>
                              <a:ea typeface="Cambria Math"/>
                              <a:sym typeface="宋体" pitchFamily="2" charset="-122"/>
                            </a:rPr>
                            <m:t>=</m:t>
                          </m:r>
                          <m:r>
                            <a:rPr lang="en-US" altLang="zh-CN" sz="2400" b="1" i="1" smtClean="0">
                              <a:latin typeface="Cambria Math"/>
                              <a:ea typeface="Cambria Math"/>
                              <a:sym typeface="宋体" pitchFamily="2" charset="-122"/>
                            </a:rPr>
                            <m:t>𝟎</m:t>
                          </m:r>
                        </m:sub>
                        <m:sup>
                          <m:r>
                            <a:rPr lang="en-US" altLang="zh-CN" sz="2400" b="1" i="1" smtClean="0">
                              <a:latin typeface="Cambria Math"/>
                              <a:ea typeface="Cambria Math"/>
                              <a:sym typeface="宋体" pitchFamily="2" charset="-122"/>
                            </a:rPr>
                            <m:t>𝒏</m:t>
                          </m:r>
                        </m:sup>
                        <m:e>
                          <m:d>
                            <m:dPr>
                              <m:ctrlPr>
                                <a:rPr lang="en-US" altLang="zh-CN" sz="2400" b="1" i="1" smtClean="0">
                                  <a:latin typeface="Cambria Math" panose="02040503050406030204" pitchFamily="18" charset="0"/>
                                  <a:ea typeface="Cambria Math"/>
                                  <a:sym typeface="宋体" pitchFamily="2" charset="-122"/>
                                </a:rPr>
                              </m:ctrlPr>
                            </m:dPr>
                            <m:e>
                              <m:r>
                                <a:rPr lang="en-US" altLang="zh-CN" sz="2400" b="1" i="1" smtClean="0">
                                  <a:latin typeface="Cambria Math"/>
                                  <a:ea typeface="Cambria Math"/>
                                  <a:sym typeface="宋体" pitchFamily="2" charset="-122"/>
                                </a:rPr>
                                <m:t>𝟏</m:t>
                              </m:r>
                              <m:r>
                                <a:rPr lang="en-US" altLang="zh-CN" sz="2400" b="1" i="1" smtClean="0">
                                  <a:latin typeface="Cambria Math"/>
                                  <a:ea typeface="Cambria Math"/>
                                  <a:sym typeface="宋体" pitchFamily="2" charset="-122"/>
                                </a:rPr>
                                <m: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𝒑</m:t>
                                  </m:r>
                                </m:e>
                                <m:sub>
                                  <m:r>
                                    <a:rPr lang="en-US" altLang="zh-CN" sz="2400" b="1" i="1" smtClean="0">
                                      <a:latin typeface="Cambria Math"/>
                                      <a:ea typeface="Cambria Math"/>
                                      <a:sym typeface="宋体" pitchFamily="2" charset="-122"/>
                                    </a:rPr>
                                    <m:t>𝒊</m:t>
                                  </m:r>
                                </m:sub>
                              </m:sSub>
                            </m:e>
                          </m:d>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𝒙</m:t>
                              </m:r>
                            </m:e>
                            <m:sub>
                              <m:r>
                                <a:rPr lang="en-US" altLang="zh-CN" sz="2400" b="1" i="1" smtClean="0">
                                  <a:latin typeface="Cambria Math"/>
                                  <a:ea typeface="Cambria Math"/>
                                  <a:sym typeface="宋体" pitchFamily="2" charset="-122"/>
                                </a:rPr>
                                <m:t>𝒊</m:t>
                              </m:r>
                            </m:sub>
                          </m:sSub>
                        </m:e>
                      </m:nary>
                      <m:r>
                        <a:rPr lang="en-US" altLang="zh-CN" sz="2400" b="1" i="1" smtClean="0">
                          <a:latin typeface="Cambria Math"/>
                          <a:ea typeface="Cambria Math"/>
                          <a:sym typeface="宋体" pitchFamily="2" charset="-122"/>
                        </a:rPr>
                        <m:t>=</m:t>
                      </m:r>
                      <m:r>
                        <a:rPr lang="en-US" altLang="zh-CN" sz="2400" b="1" i="1" smtClean="0">
                          <a:solidFill>
                            <a:srgbClr val="0000FF"/>
                          </a:solidFill>
                          <a:latin typeface="Cambria Math"/>
                          <a:ea typeface="Cambria Math"/>
                          <a:sym typeface="宋体" pitchFamily="2" charset="-122"/>
                        </a:rPr>
                        <m:t>𝑴</m:t>
                      </m:r>
                    </m:oMath>
                  </m:oMathPara>
                </a14:m>
                <a:endParaRPr lang="zh-CN" altLang="en-US" sz="2400" b="1" dirty="0">
                  <a:latin typeface="微软雅黑" pitchFamily="34" charset="-122"/>
                  <a:ea typeface="微软雅黑" pitchFamily="34" charset="-122"/>
                  <a:sym typeface="宋体" pitchFamily="2" charset="-122"/>
                </a:endParaRPr>
              </a:p>
              <a:p>
                <a:pPr marL="0" indent="0">
                  <a:buFontTx/>
                  <a:buNone/>
                </a:pPr>
                <a:endParaRPr lang="zh-CN" altLang="en-US" sz="2400" b="1" dirty="0">
                  <a:latin typeface="微软雅黑" pitchFamily="34" charset="-122"/>
                  <a:ea typeface="微软雅黑" pitchFamily="34" charset="-122"/>
                </a:endParaRPr>
              </a:p>
            </p:txBody>
          </p:sp>
        </mc:Choice>
        <mc:Fallback xmlns="">
          <p:sp>
            <p:nvSpPr>
              <p:cNvPr id="48131" name="内容占位符 1"/>
              <p:cNvSpPr>
                <a:spLocks noGrp="1" noRot="1" noChangeAspect="1" noMove="1" noResize="1" noEditPoints="1" noAdjustHandles="1" noChangeArrowheads="1" noChangeShapeType="1" noTextEdit="1"/>
              </p:cNvSpPr>
              <p:nvPr>
                <p:ph idx="1"/>
              </p:nvPr>
            </p:nvSpPr>
            <p:spPr>
              <a:xfrm>
                <a:off x="293688" y="1311275"/>
                <a:ext cx="8229600" cy="4525963"/>
              </a:xfrm>
              <a:blipFill>
                <a:blip r:embed="rId3"/>
                <a:stretch>
                  <a:fillRect l="-1111" t="-942"/>
                </a:stretch>
              </a:blipFill>
            </p:spPr>
            <p:txBody>
              <a:bodyPr/>
              <a:lstStyle/>
              <a:p>
                <a:r>
                  <a:rPr lang="zh-CN" alt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化简与求解</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196056" y="1123869"/>
                <a:ext cx="8229600" cy="5618345"/>
              </a:xfrm>
            </p:spPr>
            <p:txBody>
              <a:bodyPr/>
              <a:lstStyle/>
              <a:p>
                <a:pPr marL="0" indent="0">
                  <a:buNone/>
                </a:pPr>
                <a:r>
                  <a:rPr lang="zh-CN" altLang="en-US" sz="2400" b="1" dirty="0">
                    <a:latin typeface="微软雅黑" pitchFamily="34" charset="-122"/>
                    <a:ea typeface="微软雅黑" pitchFamily="34" charset="-122"/>
                    <a:sym typeface="宋体" pitchFamily="2" charset="-122"/>
                  </a:rPr>
                  <a:t>固定收益 </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引入人工变量</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𝒙</m:t>
                        </m:r>
                      </m:e>
                      <m:sub>
                        <m:r>
                          <a:rPr lang="en-US" altLang="zh-CN" sz="2400" b="1" i="1" smtClean="0">
                            <a:latin typeface="Cambria Math"/>
                            <a:ea typeface="微软雅黑" pitchFamily="34" charset="-122"/>
                            <a:sym typeface="宋体" pitchFamily="2" charset="-122"/>
                          </a:rPr>
                          <m:t>𝒏</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𝟏</m:t>
                        </m:r>
                      </m:sub>
                    </m:sSub>
                  </m:oMath>
                </a14:m>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a:t>
                </a:r>
                <a:endParaRPr lang="en-US" altLang="zh-CN" sz="2400" b="1" dirty="0">
                  <a:latin typeface="微软雅黑" pitchFamily="34" charset="-122"/>
                  <a:ea typeface="微软雅黑" pitchFamily="34" charset="-122"/>
                  <a:sym typeface="宋体"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200" b="1" i="0" smtClean="0">
                          <a:latin typeface="Cambria Math"/>
                          <a:ea typeface="微软雅黑" pitchFamily="34" charset="-122"/>
                          <a:sym typeface="宋体" pitchFamily="2" charset="-122"/>
                        </a:rPr>
                        <m:t>𝐦𝐢𝐧</m:t>
                      </m:r>
                      <m:r>
                        <a:rPr lang="en-US" altLang="zh-CN" sz="2200" b="1" i="0" smtClean="0">
                          <a:latin typeface="Cambria Math"/>
                          <a:ea typeface="微软雅黑" pitchFamily="34" charset="-122"/>
                          <a:sym typeface="宋体" pitchFamily="2" charset="-122"/>
                        </a:rPr>
                        <m:t> </m:t>
                      </m:r>
                      <m:r>
                        <a:rPr lang="en-US" altLang="zh-CN" sz="2200" b="1" i="0" smtClean="0">
                          <a:latin typeface="Cambria Math"/>
                          <a:ea typeface="微软雅黑" pitchFamily="34" charset="-122"/>
                          <a:sym typeface="宋体" pitchFamily="2" charset="-122"/>
                        </a:rPr>
                        <m:t>𝐦𝐚𝐱</m:t>
                      </m:r>
                      <m:r>
                        <a:rPr lang="en-US" altLang="zh-CN" sz="2200" b="1" i="0" smtClean="0">
                          <a:latin typeface="Cambria Math"/>
                          <a:ea typeface="微软雅黑" pitchFamily="34" charset="-122"/>
                          <a:sym typeface="宋体" pitchFamily="2" charset="-122"/>
                        </a:rPr>
                        <m:t> </m:t>
                      </m:r>
                      <m:d>
                        <m:dPr>
                          <m:ctrlPr>
                            <a:rPr lang="en-US" altLang="zh-CN" sz="2200" b="1" i="1" smtClean="0">
                              <a:latin typeface="Cambria Math" panose="02040503050406030204" pitchFamily="18" charset="0"/>
                              <a:ea typeface="微软雅黑" pitchFamily="34" charset="-122"/>
                              <a:sym typeface="宋体" pitchFamily="2" charset="-122"/>
                            </a:rPr>
                          </m:ctrlPr>
                        </m:dPr>
                        <m:e>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𝒒</m:t>
                              </m:r>
                            </m:e>
                            <m:sub>
                              <m:r>
                                <a:rPr lang="en-US" altLang="zh-CN" sz="2200" b="1" i="1" smtClean="0">
                                  <a:latin typeface="Cambria Math"/>
                                  <a:ea typeface="微软雅黑" pitchFamily="34" charset="-122"/>
                                  <a:sym typeface="宋体" pitchFamily="2" charset="-122"/>
                                </a:rPr>
                                <m:t>𝒊</m:t>
                              </m:r>
                            </m:sub>
                          </m:sSub>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𝒙</m:t>
                              </m:r>
                            </m:e>
                            <m:sub>
                              <m:r>
                                <a:rPr lang="en-US" altLang="zh-CN" sz="2200" b="1" i="1" smtClean="0">
                                  <a:latin typeface="Cambria Math"/>
                                  <a:ea typeface="微软雅黑" pitchFamily="34" charset="-122"/>
                                  <a:sym typeface="宋体" pitchFamily="2" charset="-122"/>
                                </a:rPr>
                                <m:t>𝒊</m:t>
                              </m:r>
                            </m:sub>
                          </m:sSub>
                        </m:e>
                      </m:d>
                    </m:oMath>
                    <m:oMath xmlns:m="http://schemas.openxmlformats.org/officeDocument/2006/math">
                      <m:r>
                        <a:rPr lang="en-US" altLang="zh-CN" sz="2200" b="1" i="1" smtClean="0">
                          <a:latin typeface="Cambria Math"/>
                          <a:ea typeface="微软雅黑" pitchFamily="34" charset="-122"/>
                          <a:sym typeface="宋体" pitchFamily="2" charset="-122"/>
                        </a:rPr>
                        <m:t>𝒔</m:t>
                      </m:r>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𝒕</m:t>
                      </m:r>
                      <m:r>
                        <a:rPr lang="en-US" altLang="zh-CN" sz="2200" b="1" i="1" smtClean="0">
                          <a:latin typeface="Cambria Math"/>
                          <a:ea typeface="微软雅黑" pitchFamily="34" charset="-122"/>
                          <a:sym typeface="宋体" pitchFamily="2" charset="-122"/>
                        </a:rPr>
                        <m:t>. </m:t>
                      </m:r>
                      <m:nary>
                        <m:naryPr>
                          <m:chr m:val="∑"/>
                          <m:ctrlPr>
                            <a:rPr lang="en-US" altLang="zh-CN" sz="2200" b="1" i="1" smtClean="0">
                              <a:latin typeface="Cambria Math" panose="02040503050406030204" pitchFamily="18" charset="0"/>
                              <a:ea typeface="微软雅黑" pitchFamily="34" charset="-122"/>
                              <a:sym typeface="宋体" pitchFamily="2" charset="-122"/>
                            </a:rPr>
                          </m:ctrlPr>
                        </m:naryPr>
                        <m:sub>
                          <m:r>
                            <m:rPr>
                              <m:brk m:alnAt="23"/>
                            </m:rPr>
                            <a:rPr lang="en-US" altLang="zh-CN" sz="2200" b="1" i="1" smtClean="0">
                              <a:latin typeface="Cambria Math"/>
                              <a:ea typeface="微软雅黑" pitchFamily="34" charset="-122"/>
                              <a:sym typeface="宋体" pitchFamily="2" charset="-122"/>
                            </a:rPr>
                            <m:t>𝒊</m:t>
                          </m:r>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𝟎</m:t>
                          </m:r>
                        </m:sub>
                        <m:sup>
                          <m:r>
                            <a:rPr lang="en-US" altLang="zh-CN" sz="2200" b="1" i="1" smtClean="0">
                              <a:latin typeface="Cambria Math"/>
                              <a:ea typeface="微软雅黑" pitchFamily="34" charset="-122"/>
                              <a:sym typeface="宋体" pitchFamily="2" charset="-122"/>
                            </a:rPr>
                            <m:t>𝒏</m:t>
                          </m:r>
                        </m:sup>
                        <m:e>
                          <m:r>
                            <a:rPr lang="en-US" altLang="zh-CN" sz="2200" b="1" i="1" smtClean="0">
                              <a:latin typeface="Cambria Math"/>
                              <a:ea typeface="微软雅黑" pitchFamily="34" charset="-122"/>
                              <a:sym typeface="宋体" pitchFamily="2" charset="-122"/>
                            </a:rPr>
                            <m:t>(</m:t>
                          </m:r>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𝒓</m:t>
                              </m:r>
                            </m:e>
                            <m:sub>
                              <m:r>
                                <a:rPr lang="en-US" altLang="zh-CN" sz="2200" b="1" i="1" smtClean="0">
                                  <a:latin typeface="Cambria Math"/>
                                  <a:ea typeface="微软雅黑" pitchFamily="34" charset="-122"/>
                                  <a:sym typeface="宋体" pitchFamily="2" charset="-122"/>
                                </a:rPr>
                                <m:t>𝒊</m:t>
                              </m:r>
                            </m:sub>
                          </m:sSub>
                          <m:r>
                            <a:rPr lang="en-US" altLang="zh-CN" sz="2200" b="1" i="1" smtClean="0">
                              <a:latin typeface="Cambria Math"/>
                              <a:ea typeface="微软雅黑" pitchFamily="34" charset="-122"/>
                              <a:sym typeface="宋体" pitchFamily="2" charset="-122"/>
                            </a:rPr>
                            <m:t>−</m:t>
                          </m:r>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𝒑</m:t>
                              </m:r>
                            </m:e>
                            <m:sub>
                              <m:r>
                                <a:rPr lang="en-US" altLang="zh-CN" sz="2200" b="1" i="1" smtClean="0">
                                  <a:latin typeface="Cambria Math"/>
                                  <a:ea typeface="微软雅黑" pitchFamily="34" charset="-122"/>
                                  <a:sym typeface="宋体" pitchFamily="2" charset="-122"/>
                                </a:rPr>
                                <m:t>𝒊</m:t>
                              </m:r>
                            </m:sub>
                          </m:sSub>
                          <m:r>
                            <a:rPr lang="en-US" altLang="zh-CN" sz="2200" b="1" i="1" smtClean="0">
                              <a:latin typeface="Cambria Math"/>
                              <a:ea typeface="微软雅黑" pitchFamily="34" charset="-122"/>
                              <a:sym typeface="宋体" pitchFamily="2" charset="-122"/>
                            </a:rPr>
                            <m:t>)</m:t>
                          </m:r>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𝒙</m:t>
                              </m:r>
                            </m:e>
                            <m:sub>
                              <m:r>
                                <a:rPr lang="en-US" altLang="zh-CN" sz="2200" b="1" i="1" smtClean="0">
                                  <a:latin typeface="Cambria Math"/>
                                  <a:ea typeface="微软雅黑" pitchFamily="34" charset="-122"/>
                                  <a:sym typeface="宋体" pitchFamily="2" charset="-122"/>
                                </a:rPr>
                                <m:t>𝒊</m:t>
                              </m:r>
                            </m:sub>
                          </m:sSub>
                        </m:e>
                      </m:nary>
                      <m:r>
                        <a:rPr lang="en-US" altLang="zh-CN" sz="2200" b="1" i="1" smtClean="0">
                          <a:latin typeface="Cambria Math"/>
                          <a:ea typeface="Cambria Math"/>
                          <a:sym typeface="宋体" pitchFamily="2" charset="-122"/>
                        </a:rPr>
                        <m:t>≥</m:t>
                      </m:r>
                      <m:r>
                        <a:rPr lang="en-US" altLang="zh-CN" sz="2200" b="1" i="1" smtClean="0">
                          <a:latin typeface="Cambria Math"/>
                          <a:ea typeface="Cambria Math"/>
                          <a:sym typeface="宋体" pitchFamily="2" charset="-122"/>
                        </a:rPr>
                        <m:t>𝒌</m:t>
                      </m:r>
                      <m:r>
                        <a:rPr lang="en-US" altLang="zh-CN" sz="2200" b="1" i="1" smtClean="0">
                          <a:latin typeface="Cambria Math"/>
                          <a:ea typeface="Cambria Math"/>
                          <a:sym typeface="宋体" pitchFamily="2" charset="-122"/>
                        </a:rPr>
                        <m:t>,  </m:t>
                      </m:r>
                      <m:r>
                        <a:rPr lang="en-US" altLang="zh-CN" sz="2200" b="1" i="1" smtClean="0">
                          <a:latin typeface="Cambria Math"/>
                          <a:ea typeface="Cambria Math"/>
                          <a:sym typeface="宋体" pitchFamily="2" charset="-122"/>
                        </a:rPr>
                        <m:t>𝟏</m:t>
                      </m:r>
                      <m:r>
                        <a:rPr lang="en-US" altLang="zh-CN" sz="2200" b="1" i="1" smtClean="0">
                          <a:latin typeface="Cambria Math"/>
                          <a:ea typeface="Cambria Math"/>
                          <a:sym typeface="宋体" pitchFamily="2" charset="-122"/>
                        </a:rPr>
                        <m:t>≤</m:t>
                      </m:r>
                      <m:r>
                        <a:rPr lang="en-US" altLang="zh-CN" sz="2200" b="1" i="1" smtClean="0">
                          <a:latin typeface="Cambria Math"/>
                          <a:ea typeface="Cambria Math"/>
                          <a:sym typeface="宋体" pitchFamily="2" charset="-122"/>
                        </a:rPr>
                        <m:t>𝒊</m:t>
                      </m:r>
                      <m:r>
                        <a:rPr lang="en-US" altLang="zh-CN" sz="2200" b="1" i="1" smtClean="0">
                          <a:latin typeface="Cambria Math"/>
                          <a:ea typeface="Cambria Math"/>
                          <a:sym typeface="宋体" pitchFamily="2" charset="-122"/>
                        </a:rPr>
                        <m:t>≤</m:t>
                      </m:r>
                      <m:r>
                        <a:rPr lang="en-US" altLang="zh-CN" sz="2200" b="1" i="1" smtClean="0">
                          <a:latin typeface="Cambria Math"/>
                          <a:ea typeface="Cambria Math"/>
                          <a:sym typeface="宋体" pitchFamily="2" charset="-122"/>
                        </a:rPr>
                        <m:t>𝒏</m:t>
                      </m:r>
                      <m:r>
                        <a:rPr lang="en-US" altLang="zh-CN" sz="2200" b="1" i="1" smtClean="0">
                          <a:latin typeface="Cambria Math"/>
                          <a:ea typeface="Cambria Math"/>
                          <a:sym typeface="宋体" pitchFamily="2" charset="-122"/>
                        </a:rPr>
                        <m:t>,</m:t>
                      </m:r>
                    </m:oMath>
                    <m:oMath xmlns:m="http://schemas.openxmlformats.org/officeDocument/2006/math">
                      <m:r>
                        <a:rPr lang="en-US" altLang="zh-CN" sz="2200" b="1" i="1" smtClean="0">
                          <a:latin typeface="Cambria Math"/>
                          <a:ea typeface="Cambria Math"/>
                          <a:sym typeface="宋体" pitchFamily="2" charset="-122"/>
                        </a:rPr>
                        <m:t>       </m:t>
                      </m:r>
                      <m:nary>
                        <m:naryPr>
                          <m:chr m:val="∑"/>
                          <m:ctrlPr>
                            <a:rPr lang="en-US" altLang="zh-CN" sz="2200" b="1" i="1" smtClean="0">
                              <a:latin typeface="Cambria Math" panose="02040503050406030204" pitchFamily="18" charset="0"/>
                              <a:ea typeface="Cambria Math"/>
                              <a:sym typeface="宋体" pitchFamily="2" charset="-122"/>
                            </a:rPr>
                          </m:ctrlPr>
                        </m:naryPr>
                        <m:sub>
                          <m:r>
                            <m:rPr>
                              <m:brk m:alnAt="23"/>
                            </m:rPr>
                            <a:rPr lang="en-US" altLang="zh-CN" sz="2200" b="1" i="1" smtClean="0">
                              <a:latin typeface="Cambria Math"/>
                              <a:ea typeface="Cambria Math"/>
                              <a:sym typeface="宋体" pitchFamily="2" charset="-122"/>
                            </a:rPr>
                            <m:t>𝒊</m:t>
                          </m:r>
                          <m:r>
                            <a:rPr lang="en-US" altLang="zh-CN" sz="2200" b="1" i="1" smtClean="0">
                              <a:latin typeface="Cambria Math"/>
                              <a:ea typeface="Cambria Math"/>
                              <a:sym typeface="宋体" pitchFamily="2" charset="-122"/>
                            </a:rPr>
                            <m:t>=</m:t>
                          </m:r>
                          <m:r>
                            <a:rPr lang="en-US" altLang="zh-CN" sz="2200" b="1" i="1" smtClean="0">
                              <a:latin typeface="Cambria Math"/>
                              <a:ea typeface="Cambria Math"/>
                              <a:sym typeface="宋体" pitchFamily="2" charset="-122"/>
                            </a:rPr>
                            <m:t>𝟎</m:t>
                          </m:r>
                        </m:sub>
                        <m:sup>
                          <m:r>
                            <a:rPr lang="en-US" altLang="zh-CN" sz="2200" b="1" i="1" smtClean="0">
                              <a:latin typeface="Cambria Math"/>
                              <a:ea typeface="Cambria Math"/>
                              <a:sym typeface="宋体" pitchFamily="2" charset="-122"/>
                            </a:rPr>
                            <m:t>𝒏</m:t>
                          </m:r>
                        </m:sup>
                        <m:e>
                          <m:d>
                            <m:dPr>
                              <m:ctrlPr>
                                <a:rPr lang="en-US" altLang="zh-CN" sz="2200" b="1" i="1" smtClean="0">
                                  <a:latin typeface="Cambria Math" panose="02040503050406030204" pitchFamily="18" charset="0"/>
                                  <a:ea typeface="Cambria Math"/>
                                  <a:sym typeface="宋体" pitchFamily="2" charset="-122"/>
                                </a:rPr>
                              </m:ctrlPr>
                            </m:dPr>
                            <m:e>
                              <m:r>
                                <a:rPr lang="en-US" altLang="zh-CN" sz="2200" b="1" i="1" smtClean="0">
                                  <a:latin typeface="Cambria Math"/>
                                  <a:ea typeface="Cambria Math"/>
                                  <a:sym typeface="宋体" pitchFamily="2" charset="-122"/>
                                </a:rPr>
                                <m:t>𝟏</m:t>
                              </m:r>
                              <m:r>
                                <a:rPr lang="en-US" altLang="zh-CN" sz="2200" b="1" i="1" smtClean="0">
                                  <a:latin typeface="Cambria Math"/>
                                  <a:ea typeface="Cambria Math"/>
                                  <a:sym typeface="宋体" pitchFamily="2" charset="-122"/>
                                </a:rPr>
                                <m:t>+</m:t>
                              </m:r>
                              <m:sSub>
                                <m:sSubPr>
                                  <m:ctrlPr>
                                    <a:rPr lang="en-US" altLang="zh-CN" sz="2200" b="1" i="1" smtClean="0">
                                      <a:latin typeface="Cambria Math" panose="02040503050406030204" pitchFamily="18" charset="0"/>
                                      <a:ea typeface="Cambria Math"/>
                                      <a:sym typeface="宋体" pitchFamily="2" charset="-122"/>
                                    </a:rPr>
                                  </m:ctrlPr>
                                </m:sSubPr>
                                <m:e>
                                  <m:r>
                                    <a:rPr lang="en-US" altLang="zh-CN" sz="2200" b="1" i="1" smtClean="0">
                                      <a:latin typeface="Cambria Math"/>
                                      <a:ea typeface="Cambria Math"/>
                                      <a:sym typeface="宋体" pitchFamily="2" charset="-122"/>
                                    </a:rPr>
                                    <m:t>𝒑</m:t>
                                  </m:r>
                                </m:e>
                                <m:sub>
                                  <m:r>
                                    <a:rPr lang="en-US" altLang="zh-CN" sz="2200" b="1" i="1" smtClean="0">
                                      <a:latin typeface="Cambria Math"/>
                                      <a:ea typeface="Cambria Math"/>
                                      <a:sym typeface="宋体" pitchFamily="2" charset="-122"/>
                                    </a:rPr>
                                    <m:t>𝒊</m:t>
                                  </m:r>
                                </m:sub>
                              </m:sSub>
                            </m:e>
                          </m:d>
                          <m:sSub>
                            <m:sSubPr>
                              <m:ctrlPr>
                                <a:rPr lang="en-US" altLang="zh-CN" sz="2200" b="1" i="1" smtClean="0">
                                  <a:latin typeface="Cambria Math" panose="02040503050406030204" pitchFamily="18" charset="0"/>
                                  <a:ea typeface="Cambria Math"/>
                                  <a:sym typeface="宋体" pitchFamily="2" charset="-122"/>
                                </a:rPr>
                              </m:ctrlPr>
                            </m:sSubPr>
                            <m:e>
                              <m:r>
                                <a:rPr lang="en-US" altLang="zh-CN" sz="2200" b="1" i="1" smtClean="0">
                                  <a:latin typeface="Cambria Math"/>
                                  <a:ea typeface="Cambria Math"/>
                                  <a:sym typeface="宋体" pitchFamily="2" charset="-122"/>
                                </a:rPr>
                                <m:t>𝒙</m:t>
                              </m:r>
                            </m:e>
                            <m:sub>
                              <m:r>
                                <a:rPr lang="en-US" altLang="zh-CN" sz="2200" b="1" i="1" smtClean="0">
                                  <a:latin typeface="Cambria Math"/>
                                  <a:ea typeface="Cambria Math"/>
                                  <a:sym typeface="宋体" pitchFamily="2" charset="-122"/>
                                </a:rPr>
                                <m:t>𝒊</m:t>
                              </m:r>
                            </m:sub>
                          </m:sSub>
                        </m:e>
                      </m:nary>
                      <m:r>
                        <a:rPr lang="en-US" altLang="zh-CN" sz="2200" b="1" i="1" smtClean="0">
                          <a:latin typeface="Cambria Math"/>
                          <a:ea typeface="Cambria Math"/>
                          <a:sym typeface="宋体" pitchFamily="2" charset="-122"/>
                        </a:rPr>
                        <m:t>=</m:t>
                      </m:r>
                      <m:r>
                        <a:rPr lang="en-US" altLang="zh-CN" sz="2200" b="1" i="1" smtClean="0">
                          <a:solidFill>
                            <a:srgbClr val="0000FF"/>
                          </a:solidFill>
                          <a:latin typeface="Cambria Math"/>
                          <a:ea typeface="Cambria Math"/>
                          <a:sym typeface="宋体" pitchFamily="2" charset="-122"/>
                        </a:rPr>
                        <m:t>𝑴</m:t>
                      </m:r>
                      <m:r>
                        <a:rPr lang="en-US" altLang="zh-CN" sz="2200" b="1" i="1" smtClean="0">
                          <a:latin typeface="Cambria Math"/>
                          <a:ea typeface="Cambria Math"/>
                          <a:sym typeface="宋体" pitchFamily="2" charset="-122"/>
                        </a:rPr>
                        <m:t>,  </m:t>
                      </m:r>
                      <m:r>
                        <a:rPr lang="en-US" altLang="zh-CN" sz="2200" b="1" i="1" smtClean="0">
                          <a:latin typeface="Cambria Math"/>
                          <a:ea typeface="Cambria Math"/>
                          <a:sym typeface="宋体" pitchFamily="2" charset="-122"/>
                        </a:rPr>
                        <m:t>𝒙</m:t>
                      </m:r>
                      <m:r>
                        <a:rPr lang="en-US" altLang="zh-CN" sz="2200" b="1" i="1" smtClean="0">
                          <a:latin typeface="Cambria Math"/>
                          <a:ea typeface="Cambria Math"/>
                          <a:sym typeface="宋体" pitchFamily="2" charset="-122"/>
                        </a:rPr>
                        <m:t>≥</m:t>
                      </m:r>
                      <m:r>
                        <a:rPr lang="en-US" altLang="zh-CN" sz="2200" b="1" i="1" smtClean="0">
                          <a:latin typeface="Cambria Math"/>
                          <a:ea typeface="Cambria Math"/>
                          <a:sym typeface="宋体" pitchFamily="2" charset="-122"/>
                        </a:rPr>
                        <m:t>𝟎</m:t>
                      </m:r>
                      <m:r>
                        <a:rPr lang="en-US" altLang="zh-CN" sz="2200" b="1" i="1" smtClean="0">
                          <a:latin typeface="Cambria Math"/>
                          <a:ea typeface="Cambria Math"/>
                          <a:sym typeface="宋体" pitchFamily="2" charset="-122"/>
                        </a:rPr>
                        <m:t>.</m:t>
                      </m:r>
                    </m:oMath>
                  </m:oMathPara>
                </a14:m>
                <a:endParaRPr lang="en-US" altLang="zh-CN" sz="2200" b="1" dirty="0">
                  <a:latin typeface="微软雅黑" pitchFamily="34" charset="-122"/>
                  <a:ea typeface="微软雅黑" pitchFamily="34" charset="-122"/>
                  <a:sym typeface="宋体" pitchFamily="2" charset="-122"/>
                </a:endParaRPr>
              </a:p>
              <a:p>
                <a:pPr marL="0" indent="0">
                  <a:buNone/>
                </a:pPr>
                <a:endParaRPr lang="en-US" altLang="zh-CN" sz="2200" b="1" dirty="0">
                  <a:latin typeface="微软雅黑" pitchFamily="34" charset="-122"/>
                  <a:ea typeface="微软雅黑" pitchFamily="34" charset="-122"/>
                  <a:sym typeface="宋体"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200" b="1" i="0">
                          <a:latin typeface="Cambria Math"/>
                          <a:ea typeface="微软雅黑" pitchFamily="34" charset="-122"/>
                          <a:sym typeface="宋体" pitchFamily="2" charset="-122"/>
                        </a:rPr>
                        <m:t>𝐦𝐢𝐧</m:t>
                      </m:r>
                      <m:r>
                        <a:rPr lang="en-US" altLang="zh-CN" sz="2200" b="1" i="1">
                          <a:latin typeface="Cambria Math"/>
                          <a:ea typeface="微软雅黑" pitchFamily="34" charset="-122"/>
                          <a:sym typeface="宋体" pitchFamily="2" charset="-122"/>
                        </a:rPr>
                        <m:t> </m:t>
                      </m:r>
                      <m:sSub>
                        <m:sSubPr>
                          <m:ctrlPr>
                            <a:rPr lang="en-US" altLang="zh-CN" sz="2200" b="1" i="1" smtClean="0">
                              <a:latin typeface="Cambria Math" panose="02040503050406030204" pitchFamily="18" charset="0"/>
                              <a:ea typeface="微软雅黑" pitchFamily="34" charset="-122"/>
                              <a:sym typeface="宋体" pitchFamily="2" charset="-122"/>
                            </a:rPr>
                          </m:ctrlPr>
                        </m:sSubPr>
                        <m:e>
                          <m:r>
                            <a:rPr lang="en-US" altLang="zh-CN" sz="2200" b="1" i="1" smtClean="0">
                              <a:latin typeface="Cambria Math"/>
                              <a:ea typeface="微软雅黑" pitchFamily="34" charset="-122"/>
                              <a:sym typeface="宋体" pitchFamily="2" charset="-122"/>
                            </a:rPr>
                            <m:t>𝒙</m:t>
                          </m:r>
                        </m:e>
                        <m:sub>
                          <m:r>
                            <a:rPr lang="en-US" altLang="zh-CN" sz="2200" b="1" i="1" smtClean="0">
                              <a:latin typeface="Cambria Math"/>
                              <a:ea typeface="微软雅黑" pitchFamily="34" charset="-122"/>
                              <a:sym typeface="宋体" pitchFamily="2" charset="-122"/>
                            </a:rPr>
                            <m:t>𝒏</m:t>
                          </m:r>
                          <m:r>
                            <a:rPr lang="en-US" altLang="zh-CN" sz="2200" b="1" i="1" smtClean="0">
                              <a:latin typeface="Cambria Math"/>
                              <a:ea typeface="微软雅黑" pitchFamily="34" charset="-122"/>
                              <a:sym typeface="宋体" pitchFamily="2" charset="-122"/>
                            </a:rPr>
                            <m:t>+</m:t>
                          </m:r>
                          <m:r>
                            <a:rPr lang="en-US" altLang="zh-CN" sz="2200" b="1" i="1" smtClean="0">
                              <a:latin typeface="Cambria Math"/>
                              <a:ea typeface="微软雅黑" pitchFamily="34" charset="-122"/>
                              <a:sym typeface="宋体" pitchFamily="2" charset="-122"/>
                            </a:rPr>
                            <m:t>𝟏</m:t>
                          </m:r>
                        </m:sub>
                      </m:sSub>
                    </m:oMath>
                    <m:oMath xmlns:m="http://schemas.openxmlformats.org/officeDocument/2006/math">
                      <m:r>
                        <a:rPr lang="en-US" altLang="zh-CN" sz="2000" b="1" i="1">
                          <a:latin typeface="Cambria Math"/>
                          <a:ea typeface="微软雅黑" pitchFamily="34" charset="-122"/>
                          <a:sym typeface="宋体" pitchFamily="2" charset="-122"/>
                        </a:rPr>
                        <m:t>𝒔</m:t>
                      </m:r>
                      <m:r>
                        <a:rPr lang="en-US" altLang="zh-CN" sz="2000" b="1" i="1">
                          <a:latin typeface="Cambria Math"/>
                          <a:ea typeface="微软雅黑" pitchFamily="34" charset="-122"/>
                          <a:sym typeface="宋体" pitchFamily="2" charset="-122"/>
                        </a:rPr>
                        <m:t>.</m:t>
                      </m:r>
                      <m:r>
                        <a:rPr lang="en-US" altLang="zh-CN" sz="2000" b="1" i="1">
                          <a:latin typeface="Cambria Math"/>
                          <a:ea typeface="微软雅黑" pitchFamily="34" charset="-122"/>
                          <a:sym typeface="宋体" pitchFamily="2" charset="-122"/>
                        </a:rPr>
                        <m:t>𝒕</m:t>
                      </m:r>
                      <m:r>
                        <a:rPr lang="en-US" altLang="zh-CN" sz="2000" b="1" i="1">
                          <a:latin typeface="Cambria Math"/>
                          <a:ea typeface="微软雅黑" pitchFamily="34" charset="-122"/>
                          <a:sym typeface="宋体" pitchFamily="2" charset="-122"/>
                        </a:rPr>
                        <m:t>.   </m:t>
                      </m:r>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a:ea typeface="微软雅黑" pitchFamily="34" charset="-122"/>
                              <a:sym typeface="宋体" pitchFamily="2" charset="-122"/>
                            </a:rPr>
                            <m:t>𝒒</m:t>
                          </m:r>
                        </m:e>
                        <m:sub>
                          <m:r>
                            <a:rPr lang="en-US" altLang="zh-CN" sz="2000" b="1" i="1" smtClean="0">
                              <a:latin typeface="Cambria Math"/>
                              <a:ea typeface="微软雅黑" pitchFamily="34" charset="-122"/>
                              <a:sym typeface="宋体" pitchFamily="2" charset="-122"/>
                            </a:rPr>
                            <m:t>𝒊</m:t>
                          </m:r>
                        </m:sub>
                      </m:sSub>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a:ea typeface="微软雅黑" pitchFamily="34" charset="-122"/>
                              <a:sym typeface="宋体" pitchFamily="2" charset="-122"/>
                            </a:rPr>
                            <m:t>𝒙</m:t>
                          </m:r>
                        </m:e>
                        <m:sub>
                          <m:r>
                            <a:rPr lang="en-US" altLang="zh-CN" sz="2000" b="1" i="1" smtClean="0">
                              <a:latin typeface="Cambria Math"/>
                              <a:ea typeface="微软雅黑" pitchFamily="34" charset="-122"/>
                              <a:sym typeface="宋体" pitchFamily="2" charset="-122"/>
                            </a:rPr>
                            <m:t>𝒊</m:t>
                          </m:r>
                        </m:sub>
                      </m:sSub>
                      <m:r>
                        <a:rPr lang="en-US" altLang="zh-CN" sz="2000" b="1" i="1" smtClean="0">
                          <a:latin typeface="Cambria Math"/>
                          <a:ea typeface="Cambria Math"/>
                          <a:sym typeface="宋体" pitchFamily="2" charset="-122"/>
                        </a:rPr>
                        <m:t>≤</m:t>
                      </m:r>
                      <m:sSub>
                        <m:sSubPr>
                          <m:ctrlPr>
                            <a:rPr lang="en-US" altLang="zh-CN" sz="2000" b="1" i="1">
                              <a:latin typeface="Cambria Math" panose="02040503050406030204" pitchFamily="18" charset="0"/>
                              <a:ea typeface="微软雅黑" pitchFamily="34" charset="-122"/>
                              <a:sym typeface="宋体" pitchFamily="2" charset="-122"/>
                            </a:rPr>
                          </m:ctrlPr>
                        </m:sSubPr>
                        <m:e>
                          <m:r>
                            <a:rPr lang="en-US" altLang="zh-CN" sz="2000" b="1" i="1">
                              <a:latin typeface="Cambria Math"/>
                              <a:ea typeface="微软雅黑" pitchFamily="34" charset="-122"/>
                              <a:sym typeface="宋体" pitchFamily="2" charset="-122"/>
                            </a:rPr>
                            <m:t>𝒙</m:t>
                          </m:r>
                        </m:e>
                        <m:sub>
                          <m:r>
                            <a:rPr lang="en-US" altLang="zh-CN" sz="2000" b="1" i="1">
                              <a:latin typeface="Cambria Math"/>
                              <a:ea typeface="微软雅黑" pitchFamily="34" charset="-122"/>
                              <a:sym typeface="宋体" pitchFamily="2" charset="-122"/>
                            </a:rPr>
                            <m:t>𝒏</m:t>
                          </m:r>
                          <m:r>
                            <a:rPr lang="en-US" altLang="zh-CN" sz="2000" b="1" i="1">
                              <a:latin typeface="Cambria Math"/>
                              <a:ea typeface="微软雅黑" pitchFamily="34" charset="-122"/>
                              <a:sym typeface="宋体" pitchFamily="2" charset="-122"/>
                            </a:rPr>
                            <m:t>+</m:t>
                          </m:r>
                          <m:r>
                            <a:rPr lang="en-US" altLang="zh-CN" sz="2000" b="1" i="1">
                              <a:latin typeface="Cambria Math"/>
                              <a:ea typeface="微软雅黑" pitchFamily="34" charset="-122"/>
                              <a:sym typeface="宋体" pitchFamily="2" charset="-122"/>
                            </a:rPr>
                            <m:t>𝟏</m:t>
                          </m:r>
                        </m:sub>
                      </m:sSub>
                    </m:oMath>
                    <m:oMath xmlns:m="http://schemas.openxmlformats.org/officeDocument/2006/math">
                      <m:r>
                        <a:rPr lang="en-US" altLang="zh-CN" sz="2000" b="1" i="1" smtClean="0">
                          <a:latin typeface="Cambria Math"/>
                          <a:ea typeface="微软雅黑" pitchFamily="34" charset="-122"/>
                          <a:sym typeface="宋体" pitchFamily="2" charset="-122"/>
                        </a:rPr>
                        <m:t>          </m:t>
                      </m:r>
                      <m:nary>
                        <m:naryPr>
                          <m:chr m:val="∑"/>
                          <m:ctrlPr>
                            <a:rPr lang="en-US" altLang="zh-CN" sz="2000" b="1" i="1">
                              <a:latin typeface="Cambria Math" panose="02040503050406030204" pitchFamily="18" charset="0"/>
                              <a:ea typeface="微软雅黑" pitchFamily="34" charset="-122"/>
                              <a:sym typeface="宋体" pitchFamily="2" charset="-122"/>
                            </a:rPr>
                          </m:ctrlPr>
                        </m:naryPr>
                        <m:sub>
                          <m:r>
                            <m:rPr>
                              <m:brk m:alnAt="23"/>
                            </m:rPr>
                            <a:rPr lang="en-US" altLang="zh-CN" sz="2000" b="1" i="1">
                              <a:latin typeface="Cambria Math"/>
                              <a:ea typeface="微软雅黑" pitchFamily="34" charset="-122"/>
                              <a:sym typeface="宋体" pitchFamily="2" charset="-122"/>
                            </a:rPr>
                            <m:t>𝒊</m:t>
                          </m:r>
                          <m:r>
                            <a:rPr lang="en-US" altLang="zh-CN" sz="2000" b="1" i="1">
                              <a:latin typeface="Cambria Math"/>
                              <a:ea typeface="微软雅黑" pitchFamily="34" charset="-122"/>
                              <a:sym typeface="宋体" pitchFamily="2" charset="-122"/>
                            </a:rPr>
                            <m:t>=</m:t>
                          </m:r>
                          <m:r>
                            <a:rPr lang="en-US" altLang="zh-CN" sz="2000" b="1" i="1">
                              <a:latin typeface="Cambria Math"/>
                              <a:ea typeface="微软雅黑" pitchFamily="34" charset="-122"/>
                              <a:sym typeface="宋体" pitchFamily="2" charset="-122"/>
                            </a:rPr>
                            <m:t>𝟎</m:t>
                          </m:r>
                        </m:sub>
                        <m:sup>
                          <m:r>
                            <a:rPr lang="en-US" altLang="zh-CN" sz="2000" b="1" i="1">
                              <a:latin typeface="Cambria Math"/>
                              <a:ea typeface="微软雅黑" pitchFamily="34" charset="-122"/>
                              <a:sym typeface="宋体" pitchFamily="2" charset="-122"/>
                            </a:rPr>
                            <m:t>𝒏</m:t>
                          </m:r>
                        </m:sup>
                        <m:e>
                          <m:r>
                            <a:rPr lang="en-US" altLang="zh-CN" sz="2000" b="1" i="1">
                              <a:latin typeface="Cambria Math"/>
                              <a:ea typeface="微软雅黑" pitchFamily="34" charset="-122"/>
                              <a:sym typeface="宋体" pitchFamily="2" charset="-122"/>
                            </a:rPr>
                            <m:t>(</m:t>
                          </m:r>
                          <m:sSub>
                            <m:sSubPr>
                              <m:ctrlPr>
                                <a:rPr lang="en-US" altLang="zh-CN" sz="2000" b="1" i="1">
                                  <a:latin typeface="Cambria Math" panose="02040503050406030204" pitchFamily="18" charset="0"/>
                                  <a:ea typeface="微软雅黑" pitchFamily="34" charset="-122"/>
                                  <a:sym typeface="宋体" pitchFamily="2" charset="-122"/>
                                </a:rPr>
                              </m:ctrlPr>
                            </m:sSubPr>
                            <m:e>
                              <m:r>
                                <a:rPr lang="en-US" altLang="zh-CN" sz="2000" b="1" i="1">
                                  <a:latin typeface="Cambria Math"/>
                                  <a:ea typeface="微软雅黑" pitchFamily="34" charset="-122"/>
                                  <a:sym typeface="宋体" pitchFamily="2" charset="-122"/>
                                </a:rPr>
                                <m:t>𝒓</m:t>
                              </m:r>
                            </m:e>
                            <m:sub>
                              <m:r>
                                <a:rPr lang="en-US" altLang="zh-CN" sz="2000" b="1" i="1">
                                  <a:latin typeface="Cambria Math"/>
                                  <a:ea typeface="微软雅黑" pitchFamily="34" charset="-122"/>
                                  <a:sym typeface="宋体" pitchFamily="2" charset="-122"/>
                                </a:rPr>
                                <m:t>𝒊</m:t>
                              </m:r>
                            </m:sub>
                          </m:sSub>
                          <m:r>
                            <a:rPr lang="en-US" altLang="zh-CN" sz="2000" b="1" i="1">
                              <a:latin typeface="Cambria Math"/>
                              <a:ea typeface="微软雅黑" pitchFamily="34" charset="-122"/>
                              <a:sym typeface="宋体" pitchFamily="2" charset="-122"/>
                            </a:rPr>
                            <m:t>−</m:t>
                          </m:r>
                          <m:sSub>
                            <m:sSubPr>
                              <m:ctrlPr>
                                <a:rPr lang="en-US" altLang="zh-CN" sz="2000" b="1" i="1">
                                  <a:latin typeface="Cambria Math" panose="02040503050406030204" pitchFamily="18" charset="0"/>
                                  <a:ea typeface="微软雅黑" pitchFamily="34" charset="-122"/>
                                  <a:sym typeface="宋体" pitchFamily="2" charset="-122"/>
                                </a:rPr>
                              </m:ctrlPr>
                            </m:sSubPr>
                            <m:e>
                              <m:r>
                                <a:rPr lang="en-US" altLang="zh-CN" sz="2000" b="1" i="1">
                                  <a:latin typeface="Cambria Math"/>
                                  <a:ea typeface="微软雅黑" pitchFamily="34" charset="-122"/>
                                  <a:sym typeface="宋体" pitchFamily="2" charset="-122"/>
                                </a:rPr>
                                <m:t>𝒑</m:t>
                              </m:r>
                            </m:e>
                            <m:sub>
                              <m:r>
                                <a:rPr lang="en-US" altLang="zh-CN" sz="2000" b="1" i="1">
                                  <a:latin typeface="Cambria Math"/>
                                  <a:ea typeface="微软雅黑" pitchFamily="34" charset="-122"/>
                                  <a:sym typeface="宋体" pitchFamily="2" charset="-122"/>
                                </a:rPr>
                                <m:t>𝒊</m:t>
                              </m:r>
                            </m:sub>
                          </m:sSub>
                          <m:r>
                            <a:rPr lang="en-US" altLang="zh-CN" sz="2000" b="1" i="1">
                              <a:latin typeface="Cambria Math"/>
                              <a:ea typeface="微软雅黑" pitchFamily="34" charset="-122"/>
                              <a:sym typeface="宋体" pitchFamily="2" charset="-122"/>
                            </a:rPr>
                            <m:t>)</m:t>
                          </m:r>
                          <m:sSub>
                            <m:sSubPr>
                              <m:ctrlPr>
                                <a:rPr lang="en-US" altLang="zh-CN" sz="2000" b="1" i="1">
                                  <a:latin typeface="Cambria Math" panose="02040503050406030204" pitchFamily="18" charset="0"/>
                                  <a:ea typeface="微软雅黑" pitchFamily="34" charset="-122"/>
                                  <a:sym typeface="宋体" pitchFamily="2" charset="-122"/>
                                </a:rPr>
                              </m:ctrlPr>
                            </m:sSubPr>
                            <m:e>
                              <m:r>
                                <a:rPr lang="en-US" altLang="zh-CN" sz="2000" b="1" i="1">
                                  <a:latin typeface="Cambria Math"/>
                                  <a:ea typeface="微软雅黑" pitchFamily="34" charset="-122"/>
                                  <a:sym typeface="宋体" pitchFamily="2" charset="-122"/>
                                </a:rPr>
                                <m:t>𝒙</m:t>
                              </m:r>
                            </m:e>
                            <m:sub>
                              <m:r>
                                <a:rPr lang="en-US" altLang="zh-CN" sz="2000" b="1" i="1">
                                  <a:latin typeface="Cambria Math"/>
                                  <a:ea typeface="微软雅黑" pitchFamily="34" charset="-122"/>
                                  <a:sym typeface="宋体" pitchFamily="2" charset="-122"/>
                                </a:rPr>
                                <m:t>𝒊</m:t>
                              </m:r>
                            </m:sub>
                          </m:sSub>
                        </m:e>
                      </m:nary>
                      <m:r>
                        <a:rPr lang="en-US" altLang="zh-CN" sz="2000" b="1" i="1">
                          <a:latin typeface="Cambria Math"/>
                          <a:ea typeface="Cambria Math"/>
                          <a:sym typeface="宋体" pitchFamily="2" charset="-122"/>
                        </a:rPr>
                        <m:t>≥</m:t>
                      </m:r>
                      <m:r>
                        <a:rPr lang="en-US" altLang="zh-CN" sz="2000" b="1" i="1">
                          <a:latin typeface="Cambria Math"/>
                          <a:ea typeface="Cambria Math"/>
                          <a:sym typeface="宋体" pitchFamily="2" charset="-122"/>
                        </a:rPr>
                        <m:t>𝒌</m:t>
                      </m:r>
                      <m:r>
                        <a:rPr lang="en-US" altLang="zh-CN" sz="2000" b="1" i="1">
                          <a:latin typeface="Cambria Math"/>
                          <a:ea typeface="Cambria Math"/>
                          <a:sym typeface="宋体" pitchFamily="2" charset="-122"/>
                        </a:rPr>
                        <m:t>,  </m:t>
                      </m:r>
                      <m:r>
                        <a:rPr lang="en-US" altLang="zh-CN" sz="2000" b="1" i="1">
                          <a:latin typeface="Cambria Math"/>
                          <a:ea typeface="Cambria Math"/>
                          <a:sym typeface="宋体" pitchFamily="2" charset="-122"/>
                        </a:rPr>
                        <m:t>𝟏</m:t>
                      </m:r>
                      <m:r>
                        <a:rPr lang="en-US" altLang="zh-CN" sz="2000" b="1" i="1">
                          <a:latin typeface="Cambria Math"/>
                          <a:ea typeface="Cambria Math"/>
                          <a:sym typeface="宋体" pitchFamily="2" charset="-122"/>
                        </a:rPr>
                        <m:t>≤</m:t>
                      </m:r>
                      <m:r>
                        <a:rPr lang="en-US" altLang="zh-CN" sz="2000" b="1" i="1">
                          <a:latin typeface="Cambria Math"/>
                          <a:ea typeface="Cambria Math"/>
                          <a:sym typeface="宋体" pitchFamily="2" charset="-122"/>
                        </a:rPr>
                        <m:t>𝒊</m:t>
                      </m:r>
                      <m:r>
                        <a:rPr lang="en-US" altLang="zh-CN" sz="2000" b="1" i="1">
                          <a:latin typeface="Cambria Math"/>
                          <a:ea typeface="Cambria Math"/>
                          <a:sym typeface="宋体" pitchFamily="2" charset="-122"/>
                        </a:rPr>
                        <m:t>≤</m:t>
                      </m:r>
                      <m:r>
                        <a:rPr lang="en-US" altLang="zh-CN" sz="2000" b="1" i="1">
                          <a:latin typeface="Cambria Math"/>
                          <a:ea typeface="Cambria Math"/>
                          <a:sym typeface="宋体" pitchFamily="2" charset="-122"/>
                        </a:rPr>
                        <m:t>𝒏</m:t>
                      </m:r>
                      <m:r>
                        <a:rPr lang="en-US" altLang="zh-CN" sz="2000" b="1" i="1">
                          <a:latin typeface="Cambria Math"/>
                          <a:ea typeface="Cambria Math"/>
                          <a:sym typeface="宋体" pitchFamily="2" charset="-122"/>
                        </a:rPr>
                        <m:t>,</m:t>
                      </m:r>
                    </m:oMath>
                    <m:oMath xmlns:m="http://schemas.openxmlformats.org/officeDocument/2006/math">
                      <m:r>
                        <a:rPr lang="en-US" altLang="zh-CN" sz="2200" b="1" i="1">
                          <a:latin typeface="Cambria Math"/>
                          <a:ea typeface="Cambria Math"/>
                          <a:sym typeface="宋体" pitchFamily="2" charset="-122"/>
                        </a:rPr>
                        <m:t>       </m:t>
                      </m:r>
                      <m:r>
                        <a:rPr lang="en-US" altLang="zh-CN" sz="2200" b="1" i="1" smtClean="0">
                          <a:latin typeface="Cambria Math"/>
                          <a:ea typeface="Cambria Math"/>
                          <a:sym typeface="宋体" pitchFamily="2" charset="-122"/>
                        </a:rPr>
                        <m:t>  </m:t>
                      </m:r>
                      <m:nary>
                        <m:naryPr>
                          <m:chr m:val="∑"/>
                          <m:ctrlPr>
                            <a:rPr lang="en-US" altLang="zh-CN" sz="2200" b="1" i="1">
                              <a:latin typeface="Cambria Math" panose="02040503050406030204" pitchFamily="18" charset="0"/>
                              <a:ea typeface="Cambria Math"/>
                              <a:sym typeface="宋体" pitchFamily="2" charset="-122"/>
                            </a:rPr>
                          </m:ctrlPr>
                        </m:naryPr>
                        <m:sub>
                          <m:r>
                            <m:rPr>
                              <m:brk m:alnAt="23"/>
                            </m:rPr>
                            <a:rPr lang="en-US" altLang="zh-CN" sz="2200" b="1" i="1">
                              <a:latin typeface="Cambria Math"/>
                              <a:ea typeface="Cambria Math"/>
                              <a:sym typeface="宋体" pitchFamily="2" charset="-122"/>
                            </a:rPr>
                            <m:t>𝒊</m:t>
                          </m:r>
                          <m:r>
                            <a:rPr lang="en-US" altLang="zh-CN" sz="2200" b="1" i="1">
                              <a:latin typeface="Cambria Math"/>
                              <a:ea typeface="Cambria Math"/>
                              <a:sym typeface="宋体" pitchFamily="2" charset="-122"/>
                            </a:rPr>
                            <m:t>=</m:t>
                          </m:r>
                          <m:r>
                            <a:rPr lang="en-US" altLang="zh-CN" sz="2200" b="1" i="1">
                              <a:latin typeface="Cambria Math"/>
                              <a:ea typeface="Cambria Math"/>
                              <a:sym typeface="宋体" pitchFamily="2" charset="-122"/>
                            </a:rPr>
                            <m:t>𝟎</m:t>
                          </m:r>
                        </m:sub>
                        <m:sup>
                          <m:r>
                            <a:rPr lang="en-US" altLang="zh-CN" sz="2200" b="1" i="1">
                              <a:latin typeface="Cambria Math"/>
                              <a:ea typeface="Cambria Math"/>
                              <a:sym typeface="宋体" pitchFamily="2" charset="-122"/>
                            </a:rPr>
                            <m:t>𝒏</m:t>
                          </m:r>
                        </m:sup>
                        <m:e>
                          <m:d>
                            <m:dPr>
                              <m:ctrlPr>
                                <a:rPr lang="en-US" altLang="zh-CN" sz="2200" b="1" i="1">
                                  <a:latin typeface="Cambria Math" panose="02040503050406030204" pitchFamily="18" charset="0"/>
                                  <a:ea typeface="Cambria Math"/>
                                  <a:sym typeface="宋体" pitchFamily="2" charset="-122"/>
                                </a:rPr>
                              </m:ctrlPr>
                            </m:dPr>
                            <m:e>
                              <m:r>
                                <a:rPr lang="en-US" altLang="zh-CN" sz="2200" b="1" i="1">
                                  <a:latin typeface="Cambria Math"/>
                                  <a:ea typeface="Cambria Math"/>
                                  <a:sym typeface="宋体" pitchFamily="2" charset="-122"/>
                                </a:rPr>
                                <m:t>𝟏</m:t>
                              </m:r>
                              <m:r>
                                <a:rPr lang="en-US" altLang="zh-CN" sz="2200" b="1" i="1">
                                  <a:latin typeface="Cambria Math"/>
                                  <a:ea typeface="Cambria Math"/>
                                  <a:sym typeface="宋体" pitchFamily="2" charset="-122"/>
                                </a:rPr>
                                <m:t>+</m:t>
                              </m:r>
                              <m:sSub>
                                <m:sSubPr>
                                  <m:ctrlPr>
                                    <a:rPr lang="en-US" altLang="zh-CN" sz="2200" b="1" i="1">
                                      <a:latin typeface="Cambria Math" panose="02040503050406030204" pitchFamily="18" charset="0"/>
                                      <a:ea typeface="Cambria Math"/>
                                      <a:sym typeface="宋体" pitchFamily="2" charset="-122"/>
                                    </a:rPr>
                                  </m:ctrlPr>
                                </m:sSubPr>
                                <m:e>
                                  <m:r>
                                    <a:rPr lang="en-US" altLang="zh-CN" sz="2200" b="1" i="1">
                                      <a:latin typeface="Cambria Math"/>
                                      <a:ea typeface="Cambria Math"/>
                                      <a:sym typeface="宋体" pitchFamily="2" charset="-122"/>
                                    </a:rPr>
                                    <m:t>𝒑</m:t>
                                  </m:r>
                                </m:e>
                                <m:sub>
                                  <m:r>
                                    <a:rPr lang="en-US" altLang="zh-CN" sz="2200" b="1" i="1">
                                      <a:latin typeface="Cambria Math"/>
                                      <a:ea typeface="Cambria Math"/>
                                      <a:sym typeface="宋体" pitchFamily="2" charset="-122"/>
                                    </a:rPr>
                                    <m:t>𝒊</m:t>
                                  </m:r>
                                </m:sub>
                              </m:sSub>
                            </m:e>
                          </m:d>
                          <m:sSub>
                            <m:sSubPr>
                              <m:ctrlPr>
                                <a:rPr lang="en-US" altLang="zh-CN" sz="2200" b="1" i="1">
                                  <a:latin typeface="Cambria Math" panose="02040503050406030204" pitchFamily="18" charset="0"/>
                                  <a:ea typeface="Cambria Math"/>
                                  <a:sym typeface="宋体" pitchFamily="2" charset="-122"/>
                                </a:rPr>
                              </m:ctrlPr>
                            </m:sSubPr>
                            <m:e>
                              <m:r>
                                <a:rPr lang="en-US" altLang="zh-CN" sz="2200" b="1" i="1">
                                  <a:latin typeface="Cambria Math"/>
                                  <a:ea typeface="Cambria Math"/>
                                  <a:sym typeface="宋体" pitchFamily="2" charset="-122"/>
                                </a:rPr>
                                <m:t>𝒙</m:t>
                              </m:r>
                            </m:e>
                            <m:sub>
                              <m:r>
                                <a:rPr lang="en-US" altLang="zh-CN" sz="2200" b="1" i="1">
                                  <a:latin typeface="Cambria Math"/>
                                  <a:ea typeface="Cambria Math"/>
                                  <a:sym typeface="宋体" pitchFamily="2" charset="-122"/>
                                </a:rPr>
                                <m:t>𝒊</m:t>
                              </m:r>
                            </m:sub>
                          </m:sSub>
                        </m:e>
                      </m:nary>
                      <m:r>
                        <a:rPr lang="en-US" altLang="zh-CN" sz="2200" b="1" i="1">
                          <a:latin typeface="Cambria Math"/>
                          <a:ea typeface="Cambria Math"/>
                          <a:sym typeface="宋体" pitchFamily="2" charset="-122"/>
                        </a:rPr>
                        <m:t>=</m:t>
                      </m:r>
                      <m:r>
                        <a:rPr lang="en-US" altLang="zh-CN" sz="2200" b="1" i="1" smtClean="0">
                          <a:solidFill>
                            <a:srgbClr val="0000FF"/>
                          </a:solidFill>
                          <a:latin typeface="Cambria Math"/>
                          <a:ea typeface="Cambria Math"/>
                          <a:sym typeface="宋体" pitchFamily="2" charset="-122"/>
                        </a:rPr>
                        <m:t>𝑴</m:t>
                      </m:r>
                      <m:r>
                        <a:rPr lang="en-US" altLang="zh-CN" sz="2200" b="1" i="1">
                          <a:latin typeface="Cambria Math"/>
                          <a:ea typeface="Cambria Math"/>
                          <a:sym typeface="宋体" pitchFamily="2" charset="-122"/>
                        </a:rPr>
                        <m:t>,  </m:t>
                      </m:r>
                      <m:r>
                        <a:rPr lang="en-US" altLang="zh-CN" sz="2200" b="1" i="1">
                          <a:latin typeface="Cambria Math"/>
                          <a:ea typeface="Cambria Math"/>
                          <a:sym typeface="宋体" pitchFamily="2" charset="-122"/>
                        </a:rPr>
                        <m:t>𝒙</m:t>
                      </m:r>
                      <m:r>
                        <a:rPr lang="en-US" altLang="zh-CN" sz="2200" b="1" i="1">
                          <a:latin typeface="Cambria Math"/>
                          <a:ea typeface="Cambria Math"/>
                          <a:sym typeface="宋体" pitchFamily="2" charset="-122"/>
                        </a:rPr>
                        <m:t>≥</m:t>
                      </m:r>
                      <m:r>
                        <a:rPr lang="en-US" altLang="zh-CN" sz="2200" b="1" i="1">
                          <a:latin typeface="Cambria Math"/>
                          <a:ea typeface="Cambria Math"/>
                          <a:sym typeface="宋体" pitchFamily="2" charset="-122"/>
                        </a:rPr>
                        <m:t>𝟎</m:t>
                      </m:r>
                      <m:r>
                        <a:rPr lang="en-US" altLang="zh-CN" sz="2200" b="1" i="1">
                          <a:latin typeface="Cambria Math"/>
                          <a:ea typeface="Cambria Math"/>
                          <a:sym typeface="宋体" pitchFamily="2" charset="-122"/>
                        </a:rPr>
                        <m:t>.</m:t>
                      </m:r>
                    </m:oMath>
                  </m:oMathPara>
                </a14:m>
                <a:endParaRPr lang="en-US" altLang="zh-CN" sz="2200" b="1" dirty="0">
                  <a:latin typeface="微软雅黑" pitchFamily="34" charset="-122"/>
                  <a:ea typeface="微软雅黑" pitchFamily="34" charset="-122"/>
                  <a:sym typeface="宋体" pitchFamily="2" charset="-122"/>
                </a:endParaRPr>
              </a:p>
              <a:p>
                <a:pPr marL="0" indent="0">
                  <a:buNone/>
                </a:pPr>
                <a:endParaRPr lang="zh-CN" altLang="en-US" sz="2200" b="1" dirty="0">
                  <a:latin typeface="微软雅黑" pitchFamily="34" charset="-122"/>
                  <a:ea typeface="微软雅黑" pitchFamily="34" charset="-122"/>
                  <a:sym typeface="宋体" pitchFamily="2" charset="-122"/>
                </a:endParaRP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196056" y="1123869"/>
                <a:ext cx="8229600" cy="5618345"/>
              </a:xfrm>
              <a:blipFill>
                <a:blip r:embed="rId3"/>
                <a:stretch>
                  <a:fillRect l="-1111" t="-868"/>
                </a:stretch>
              </a:blipFill>
            </p:spPr>
            <p:txBody>
              <a:bodyPr/>
              <a:lstStyle/>
              <a:p>
                <a:r>
                  <a:rPr lang="zh-CN" altLang="en-US">
                    <a:noFill/>
                  </a:rPr>
                  <a:t> </a:t>
                </a:r>
              </a:p>
            </p:txBody>
          </p:sp>
        </mc:Fallback>
      </mc:AlternateContent>
      <p:sp>
        <p:nvSpPr>
          <p:cNvPr id="2" name="下箭头 1"/>
          <p:cNvSpPr/>
          <p:nvPr/>
        </p:nvSpPr>
        <p:spPr>
          <a:xfrm>
            <a:off x="3707928" y="3645018"/>
            <a:ext cx="216018" cy="2880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组合投资问题</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化简与求解</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230188" y="1124808"/>
                <a:ext cx="8229600" cy="4525963"/>
              </a:xfrm>
            </p:spPr>
            <p:txBody>
              <a:bodyPr/>
              <a:lstStyle/>
              <a:p>
                <a:pPr marL="0" indent="0">
                  <a:buFontTx/>
                  <a:buNone/>
                </a:pPr>
                <a:endParaRPr lang="en-US" altLang="zh-CN" sz="2400" b="1" dirty="0">
                  <a:latin typeface="微软雅黑" pitchFamily="34" charset="-122"/>
                  <a:ea typeface="微软雅黑" pitchFamily="34" charset="-122"/>
                  <a:sym typeface="宋体" pitchFamily="2" charset="-122"/>
                </a:endParaRPr>
              </a:p>
              <a:p>
                <a:pPr marL="0" indent="0">
                  <a:buFontTx/>
                  <a:buNone/>
                </a:pPr>
                <a:endParaRPr lang="en-US" altLang="zh-CN" sz="2400" b="1" dirty="0">
                  <a:latin typeface="微软雅黑" pitchFamily="34" charset="-122"/>
                  <a:ea typeface="微软雅黑" pitchFamily="34" charset="-122"/>
                  <a:sym typeface="宋体" pitchFamily="2" charset="-122"/>
                </a:endParaRPr>
              </a:p>
              <a:p>
                <a:pPr marL="0" indent="0">
                  <a:buFontTx/>
                  <a:buNone/>
                </a:pPr>
                <a:r>
                  <a:rPr lang="zh-CN" altLang="en-US" sz="2400" b="1" dirty="0">
                    <a:latin typeface="微软雅黑" pitchFamily="34" charset="-122"/>
                    <a:ea typeface="微软雅黑" pitchFamily="34" charset="-122"/>
                    <a:sym typeface="宋体" pitchFamily="2" charset="-122"/>
                  </a:rPr>
                  <a:t>有偏好的情形：</a:t>
                </a:r>
                <a:endParaRPr lang="zh-CN" altLang="en-US" sz="2400" b="1" dirty="0">
                  <a:latin typeface="微软雅黑" pitchFamily="34" charset="-122"/>
                  <a:ea typeface="微软雅黑" pitchFamily="34" charset="-122"/>
                </a:endParaRPr>
              </a:p>
              <a:p>
                <a:pPr marL="0" indent="0">
                  <a:buFontTx/>
                  <a:buNone/>
                </a:pPr>
                <a14:m>
                  <m:oMathPara xmlns:m="http://schemas.openxmlformats.org/officeDocument/2006/math">
                    <m:oMathParaPr>
                      <m:jc m:val="centerGroup"/>
                    </m:oMathParaPr>
                    <m:oMath xmlns:m="http://schemas.openxmlformats.org/officeDocument/2006/math">
                      <m:r>
                        <a:rPr lang="en-US" altLang="zh-CN" sz="2200" b="1" i="0" smtClean="0">
                          <a:latin typeface="Cambria Math"/>
                          <a:ea typeface="微软雅黑" pitchFamily="34" charset="-122"/>
                        </a:rPr>
                        <m:t>𝐦𝐢𝐧</m:t>
                      </m:r>
                      <m:r>
                        <a:rPr lang="en-US" altLang="zh-CN" sz="2200" b="1" i="1" smtClean="0">
                          <a:latin typeface="Cambria Math"/>
                          <a:ea typeface="微软雅黑" pitchFamily="34" charset="-122"/>
                        </a:rPr>
                        <m:t> </m:t>
                      </m:r>
                      <m:r>
                        <a:rPr lang="en-US" altLang="zh-CN" sz="2200" b="1" i="1" smtClean="0">
                          <a:latin typeface="Cambria Math"/>
                          <a:ea typeface="微软雅黑" pitchFamily="34" charset="-122"/>
                        </a:rPr>
                        <m:t>𝑳</m:t>
                      </m:r>
                      <m:d>
                        <m:dPr>
                          <m:ctrlPr>
                            <a:rPr lang="en-US" altLang="zh-CN" sz="2200" b="1" i="1" smtClean="0">
                              <a:latin typeface="Cambria Math" panose="02040503050406030204" pitchFamily="18" charset="0"/>
                              <a:ea typeface="微软雅黑" pitchFamily="34" charset="-122"/>
                            </a:rPr>
                          </m:ctrlPr>
                        </m:dPr>
                        <m:e>
                          <m:r>
                            <a:rPr lang="en-US" altLang="zh-CN" sz="2200" b="1" i="1" smtClean="0">
                              <a:latin typeface="Cambria Math"/>
                              <a:ea typeface="微软雅黑" pitchFamily="34" charset="-122"/>
                            </a:rPr>
                            <m:t>𝒙</m:t>
                          </m:r>
                        </m:e>
                      </m:d>
                      <m:r>
                        <a:rPr lang="en-US" altLang="zh-CN" sz="2200" b="1" i="1" smtClean="0">
                          <a:latin typeface="Cambria Math"/>
                          <a:ea typeface="微软雅黑" pitchFamily="34" charset="-122"/>
                        </a:rPr>
                        <m:t>=</m:t>
                      </m:r>
                      <m:r>
                        <a:rPr lang="zh-CN" altLang="en-US" sz="2200" b="1" i="1" smtClean="0">
                          <a:latin typeface="Cambria Math"/>
                          <a:ea typeface="微软雅黑" pitchFamily="34" charset="-122"/>
                        </a:rPr>
                        <m:t>𝝆</m:t>
                      </m:r>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𝒙</m:t>
                          </m:r>
                        </m:e>
                        <m:sub>
                          <m:r>
                            <a:rPr lang="en-US" altLang="zh-CN" sz="2200" b="1" i="1" smtClean="0">
                              <a:latin typeface="Cambria Math"/>
                              <a:ea typeface="微软雅黑" pitchFamily="34" charset="-122"/>
                            </a:rPr>
                            <m:t>𝒏</m:t>
                          </m:r>
                          <m:r>
                            <a:rPr lang="en-US" altLang="zh-CN" sz="2200" b="1" i="1" smtClean="0">
                              <a:latin typeface="Cambria Math"/>
                              <a:ea typeface="微软雅黑" pitchFamily="34" charset="-122"/>
                            </a:rPr>
                            <m:t>+</m:t>
                          </m:r>
                          <m:r>
                            <a:rPr lang="en-US" altLang="zh-CN" sz="2200" b="1" i="1" smtClean="0">
                              <a:latin typeface="Cambria Math"/>
                              <a:ea typeface="微软雅黑" pitchFamily="34" charset="-122"/>
                            </a:rPr>
                            <m:t>𝟏</m:t>
                          </m:r>
                        </m:sub>
                      </m:sSub>
                      <m:r>
                        <a:rPr lang="en-US" altLang="zh-CN" sz="2200" b="1" i="1" smtClean="0">
                          <a:latin typeface="Cambria Math"/>
                          <a:ea typeface="微软雅黑" pitchFamily="34" charset="-122"/>
                        </a:rPr>
                        <m:t>−</m:t>
                      </m:r>
                      <m:d>
                        <m:dPr>
                          <m:ctrlPr>
                            <a:rPr lang="en-US" altLang="zh-CN" sz="2200" b="1" i="1" smtClean="0">
                              <a:latin typeface="Cambria Math" panose="02040503050406030204" pitchFamily="18" charset="0"/>
                              <a:ea typeface="微软雅黑" pitchFamily="34" charset="-122"/>
                            </a:rPr>
                          </m:ctrlPr>
                        </m:dPr>
                        <m:e>
                          <m:r>
                            <a:rPr lang="en-US" altLang="zh-CN" sz="2200" b="1" i="1" smtClean="0">
                              <a:latin typeface="Cambria Math"/>
                              <a:ea typeface="微软雅黑" pitchFamily="34" charset="-122"/>
                            </a:rPr>
                            <m:t>𝟏</m:t>
                          </m:r>
                          <m:r>
                            <a:rPr lang="en-US" altLang="zh-CN" sz="2200" b="1" i="1" smtClean="0">
                              <a:latin typeface="Cambria Math"/>
                              <a:ea typeface="微软雅黑" pitchFamily="34" charset="-122"/>
                            </a:rPr>
                            <m:t>−</m:t>
                          </m:r>
                          <m:r>
                            <a:rPr lang="zh-CN" altLang="en-US" sz="2200" b="1" i="1" smtClean="0">
                              <a:latin typeface="Cambria Math"/>
                              <a:ea typeface="微软雅黑" pitchFamily="34" charset="-122"/>
                            </a:rPr>
                            <m:t>𝝆</m:t>
                          </m:r>
                        </m:e>
                      </m:d>
                      <m:nary>
                        <m:naryPr>
                          <m:chr m:val="∑"/>
                          <m:ctrlPr>
                            <a:rPr lang="en-US" altLang="zh-CN" sz="2200" b="1" i="1" smtClean="0">
                              <a:latin typeface="Cambria Math" panose="02040503050406030204" pitchFamily="18" charset="0"/>
                              <a:ea typeface="微软雅黑" pitchFamily="34" charset="-122"/>
                            </a:rPr>
                          </m:ctrlPr>
                        </m:naryPr>
                        <m:sub>
                          <m:r>
                            <m:rPr>
                              <m:brk m:alnAt="23"/>
                            </m:rPr>
                            <a:rPr lang="en-US" altLang="zh-CN" sz="2200" b="1" i="1" smtClean="0">
                              <a:latin typeface="Cambria Math"/>
                              <a:ea typeface="微软雅黑" pitchFamily="34" charset="-122"/>
                            </a:rPr>
                            <m:t>𝒊</m:t>
                          </m:r>
                          <m:r>
                            <a:rPr lang="en-US" altLang="zh-CN" sz="2200" b="1" i="1" smtClean="0">
                              <a:latin typeface="Cambria Math"/>
                              <a:ea typeface="微软雅黑" pitchFamily="34" charset="-122"/>
                            </a:rPr>
                            <m:t>=</m:t>
                          </m:r>
                          <m:r>
                            <a:rPr lang="en-US" altLang="zh-CN" sz="2200" b="1" i="1" smtClean="0">
                              <a:latin typeface="Cambria Math"/>
                              <a:ea typeface="微软雅黑" pitchFamily="34" charset="-122"/>
                            </a:rPr>
                            <m:t>𝟎</m:t>
                          </m:r>
                        </m:sub>
                        <m:sup>
                          <m:r>
                            <a:rPr lang="en-US" altLang="zh-CN" sz="2200" b="1" i="1" smtClean="0">
                              <a:latin typeface="Cambria Math"/>
                              <a:ea typeface="微软雅黑" pitchFamily="34" charset="-122"/>
                            </a:rPr>
                            <m:t>𝒏</m:t>
                          </m:r>
                        </m:sup>
                        <m:e>
                          <m:d>
                            <m:dPr>
                              <m:ctrlPr>
                                <a:rPr lang="en-US" altLang="zh-CN" sz="2200" b="1" i="1" smtClean="0">
                                  <a:latin typeface="Cambria Math" panose="02040503050406030204" pitchFamily="18" charset="0"/>
                                  <a:ea typeface="微软雅黑" pitchFamily="34" charset="-122"/>
                                </a:rPr>
                              </m:ctrlPr>
                            </m:dPr>
                            <m:e>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𝒓</m:t>
                                  </m:r>
                                </m:e>
                                <m:sub>
                                  <m:r>
                                    <a:rPr lang="en-US" altLang="zh-CN" sz="2200" b="1" i="1" smtClean="0">
                                      <a:latin typeface="Cambria Math"/>
                                      <a:ea typeface="微软雅黑" pitchFamily="34" charset="-122"/>
                                    </a:rPr>
                                    <m:t>𝒊</m:t>
                                  </m:r>
                                </m:sub>
                              </m:sSub>
                              <m:r>
                                <a:rPr lang="en-US" altLang="zh-CN" sz="2200" b="1" i="1" smtClean="0">
                                  <a:latin typeface="Cambria Math"/>
                                  <a:ea typeface="微软雅黑" pitchFamily="34" charset="-122"/>
                                </a:rPr>
                                <m:t>−</m:t>
                              </m:r>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𝒑</m:t>
                                  </m:r>
                                </m:e>
                                <m:sub>
                                  <m:r>
                                    <a:rPr lang="en-US" altLang="zh-CN" sz="2200" b="1" i="1" smtClean="0">
                                      <a:latin typeface="Cambria Math"/>
                                      <a:ea typeface="微软雅黑" pitchFamily="34" charset="-122"/>
                                    </a:rPr>
                                    <m:t>𝒊</m:t>
                                  </m:r>
                                </m:sub>
                              </m:sSub>
                            </m:e>
                          </m:d>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𝒙</m:t>
                              </m:r>
                            </m:e>
                            <m:sub>
                              <m:r>
                                <a:rPr lang="en-US" altLang="zh-CN" sz="2200" b="1" i="1" smtClean="0">
                                  <a:latin typeface="Cambria Math"/>
                                  <a:ea typeface="微软雅黑" pitchFamily="34" charset="-122"/>
                                </a:rPr>
                                <m:t>𝒊</m:t>
                              </m:r>
                            </m:sub>
                          </m:sSub>
                        </m:e>
                      </m:nary>
                    </m:oMath>
                    <m:oMath xmlns:m="http://schemas.openxmlformats.org/officeDocument/2006/math">
                      <m:r>
                        <a:rPr lang="en-US" altLang="zh-CN" sz="2200" b="1" i="0" smtClean="0">
                          <a:latin typeface="Cambria Math"/>
                          <a:ea typeface="微软雅黑" pitchFamily="34" charset="-122"/>
                        </a:rPr>
                        <m:t>𝐬</m:t>
                      </m:r>
                      <m:r>
                        <a:rPr lang="en-US" altLang="zh-CN" sz="2200" b="1" i="0" smtClean="0">
                          <a:latin typeface="Cambria Math"/>
                          <a:ea typeface="微软雅黑" pitchFamily="34" charset="-122"/>
                        </a:rPr>
                        <m:t>.</m:t>
                      </m:r>
                      <m:r>
                        <a:rPr lang="en-US" altLang="zh-CN" sz="2200" b="1" i="0" smtClean="0">
                          <a:latin typeface="Cambria Math"/>
                          <a:ea typeface="微软雅黑" pitchFamily="34" charset="-122"/>
                        </a:rPr>
                        <m:t>𝐭</m:t>
                      </m:r>
                      <m:r>
                        <a:rPr lang="en-US" altLang="zh-CN" sz="2200" b="1" i="0" smtClean="0">
                          <a:latin typeface="Cambria Math"/>
                          <a:ea typeface="微软雅黑" pitchFamily="34" charset="-122"/>
                        </a:rPr>
                        <m:t>.   </m:t>
                      </m:r>
                      <m:nary>
                        <m:naryPr>
                          <m:chr m:val="∑"/>
                          <m:ctrlPr>
                            <a:rPr lang="en-US" altLang="zh-CN" sz="2200" b="1" i="1" smtClean="0">
                              <a:latin typeface="Cambria Math" panose="02040503050406030204" pitchFamily="18" charset="0"/>
                              <a:ea typeface="微软雅黑" pitchFamily="34" charset="-122"/>
                            </a:rPr>
                          </m:ctrlPr>
                        </m:naryPr>
                        <m:sub>
                          <m:r>
                            <m:rPr>
                              <m:brk m:alnAt="23"/>
                            </m:rPr>
                            <a:rPr lang="en-US" altLang="zh-CN" sz="2200" b="1" i="1" smtClean="0">
                              <a:latin typeface="Cambria Math"/>
                              <a:ea typeface="微软雅黑" pitchFamily="34" charset="-122"/>
                            </a:rPr>
                            <m:t>𝒊</m:t>
                          </m:r>
                          <m:r>
                            <a:rPr lang="en-US" altLang="zh-CN" sz="2200" b="1" i="1" smtClean="0">
                              <a:latin typeface="Cambria Math"/>
                              <a:ea typeface="微软雅黑" pitchFamily="34" charset="-122"/>
                            </a:rPr>
                            <m:t>=</m:t>
                          </m:r>
                          <m:r>
                            <a:rPr lang="en-US" altLang="zh-CN" sz="2200" b="1" i="1" smtClean="0">
                              <a:latin typeface="Cambria Math"/>
                              <a:ea typeface="微软雅黑" pitchFamily="34" charset="-122"/>
                            </a:rPr>
                            <m:t>𝟎</m:t>
                          </m:r>
                        </m:sub>
                        <m:sup>
                          <m:r>
                            <a:rPr lang="en-US" altLang="zh-CN" sz="2200" b="1" i="1" smtClean="0">
                              <a:latin typeface="Cambria Math"/>
                              <a:ea typeface="微软雅黑" pitchFamily="34" charset="-122"/>
                            </a:rPr>
                            <m:t>𝒏</m:t>
                          </m:r>
                        </m:sup>
                        <m:e>
                          <m:d>
                            <m:dPr>
                              <m:ctrlPr>
                                <a:rPr lang="en-US" altLang="zh-CN" sz="2200" b="1" i="1" smtClean="0">
                                  <a:latin typeface="Cambria Math" panose="02040503050406030204" pitchFamily="18" charset="0"/>
                                  <a:ea typeface="微软雅黑" pitchFamily="34" charset="-122"/>
                                </a:rPr>
                              </m:ctrlPr>
                            </m:dPr>
                            <m:e>
                              <m:r>
                                <a:rPr lang="en-US" altLang="zh-CN" sz="2200" b="1" i="1" smtClean="0">
                                  <a:latin typeface="Cambria Math"/>
                                  <a:ea typeface="微软雅黑" pitchFamily="34" charset="-122"/>
                                </a:rPr>
                                <m:t>𝟏</m:t>
                              </m:r>
                              <m:r>
                                <a:rPr lang="en-US" altLang="zh-CN" sz="2200" b="1" i="1" smtClean="0">
                                  <a:latin typeface="Cambria Math"/>
                                  <a:ea typeface="微软雅黑" pitchFamily="34" charset="-122"/>
                                </a:rPr>
                                <m:t>+</m:t>
                              </m:r>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𝒑</m:t>
                                  </m:r>
                                </m:e>
                                <m:sub>
                                  <m:r>
                                    <a:rPr lang="en-US" altLang="zh-CN" sz="2200" b="1" i="1" smtClean="0">
                                      <a:latin typeface="Cambria Math"/>
                                      <a:ea typeface="微软雅黑" pitchFamily="34" charset="-122"/>
                                    </a:rPr>
                                    <m:t>𝒊</m:t>
                                  </m:r>
                                </m:sub>
                              </m:sSub>
                            </m:e>
                          </m:d>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𝒙</m:t>
                              </m:r>
                            </m:e>
                            <m:sub>
                              <m:r>
                                <a:rPr lang="en-US" altLang="zh-CN" sz="2200" b="1" i="1" smtClean="0">
                                  <a:latin typeface="Cambria Math"/>
                                  <a:ea typeface="微软雅黑" pitchFamily="34" charset="-122"/>
                                </a:rPr>
                                <m:t>𝒊</m:t>
                              </m:r>
                            </m:sub>
                          </m:sSub>
                          <m:r>
                            <a:rPr lang="en-US" altLang="zh-CN" sz="2200" b="1" i="1" smtClean="0">
                              <a:latin typeface="Cambria Math"/>
                              <a:ea typeface="微软雅黑" pitchFamily="34" charset="-122"/>
                            </a:rPr>
                            <m:t>=</m:t>
                          </m:r>
                        </m:e>
                      </m:nary>
                      <m:r>
                        <a:rPr lang="en-US" altLang="zh-CN" sz="2200" b="1" i="1" smtClean="0">
                          <a:solidFill>
                            <a:srgbClr val="0000FF"/>
                          </a:solidFill>
                          <a:latin typeface="Cambria Math"/>
                          <a:ea typeface="微软雅黑" pitchFamily="34" charset="-122"/>
                        </a:rPr>
                        <m:t>𝑴</m:t>
                      </m:r>
                      <m:r>
                        <a:rPr lang="en-US" altLang="zh-CN" sz="2200" b="1" i="1" smtClean="0">
                          <a:latin typeface="Cambria Math"/>
                          <a:ea typeface="微软雅黑" pitchFamily="34" charset="-122"/>
                        </a:rPr>
                        <m:t>,   </m:t>
                      </m:r>
                      <m:r>
                        <a:rPr lang="en-US" altLang="zh-CN" sz="2200" b="1" i="1" smtClean="0">
                          <a:latin typeface="Cambria Math"/>
                          <a:ea typeface="微软雅黑" pitchFamily="34" charset="-122"/>
                        </a:rPr>
                        <m:t>𝒙</m:t>
                      </m:r>
                      <m:r>
                        <a:rPr lang="en-US" altLang="zh-CN" sz="2200" b="1" i="1" smtClean="0">
                          <a:latin typeface="Cambria Math"/>
                          <a:ea typeface="Cambria Math"/>
                        </a:rPr>
                        <m:t>≥</m:t>
                      </m:r>
                      <m:r>
                        <a:rPr lang="en-US" altLang="zh-CN" sz="2200" b="1" i="1" smtClean="0">
                          <a:latin typeface="Cambria Math"/>
                          <a:ea typeface="Cambria Math"/>
                        </a:rPr>
                        <m:t>𝟎</m:t>
                      </m:r>
                      <m:r>
                        <a:rPr lang="en-US" altLang="zh-CN" sz="2200" b="1" i="1" smtClean="0">
                          <a:latin typeface="Cambria Math"/>
                          <a:ea typeface="Cambria Math"/>
                        </a:rPr>
                        <m:t>,</m:t>
                      </m:r>
                    </m:oMath>
                    <m:oMath xmlns:m="http://schemas.openxmlformats.org/officeDocument/2006/math">
                      <m:r>
                        <a:rPr lang="en-US" altLang="zh-CN" sz="2200" b="1" i="1" smtClean="0">
                          <a:latin typeface="Cambria Math"/>
                          <a:ea typeface="微软雅黑" pitchFamily="34" charset="-122"/>
                        </a:rPr>
                        <m:t>         </m:t>
                      </m:r>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𝒒</m:t>
                          </m:r>
                        </m:e>
                        <m:sub>
                          <m:r>
                            <a:rPr lang="en-US" altLang="zh-CN" sz="2200" b="1" i="1" smtClean="0">
                              <a:latin typeface="Cambria Math"/>
                              <a:ea typeface="微软雅黑" pitchFamily="34" charset="-122"/>
                            </a:rPr>
                            <m:t>𝒊</m:t>
                          </m:r>
                        </m:sub>
                      </m:sSub>
                      <m:sSub>
                        <m:sSubPr>
                          <m:ctrlPr>
                            <a:rPr lang="en-US" altLang="zh-CN" sz="2200" b="1" i="1" smtClean="0">
                              <a:latin typeface="Cambria Math" panose="02040503050406030204" pitchFamily="18" charset="0"/>
                              <a:ea typeface="微软雅黑" pitchFamily="34" charset="-122"/>
                            </a:rPr>
                          </m:ctrlPr>
                        </m:sSubPr>
                        <m:e>
                          <m:r>
                            <a:rPr lang="en-US" altLang="zh-CN" sz="2200" b="1" i="1" smtClean="0">
                              <a:latin typeface="Cambria Math"/>
                              <a:ea typeface="微软雅黑" pitchFamily="34" charset="-122"/>
                            </a:rPr>
                            <m:t>𝒙</m:t>
                          </m:r>
                        </m:e>
                        <m:sub>
                          <m:r>
                            <a:rPr lang="en-US" altLang="zh-CN" sz="2200" b="1" i="1" smtClean="0">
                              <a:latin typeface="Cambria Math"/>
                              <a:ea typeface="微软雅黑" pitchFamily="34" charset="-122"/>
                            </a:rPr>
                            <m:t>𝒊</m:t>
                          </m:r>
                        </m:sub>
                      </m:sSub>
                      <m:r>
                        <a:rPr lang="en-US" altLang="zh-CN" sz="2200" b="1" i="1" smtClean="0">
                          <a:latin typeface="Cambria Math"/>
                          <a:ea typeface="Cambria Math"/>
                        </a:rPr>
                        <m:t>≤</m:t>
                      </m:r>
                      <m:sSub>
                        <m:sSubPr>
                          <m:ctrlPr>
                            <a:rPr lang="en-US" altLang="zh-CN" sz="2200" b="1" i="1" smtClean="0">
                              <a:latin typeface="Cambria Math" panose="02040503050406030204" pitchFamily="18" charset="0"/>
                              <a:ea typeface="Cambria Math"/>
                            </a:rPr>
                          </m:ctrlPr>
                        </m:sSubPr>
                        <m:e>
                          <m:r>
                            <a:rPr lang="en-US" altLang="zh-CN" sz="2200" b="1" i="1" smtClean="0">
                              <a:latin typeface="Cambria Math"/>
                              <a:ea typeface="Cambria Math"/>
                            </a:rPr>
                            <m:t>𝒙</m:t>
                          </m:r>
                        </m:e>
                        <m:sub>
                          <m:r>
                            <a:rPr lang="en-US" altLang="zh-CN" sz="2200" b="1" i="1" smtClean="0">
                              <a:latin typeface="Cambria Math"/>
                              <a:ea typeface="Cambria Math"/>
                            </a:rPr>
                            <m:t>𝒏</m:t>
                          </m:r>
                          <m:r>
                            <a:rPr lang="en-US" altLang="zh-CN" sz="2200" b="1" i="1" smtClean="0">
                              <a:latin typeface="Cambria Math"/>
                              <a:ea typeface="Cambria Math"/>
                            </a:rPr>
                            <m:t>+</m:t>
                          </m:r>
                          <m:r>
                            <a:rPr lang="en-US" altLang="zh-CN" sz="2200" b="1" i="1" smtClean="0">
                              <a:latin typeface="Cambria Math"/>
                              <a:ea typeface="Cambria Math"/>
                            </a:rPr>
                            <m:t>𝟏</m:t>
                          </m:r>
                        </m:sub>
                      </m:sSub>
                      <m:r>
                        <a:rPr lang="en-US" altLang="zh-CN" sz="2200" b="1" i="1" smtClean="0">
                          <a:latin typeface="Cambria Math"/>
                          <a:ea typeface="Cambria Math"/>
                        </a:rPr>
                        <m:t>,              </m:t>
                      </m:r>
                      <m:r>
                        <a:rPr lang="en-US" altLang="zh-CN" sz="2200" b="1" i="1" smtClean="0">
                          <a:latin typeface="Cambria Math"/>
                          <a:ea typeface="Cambria Math"/>
                        </a:rPr>
                        <m:t>𝟏</m:t>
                      </m:r>
                      <m:r>
                        <a:rPr lang="en-US" altLang="zh-CN" sz="2200" b="1" i="1" smtClean="0">
                          <a:latin typeface="Cambria Math"/>
                          <a:ea typeface="Cambria Math"/>
                        </a:rPr>
                        <m:t>≤</m:t>
                      </m:r>
                      <m:r>
                        <a:rPr lang="en-US" altLang="zh-CN" sz="2200" b="1" i="1" smtClean="0">
                          <a:latin typeface="Cambria Math"/>
                          <a:ea typeface="Cambria Math"/>
                        </a:rPr>
                        <m:t>𝒊</m:t>
                      </m:r>
                      <m:r>
                        <a:rPr lang="en-US" altLang="zh-CN" sz="2200" b="1" i="1" smtClean="0">
                          <a:latin typeface="Cambria Math"/>
                          <a:ea typeface="Cambria Math"/>
                        </a:rPr>
                        <m:t>≤</m:t>
                      </m:r>
                      <m:r>
                        <a:rPr lang="en-US" altLang="zh-CN" sz="2200" b="1" i="1" smtClean="0">
                          <a:latin typeface="Cambria Math"/>
                          <a:ea typeface="Cambria Math"/>
                        </a:rPr>
                        <m:t>𝒏</m:t>
                      </m:r>
                      <m:r>
                        <a:rPr lang="en-US" altLang="zh-CN" sz="2200" b="1" i="1" smtClean="0">
                          <a:latin typeface="Cambria Math"/>
                          <a:ea typeface="Cambria Math"/>
                        </a:rPr>
                        <m:t>.</m:t>
                      </m:r>
                    </m:oMath>
                  </m:oMathPara>
                </a14:m>
                <a:endParaRPr lang="zh-CN" altLang="en-US" sz="2200" b="1" dirty="0">
                  <a:latin typeface="微软雅黑" pitchFamily="34" charset="-122"/>
                  <a:ea typeface="微软雅黑" pitchFamily="34" charset="-122"/>
                </a:endParaRP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230188" y="1124808"/>
                <a:ext cx="8229600" cy="4525963"/>
              </a:xfrm>
              <a:blipFill>
                <a:blip r:embed="rId3"/>
                <a:stretch>
                  <a:fillRect l="-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155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内容占位符 2"/>
          <p:cNvSpPr>
            <a:spLocks noGrp="1" noChangeArrowheads="1"/>
          </p:cNvSpPr>
          <p:nvPr>
            <p:ph idx="1"/>
          </p:nvPr>
        </p:nvSpPr>
        <p:spPr>
          <a:xfrm>
            <a:off x="327818" y="1340827"/>
            <a:ext cx="7966075" cy="4104342"/>
          </a:xfrm>
        </p:spPr>
        <p:txBody>
          <a:bodyPr/>
          <a:lstStyle/>
          <a:p>
            <a:pPr algn="ctr">
              <a:lnSpc>
                <a:spcPct val="130000"/>
              </a:lnSpc>
              <a:buFontTx/>
              <a:buNone/>
            </a:pPr>
            <a:r>
              <a:rPr lang="zh-CN" altLang="en-US" sz="2400" b="1" dirty="0">
                <a:latin typeface="微软雅黑" pitchFamily="34" charset="-122"/>
                <a:ea typeface="微软雅黑" pitchFamily="34" charset="-122"/>
              </a:rPr>
              <a:t>多目标规划问题的求解不能只追求一个目标的最优化</a:t>
            </a:r>
            <a:endParaRPr lang="en-US" altLang="zh-CN" sz="2400" b="1" dirty="0">
              <a:latin typeface="微软雅黑" pitchFamily="34" charset="-122"/>
              <a:ea typeface="微软雅黑" pitchFamily="34" charset="-122"/>
            </a:endParaRPr>
          </a:p>
          <a:p>
            <a:pPr>
              <a:lnSpc>
                <a:spcPct val="130000"/>
              </a:lnSpc>
              <a:buFontTx/>
              <a:buNone/>
            </a:pP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最大或最小</a:t>
            </a:r>
            <a:r>
              <a:rPr lang="en-US" altLang="zh-CN" sz="2400" b="1" dirty="0">
                <a:latin typeface="微软雅黑" pitchFamily="34" charset="-122"/>
                <a:ea typeface="微软雅黑" pitchFamily="34" charset="-122"/>
              </a:rPr>
              <a:t>)</a:t>
            </a:r>
            <a:r>
              <a:rPr lang="zh-CN" altLang="en-US" sz="2400" b="1" dirty="0">
                <a:latin typeface="微软雅黑" pitchFamily="34" charset="-122"/>
                <a:ea typeface="微软雅黑" pitchFamily="34" charset="-122"/>
              </a:rPr>
              <a:t>，而不顾其它目标</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对于多目标规划问题，求</a:t>
            </a:r>
            <a:endParaRPr lang="en-US" altLang="zh-CN" sz="2400" b="1" dirty="0">
              <a:latin typeface="微软雅黑" pitchFamily="34" charset="-122"/>
              <a:ea typeface="微软雅黑" pitchFamily="34" charset="-122"/>
            </a:endParaRPr>
          </a:p>
          <a:p>
            <a:pPr>
              <a:lnSpc>
                <a:spcPct val="130000"/>
              </a:lnSpc>
              <a:buFontTx/>
              <a:buNone/>
            </a:pPr>
            <a:r>
              <a:rPr lang="zh-CN" altLang="en-US" sz="2400" b="1" dirty="0">
                <a:latin typeface="微软雅黑" pitchFamily="34" charset="-122"/>
                <a:ea typeface="微软雅黑" pitchFamily="34" charset="-122"/>
              </a:rPr>
              <a:t>解就意味着需要做出如下的复合选择：</a:t>
            </a:r>
            <a:endParaRPr lang="en-US" altLang="zh-CN" sz="2400" b="1" dirty="0">
              <a:latin typeface="微软雅黑" pitchFamily="34" charset="-122"/>
              <a:ea typeface="微软雅黑" pitchFamily="34" charset="-122"/>
            </a:endParaRPr>
          </a:p>
          <a:p>
            <a:pPr>
              <a:lnSpc>
                <a:spcPct val="130000"/>
              </a:lnSpc>
              <a:buFontTx/>
              <a:buNone/>
            </a:pPr>
            <a:r>
              <a:rPr lang="zh-CN" altLang="en-US" sz="2400" b="1" dirty="0">
                <a:latin typeface="微软雅黑" pitchFamily="34" charset="-122"/>
                <a:ea typeface="微软雅黑" pitchFamily="34" charset="-122"/>
              </a:rPr>
              <a:t>       ▲每一个目标函数取什么值，原问题可以得到最满意      </a:t>
            </a:r>
            <a:endParaRPr lang="en-US" altLang="zh-CN" sz="2400" b="1" dirty="0">
              <a:latin typeface="微软雅黑" pitchFamily="34" charset="-122"/>
              <a:ea typeface="微软雅黑" pitchFamily="34" charset="-122"/>
            </a:endParaRPr>
          </a:p>
          <a:p>
            <a:pPr>
              <a:lnSpc>
                <a:spcPct val="130000"/>
              </a:lnSpc>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的解决？</a:t>
            </a:r>
            <a:endParaRPr lang="en-US" altLang="zh-CN" sz="2400" b="1" dirty="0">
              <a:latin typeface="微软雅黑" pitchFamily="34" charset="-122"/>
              <a:ea typeface="微软雅黑" pitchFamily="34" charset="-122"/>
            </a:endParaRPr>
          </a:p>
          <a:p>
            <a:pPr>
              <a:lnSpc>
                <a:spcPct val="130000"/>
              </a:lnSpc>
              <a:buFontTx/>
              <a:buNone/>
            </a:pPr>
            <a:r>
              <a:rPr lang="zh-CN" altLang="en-US" sz="2400" b="1" dirty="0">
                <a:latin typeface="微软雅黑" pitchFamily="34" charset="-122"/>
                <a:ea typeface="微软雅黑" pitchFamily="34" charset="-122"/>
              </a:rPr>
              <a:t>       ▲每一个决策变量取什么值，原问题可以得到最满意   </a:t>
            </a:r>
            <a:endParaRPr lang="en-US" altLang="zh-CN" sz="2400" b="1" dirty="0">
              <a:latin typeface="微软雅黑" pitchFamily="34" charset="-122"/>
              <a:ea typeface="微软雅黑" pitchFamily="34" charset="-122"/>
            </a:endParaRPr>
          </a:p>
          <a:p>
            <a:pPr>
              <a:lnSpc>
                <a:spcPct val="130000"/>
              </a:lnSpc>
              <a:buFontTx/>
              <a:buNone/>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的解决 ？</a:t>
            </a:r>
            <a:endParaRPr lang="zh-CN" altLang="zh-CN" sz="2400" b="1" dirty="0">
              <a:latin typeface="微软雅黑" pitchFamily="34" charset="-122"/>
              <a:ea typeface="微软雅黑" pitchFamily="34" charset="-122"/>
            </a:endParaRPr>
          </a:p>
        </p:txBody>
      </p:sp>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8195" name="文本框 2"/>
          <p:cNvSpPr txBox="1">
            <a:spLocks noChangeArrowheads="1"/>
          </p:cNvSpPr>
          <p:nvPr/>
        </p:nvSpPr>
        <p:spPr bwMode="auto">
          <a:xfrm>
            <a:off x="369888" y="344488"/>
            <a:ext cx="5726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多目标规划</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解的特点</a:t>
            </a:r>
          </a:p>
        </p:txBody>
      </p:sp>
    </p:spTree>
    <p:extLst>
      <p:ext uri="{BB962C8B-B14F-4D97-AF65-F5344CB8AC3E}">
        <p14:creationId xmlns:p14="http://schemas.microsoft.com/office/powerpoint/2010/main" val="2975502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思考</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1115712" y="2060886"/>
            <a:ext cx="6912576" cy="1482650"/>
          </a:xfrm>
          <a:prstGeom prst="rect">
            <a:avLst/>
          </a:prstGeom>
          <a:noFill/>
        </p:spPr>
        <p:txBody>
          <a:bodyPr wrap="square" rtlCol="0">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上述模型中，总资金为</a:t>
            </a:r>
            <a:r>
              <a:rPr lang="en-US" altLang="zh-CN" sz="3200" b="1" dirty="0">
                <a:solidFill>
                  <a:srgbClr val="FF0000"/>
                </a:solidFill>
                <a:latin typeface="微软雅黑" panose="020B0503020204020204" pitchFamily="34" charset="-122"/>
                <a:ea typeface="微软雅黑" panose="020B0503020204020204" pitchFamily="34" charset="-122"/>
              </a:rPr>
              <a:t>M</a:t>
            </a:r>
            <a:r>
              <a:rPr lang="zh-CN" altLang="en-US" sz="3200" b="1" dirty="0">
                <a:solidFill>
                  <a:srgbClr val="FF0000"/>
                </a:solidFill>
                <a:latin typeface="微软雅黑" panose="020B0503020204020204" pitchFamily="34" charset="-122"/>
                <a:ea typeface="微软雅黑" panose="020B0503020204020204" pitchFamily="34" charset="-122"/>
              </a:rPr>
              <a:t>，若题目并未给出具体的数字，如何处理？</a:t>
            </a:r>
          </a:p>
        </p:txBody>
      </p:sp>
    </p:spTree>
    <p:extLst>
      <p:ext uri="{BB962C8B-B14F-4D97-AF65-F5344CB8AC3E}">
        <p14:creationId xmlns:p14="http://schemas.microsoft.com/office/powerpoint/2010/main" val="629329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034" name="文本框 4"/>
              <p:cNvSpPr txBox="1">
                <a:spLocks noChangeArrowheads="1"/>
              </p:cNvSpPr>
              <p:nvPr/>
            </p:nvSpPr>
            <p:spPr bwMode="auto">
              <a:xfrm>
                <a:off x="395288" y="314325"/>
                <a:ext cx="756630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模型单位化</a:t>
                </a:r>
                <a:r>
                  <a:rPr lang="zh-CN" altLang="en-US" sz="2800" b="1" dirty="0">
                    <a:solidFill>
                      <a:srgbClr val="C00000"/>
                    </a:solidFill>
                    <a:latin typeface="微软雅黑" pitchFamily="34" charset="-122"/>
                    <a:ea typeface="微软雅黑" pitchFamily="34" charset="-122"/>
                    <a:sym typeface="宋体" pitchFamily="2" charset="-122"/>
                  </a:rPr>
                  <a:t>（</a:t>
                </a:r>
                <a14:m>
                  <m:oMath xmlns:m="http://schemas.openxmlformats.org/officeDocument/2006/math">
                    <m:sSub>
                      <m:sSubPr>
                        <m:ctrlPr>
                          <a:rPr lang="en-US" altLang="zh-CN" sz="2800" b="1" i="1" smtClean="0">
                            <a:solidFill>
                              <a:srgbClr val="C00000"/>
                            </a:solidFill>
                            <a:latin typeface="Cambria Math" panose="02040503050406030204" pitchFamily="18" charset="0"/>
                            <a:ea typeface="微软雅黑" pitchFamily="34" charset="-122"/>
                            <a:sym typeface="宋体" pitchFamily="2" charset="-122"/>
                          </a:rPr>
                        </m:ctrlPr>
                      </m:sSubPr>
                      <m:e>
                        <m:r>
                          <a:rPr lang="en-US" altLang="zh-CN" sz="2800" b="1" i="1" smtClean="0">
                            <a:solidFill>
                              <a:srgbClr val="C00000"/>
                            </a:solidFill>
                            <a:latin typeface="Cambria Math" panose="02040503050406030204" pitchFamily="18" charset="0"/>
                            <a:ea typeface="微软雅黑" pitchFamily="34" charset="-122"/>
                            <a:sym typeface="宋体" pitchFamily="2" charset="-122"/>
                          </a:rPr>
                          <m:t>𝒖</m:t>
                        </m:r>
                      </m:e>
                      <m:sub>
                        <m:r>
                          <a:rPr lang="en-US" altLang="zh-CN" sz="2800" b="1" i="1" smtClean="0">
                            <a:solidFill>
                              <a:srgbClr val="C00000"/>
                            </a:solidFill>
                            <a:latin typeface="Cambria Math" panose="02040503050406030204" pitchFamily="18" charset="0"/>
                            <a:ea typeface="微软雅黑" pitchFamily="34" charset="-122"/>
                            <a:sym typeface="宋体" pitchFamily="2" charset="-122"/>
                          </a:rPr>
                          <m:t>𝒊</m:t>
                        </m:r>
                      </m:sub>
                    </m:sSub>
                  </m:oMath>
                </a14:m>
                <a:r>
                  <a:rPr lang="zh-CN" altLang="en-US" sz="2800" b="1" dirty="0">
                    <a:solidFill>
                      <a:srgbClr val="C00000"/>
                    </a:solidFill>
                    <a:latin typeface="微软雅黑" pitchFamily="34" charset="-122"/>
                    <a:ea typeface="微软雅黑" pitchFamily="34" charset="-122"/>
                    <a:sym typeface="宋体" pitchFamily="2" charset="-122"/>
                  </a:rPr>
                  <a:t>比</a:t>
                </a:r>
                <a14:m>
                  <m:oMath xmlns:m="http://schemas.openxmlformats.org/officeDocument/2006/math">
                    <m:r>
                      <a:rPr lang="en-US" altLang="zh-CN" sz="2800" b="1" i="1" dirty="0" smtClean="0">
                        <a:solidFill>
                          <a:srgbClr val="0000FF"/>
                        </a:solidFill>
                        <a:latin typeface="Cambria Math" panose="02040503050406030204" pitchFamily="18" charset="0"/>
                        <a:ea typeface="微软雅黑" pitchFamily="34" charset="-122"/>
                        <a:sym typeface="宋体" pitchFamily="2" charset="-122"/>
                      </a:rPr>
                      <m:t>𝑴</m:t>
                    </m:r>
                  </m:oMath>
                </a14:m>
                <a:r>
                  <a:rPr lang="zh-CN" altLang="en-US" sz="2800" b="1" dirty="0">
                    <a:solidFill>
                      <a:srgbClr val="C00000"/>
                    </a:solidFill>
                    <a:latin typeface="微软雅黑" pitchFamily="34" charset="-122"/>
                    <a:ea typeface="微软雅黑" pitchFamily="34" charset="-122"/>
                    <a:sym typeface="宋体" pitchFamily="2" charset="-122"/>
                  </a:rPr>
                  <a:t>小很多</a:t>
                </a:r>
                <a:r>
                  <a:rPr lang="en-US" altLang="zh-CN" sz="2800" b="1" dirty="0">
                    <a:solidFill>
                      <a:srgbClr val="C00000"/>
                    </a:solidFill>
                    <a:latin typeface="微软雅黑" pitchFamily="34" charset="-122"/>
                    <a:ea typeface="微软雅黑" pitchFamily="34" charset="-122"/>
                    <a:sym typeface="宋体" pitchFamily="2" charset="-122"/>
                  </a:rPr>
                  <a:t>, </a:t>
                </a:r>
                <a:r>
                  <a:rPr lang="zh-CN" altLang="en-US" sz="2800" b="1" dirty="0">
                    <a:solidFill>
                      <a:srgbClr val="C00000"/>
                    </a:solidFill>
                    <a:latin typeface="微软雅黑" pitchFamily="34" charset="-122"/>
                    <a:ea typeface="微软雅黑" pitchFamily="34" charset="-122"/>
                    <a:sym typeface="宋体" pitchFamily="2" charset="-122"/>
                  </a:rPr>
                  <a:t>线性化处理）</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Choice>
        <mc:Fallback xmlns="">
          <p:sp>
            <p:nvSpPr>
              <p:cNvPr id="44034" name="文本框 4"/>
              <p:cNvSpPr txBox="1">
                <a:spLocks noRot="1" noChangeAspect="1" noMove="1" noResize="1" noEditPoints="1" noAdjustHandles="1" noChangeArrowheads="1" noChangeShapeType="1" noTextEdit="1"/>
              </p:cNvSpPr>
              <p:nvPr/>
            </p:nvSpPr>
            <p:spPr bwMode="auto">
              <a:xfrm>
                <a:off x="395288" y="314325"/>
                <a:ext cx="7566302" cy="646331"/>
              </a:xfrm>
              <a:prstGeom prst="rect">
                <a:avLst/>
              </a:prstGeom>
              <a:blipFill>
                <a:blip r:embed="rId3"/>
                <a:stretch>
                  <a:fillRect l="-2498"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66713" y="1050924"/>
                <a:ext cx="8229600" cy="5807075"/>
              </a:xfrm>
            </p:spPr>
            <p:txBody>
              <a:bodyPr/>
              <a:lstStyle/>
              <a:p>
                <a:pPr marL="0" indent="0">
                  <a:buFontTx/>
                  <a:buNone/>
                </a:pPr>
                <a:r>
                  <a:rPr lang="zh-CN" altLang="en-US" sz="2400" b="1" dirty="0">
                    <a:latin typeface="微软雅黑" pitchFamily="34" charset="-122"/>
                    <a:ea typeface="微软雅黑" pitchFamily="34" charset="-122"/>
                    <a:sym typeface="宋体" pitchFamily="2" charset="-122"/>
                  </a:rPr>
                  <a:t>投资交易费用：</a:t>
                </a:r>
                <a:endParaRPr lang="en-US" altLang="zh-CN" sz="2000" b="1" i="1" dirty="0">
                  <a:latin typeface="Cambria Math" panose="02040503050406030204" pitchFamily="18" charset="0"/>
                  <a:ea typeface="微软雅黑" pitchFamily="34" charset="-122"/>
                  <a:sym typeface="宋体" pitchFamily="2" charset="-122"/>
                </a:endParaRPr>
              </a:p>
              <a:p>
                <a:pPr marL="0" indent="0">
                  <a:buFontTx/>
                  <a:buNone/>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a:ea typeface="微软雅黑" pitchFamily="34" charset="-122"/>
                              <a:sym typeface="宋体" pitchFamily="2" charset="-122"/>
                            </a:rPr>
                            <m:t>𝒄</m:t>
                          </m:r>
                        </m:e>
                        <m:sub>
                          <m:r>
                            <a:rPr lang="en-US" altLang="zh-CN" sz="2000" b="1" i="1" smtClean="0">
                              <a:latin typeface="Cambria Math"/>
                              <a:ea typeface="微软雅黑" pitchFamily="34" charset="-122"/>
                              <a:sym typeface="宋体" pitchFamily="2" charset="-122"/>
                            </a:rPr>
                            <m:t>𝒊</m:t>
                          </m:r>
                        </m:sub>
                      </m:sSub>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panose="02040503050406030204" pitchFamily="18" charset="0"/>
                              <a:ea typeface="微软雅黑" pitchFamily="34" charset="-122"/>
                              <a:sym typeface="宋体" pitchFamily="2" charset="-122"/>
                            </a:rPr>
                            <m:t>(</m:t>
                          </m:r>
                          <m:r>
                            <a:rPr lang="en-US" altLang="zh-CN" sz="2000" b="1" i="1" smtClean="0">
                              <a:latin typeface="Cambria Math" panose="02040503050406030204" pitchFamily="18" charset="0"/>
                              <a:ea typeface="微软雅黑" pitchFamily="34" charset="-122"/>
                              <a:sym typeface="宋体" pitchFamily="2" charset="-122"/>
                            </a:rPr>
                            <m:t>𝑴𝒙</m:t>
                          </m:r>
                        </m:e>
                        <m:sub>
                          <m:r>
                            <a:rPr lang="en-US" altLang="zh-CN" sz="2000" b="1" i="1" smtClean="0">
                              <a:latin typeface="Cambria Math"/>
                              <a:ea typeface="微软雅黑" pitchFamily="34" charset="-122"/>
                              <a:sym typeface="宋体" pitchFamily="2" charset="-122"/>
                            </a:rPr>
                            <m:t>𝒊</m:t>
                          </m:r>
                        </m:sub>
                      </m:sSub>
                      <m:r>
                        <a:rPr lang="en-US" altLang="zh-CN" sz="2000" b="1" i="1" smtClean="0">
                          <a:latin typeface="Cambria Math" panose="02040503050406030204" pitchFamily="18" charset="0"/>
                          <a:ea typeface="微软雅黑" pitchFamily="34" charset="-122"/>
                          <a:sym typeface="宋体" pitchFamily="2" charset="-122"/>
                        </a:rPr>
                        <m:t>)</m:t>
                      </m:r>
                      <m:r>
                        <a:rPr lang="en-US" altLang="zh-CN" sz="2000" b="1" i="1" smtClean="0">
                          <a:latin typeface="Cambria Math"/>
                          <a:ea typeface="微软雅黑" pitchFamily="34" charset="-122"/>
                          <a:sym typeface="宋体" pitchFamily="2" charset="-122"/>
                        </a:rPr>
                        <m:t>=</m:t>
                      </m:r>
                      <m:d>
                        <m:dPr>
                          <m:begChr m:val="{"/>
                          <m:endChr m:val=""/>
                          <m:ctrlPr>
                            <a:rPr lang="en-US" altLang="zh-CN" sz="2000" b="1" i="1" smtClean="0">
                              <a:latin typeface="Cambria Math" panose="02040503050406030204" pitchFamily="18" charset="0"/>
                              <a:ea typeface="微软雅黑" pitchFamily="34" charset="-122"/>
                              <a:sym typeface="宋体" pitchFamily="2" charset="-122"/>
                            </a:rPr>
                          </m:ctrlPr>
                        </m:dPr>
                        <m:e>
                          <m:eqArr>
                            <m:eqArrPr>
                              <m:ctrlPr>
                                <a:rPr lang="en-US" altLang="zh-CN" sz="2000" b="1" i="1" smtClean="0">
                                  <a:latin typeface="Cambria Math" panose="02040503050406030204" pitchFamily="18" charset="0"/>
                                  <a:ea typeface="微软雅黑" pitchFamily="34" charset="-122"/>
                                  <a:sym typeface="宋体" pitchFamily="2" charset="-122"/>
                                </a:rPr>
                              </m:ctrlPr>
                            </m:eqArrPr>
                            <m:e>
                              <m:r>
                                <a:rPr lang="en-US" altLang="zh-CN" sz="2000" b="1" i="1" smtClean="0">
                                  <a:latin typeface="Cambria Math"/>
                                  <a:ea typeface="微软雅黑" pitchFamily="34" charset="-122"/>
                                  <a:sym typeface="宋体" pitchFamily="2" charset="-122"/>
                                </a:rPr>
                                <m:t>𝟎</m:t>
                              </m:r>
                              <m:r>
                                <a:rPr lang="en-US" altLang="zh-CN" sz="2000" b="1" i="1" smtClean="0">
                                  <a:latin typeface="Cambria Math"/>
                                  <a:ea typeface="微软雅黑" pitchFamily="34" charset="-122"/>
                                  <a:sym typeface="宋体" pitchFamily="2" charset="-122"/>
                                </a:rPr>
                                <m:t>   </m:t>
                              </m:r>
                              <m:r>
                                <a:rPr lang="zh-CN" altLang="en-US" sz="2000" b="1" i="1">
                                  <a:latin typeface="Cambria Math" panose="02040503050406030204" pitchFamily="18" charset="0"/>
                                  <a:ea typeface="微软雅黑" pitchFamily="34" charset="-122"/>
                                  <a:sym typeface="宋体" pitchFamily="2" charset="-122"/>
                                </a:rPr>
                                <m:t>，</m:t>
                              </m:r>
                              <m:r>
                                <a:rPr lang="en-US" altLang="zh-CN" sz="2000" b="1" i="1" smtClean="0">
                                  <a:latin typeface="Cambria Math"/>
                                  <a:ea typeface="微软雅黑" pitchFamily="34" charset="-122"/>
                                  <a:sym typeface="宋体" pitchFamily="2" charset="-122"/>
                                </a:rPr>
                                <m:t>                                     </m:t>
                              </m:r>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a:ea typeface="微软雅黑" pitchFamily="34" charset="-122"/>
                                      <a:sym typeface="宋体" pitchFamily="2" charset="-122"/>
                                    </a:rPr>
                                    <m:t>𝒙</m:t>
                                  </m:r>
                                </m:e>
                                <m:sub>
                                  <m:r>
                                    <a:rPr lang="en-US" altLang="zh-CN" sz="2000" b="1" i="1" smtClean="0">
                                      <a:latin typeface="Cambria Math"/>
                                      <a:ea typeface="微软雅黑" pitchFamily="34" charset="-122"/>
                                      <a:sym typeface="宋体" pitchFamily="2" charset="-122"/>
                                    </a:rPr>
                                    <m:t>𝒊</m:t>
                                  </m:r>
                                </m:sub>
                              </m:sSub>
                              <m:r>
                                <a:rPr lang="en-US" altLang="zh-CN" sz="2000" b="1" i="1" smtClean="0">
                                  <a:latin typeface="Cambria Math"/>
                                  <a:ea typeface="微软雅黑" pitchFamily="34" charset="-122"/>
                                  <a:sym typeface="宋体" pitchFamily="2" charset="-122"/>
                                </a:rPr>
                                <m:t>=</m:t>
                              </m:r>
                              <m:r>
                                <a:rPr lang="en-US" altLang="zh-CN" sz="2000" b="1" i="1" smtClean="0">
                                  <a:latin typeface="Cambria Math"/>
                                  <a:ea typeface="微软雅黑" pitchFamily="34" charset="-122"/>
                                  <a:sym typeface="宋体" pitchFamily="2" charset="-122"/>
                                </a:rPr>
                                <m:t>𝟎</m:t>
                              </m:r>
                              <m:r>
                                <a:rPr lang="en-US" altLang="zh-CN" sz="2000" b="1" i="1" smtClean="0">
                                  <a:latin typeface="Cambria Math" panose="02040503050406030204" pitchFamily="18" charset="0"/>
                                  <a:ea typeface="微软雅黑" pitchFamily="34" charset="-122"/>
                                  <a:sym typeface="宋体" pitchFamily="2" charset="-122"/>
                                </a:rPr>
                                <m:t>;</m:t>
                              </m:r>
                            </m:e>
                            <m:e>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a:ea typeface="微软雅黑" pitchFamily="34" charset="-122"/>
                                      <a:sym typeface="宋体" pitchFamily="2" charset="-122"/>
                                    </a:rPr>
                                    <m:t>𝒖</m:t>
                                  </m:r>
                                </m:e>
                                <m:sub>
                                  <m:r>
                                    <a:rPr lang="en-US" altLang="zh-CN" sz="2000" b="1" i="1" smtClean="0">
                                      <a:latin typeface="Cambria Math"/>
                                      <a:ea typeface="微软雅黑" pitchFamily="34" charset="-122"/>
                                      <a:sym typeface="宋体" pitchFamily="2" charset="-122"/>
                                    </a:rPr>
                                    <m:t>𝒊</m:t>
                                  </m:r>
                                </m:sub>
                              </m:sSub>
                              <m:r>
                                <a:rPr lang="en-US" altLang="zh-CN" sz="2000" b="1" i="1" smtClean="0">
                                  <a:latin typeface="Cambria Math"/>
                                  <a:ea typeface="微软雅黑" pitchFamily="34" charset="-122"/>
                                  <a:sym typeface="宋体" pitchFamily="2" charset="-122"/>
                                </a:rPr>
                                <m:t> </m:t>
                              </m:r>
                              <m:sSub>
                                <m:sSubPr>
                                  <m:ctrlPr>
                                    <a:rPr lang="en-US" altLang="zh-CN" sz="2000" b="1" i="1" smtClean="0">
                                      <a:latin typeface="Cambria Math" panose="02040503050406030204" pitchFamily="18" charset="0"/>
                                      <a:ea typeface="微软雅黑" pitchFamily="34" charset="-122"/>
                                      <a:sym typeface="宋体" pitchFamily="2" charset="-122"/>
                                    </a:rPr>
                                  </m:ctrlPr>
                                </m:sSubPr>
                                <m:e>
                                  <m:r>
                                    <a:rPr lang="en-US" altLang="zh-CN" sz="2000" b="1" i="1" smtClean="0">
                                      <a:latin typeface="Cambria Math" panose="02040503050406030204" pitchFamily="18" charset="0"/>
                                      <a:ea typeface="微软雅黑" pitchFamily="34" charset="-122"/>
                                      <a:sym typeface="宋体" pitchFamily="2" charset="-122"/>
                                    </a:rPr>
                                    <m:t>𝒑</m:t>
                                  </m:r>
                                </m:e>
                                <m:sub>
                                  <m:r>
                                    <a:rPr lang="en-US" altLang="zh-CN" sz="2000" b="1" i="1" smtClean="0">
                                      <a:latin typeface="Cambria Math" panose="02040503050406030204" pitchFamily="18" charset="0"/>
                                      <a:ea typeface="微软雅黑" pitchFamily="34" charset="-122"/>
                                      <a:sym typeface="宋体" pitchFamily="2" charset="-122"/>
                                    </a:rPr>
                                    <m:t>𝒊</m:t>
                                  </m:r>
                                </m:sub>
                              </m:sSub>
                              <m:r>
                                <a:rPr lang="zh-CN" altLang="en-US" sz="2000" b="1" i="1">
                                  <a:latin typeface="Cambria Math" panose="02040503050406030204" pitchFamily="18" charset="0"/>
                                  <a:ea typeface="微软雅黑" pitchFamily="34" charset="-122"/>
                                  <a:sym typeface="宋体" pitchFamily="2" charset="-122"/>
                                </a:rPr>
                                <m:t>，</m:t>
                              </m:r>
                              <m:r>
                                <a:rPr lang="en-US" altLang="zh-CN" sz="2000" b="1" i="1" smtClean="0">
                                  <a:latin typeface="Cambria Math"/>
                                  <a:ea typeface="微软雅黑" pitchFamily="34" charset="-122"/>
                                  <a:sym typeface="宋体" pitchFamily="2" charset="-122"/>
                                </a:rPr>
                                <m:t>      </m:t>
                              </m:r>
                              <m:r>
                                <a:rPr lang="en-US" altLang="zh-CN" sz="2000" b="1" i="1" smtClean="0">
                                  <a:latin typeface="Cambria Math"/>
                                  <a:ea typeface="微软雅黑" pitchFamily="34" charset="-122"/>
                                  <a:sym typeface="宋体" pitchFamily="2" charset="-122"/>
                                </a:rPr>
                                <m:t>𝟎</m:t>
                              </m:r>
                              <m:r>
                                <a:rPr lang="en-US" altLang="zh-CN" sz="2000" b="1" i="1" smtClean="0">
                                  <a:latin typeface="Cambria Math"/>
                                  <a:ea typeface="Cambria Math"/>
                                  <a:sym typeface="宋体" pitchFamily="2" charset="-122"/>
                                </a:rPr>
                                <m:t>&lt;</m:t>
                              </m:r>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a:ea typeface="Cambria Math"/>
                                      <a:sym typeface="宋体" pitchFamily="2" charset="-122"/>
                                    </a:rPr>
                                    <m:t>𝒙</m:t>
                                  </m:r>
                                </m:e>
                                <m:sub>
                                  <m:r>
                                    <a:rPr lang="en-US" altLang="zh-CN" sz="2000" b="1" i="1" smtClean="0">
                                      <a:latin typeface="Cambria Math"/>
                                      <a:ea typeface="Cambria Math"/>
                                      <a:sym typeface="宋体" pitchFamily="2" charset="-122"/>
                                    </a:rPr>
                                    <m:t>𝒊</m:t>
                                  </m:r>
                                </m:sub>
                              </m:sSub>
                              <m:r>
                                <a:rPr lang="en-US" altLang="zh-CN" sz="2000" b="1" i="1" smtClean="0">
                                  <a:latin typeface="Cambria Math"/>
                                  <a:ea typeface="Cambria Math"/>
                                  <a:sym typeface="宋体" pitchFamily="2" charset="-122"/>
                                </a:rPr>
                                <m:t>&lt;</m:t>
                              </m:r>
                              <m:f>
                                <m:fPr>
                                  <m:ctrlPr>
                                    <a:rPr lang="en-US" altLang="zh-CN" sz="2000" b="1" i="1" smtClean="0">
                                      <a:latin typeface="Cambria Math" panose="02040503050406030204" pitchFamily="18" charset="0"/>
                                      <a:ea typeface="Cambria Math"/>
                                      <a:sym typeface="宋体" pitchFamily="2" charset="-122"/>
                                    </a:rPr>
                                  </m:ctrlPr>
                                </m:fPr>
                                <m:num>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a:ea typeface="Cambria Math"/>
                                          <a:sym typeface="宋体" pitchFamily="2" charset="-122"/>
                                        </a:rPr>
                                        <m:t>𝒖</m:t>
                                      </m:r>
                                    </m:e>
                                    <m:sub>
                                      <m:r>
                                        <a:rPr lang="en-US" altLang="zh-CN" sz="2000" b="1" i="1" smtClean="0">
                                          <a:latin typeface="Cambria Math"/>
                                          <a:ea typeface="Cambria Math"/>
                                          <a:sym typeface="宋体" pitchFamily="2" charset="-122"/>
                                        </a:rPr>
                                        <m:t>𝒊</m:t>
                                      </m:r>
                                    </m:sub>
                                  </m:sSub>
                                </m:num>
                                <m:den>
                                  <m:r>
                                    <a:rPr lang="en-US" altLang="zh-CN" sz="2000" b="1" i="1" smtClean="0">
                                      <a:latin typeface="Cambria Math" panose="02040503050406030204" pitchFamily="18" charset="0"/>
                                      <a:ea typeface="Cambria Math"/>
                                      <a:sym typeface="宋体" pitchFamily="2" charset="-122"/>
                                    </a:rPr>
                                    <m:t>𝑴</m:t>
                                  </m:r>
                                </m:den>
                              </m:f>
                              <m:r>
                                <a:rPr lang="en-US" altLang="zh-CN" sz="2000" b="1" i="1" smtClean="0">
                                  <a:latin typeface="Cambria Math"/>
                                  <a:ea typeface="Cambria Math"/>
                                  <a:sym typeface="宋体" pitchFamily="2" charset="-122"/>
                                </a:rPr>
                                <m:t>,</m:t>
                              </m:r>
                              <m:r>
                                <a:rPr lang="en-US" altLang="zh-CN" sz="2000" b="1" i="1" smtClean="0">
                                  <a:latin typeface="Cambria Math"/>
                                  <a:ea typeface="Cambria Math"/>
                                  <a:sym typeface="宋体" pitchFamily="2" charset="-122"/>
                                </a:rPr>
                                <m:t>𝟏</m:t>
                              </m:r>
                              <m:r>
                                <a:rPr lang="en-US" altLang="zh-CN" sz="2000" b="1" i="1" smtClean="0">
                                  <a:latin typeface="Cambria Math"/>
                                  <a:ea typeface="Cambria Math"/>
                                  <a:sym typeface="宋体" pitchFamily="2" charset="-122"/>
                                </a:rPr>
                                <m:t>≤</m:t>
                              </m:r>
                              <m:r>
                                <a:rPr lang="en-US" altLang="zh-CN" sz="2000" b="1" i="1" smtClean="0">
                                  <a:latin typeface="Cambria Math"/>
                                  <a:ea typeface="Cambria Math"/>
                                  <a:sym typeface="宋体" pitchFamily="2" charset="-122"/>
                                </a:rPr>
                                <m:t>𝒊</m:t>
                              </m:r>
                              <m:r>
                                <a:rPr lang="en-US" altLang="zh-CN" sz="2000" b="1" i="1" smtClean="0">
                                  <a:latin typeface="Cambria Math"/>
                                  <a:ea typeface="Cambria Math"/>
                                  <a:sym typeface="宋体" pitchFamily="2" charset="-122"/>
                                </a:rPr>
                                <m:t>≤</m:t>
                              </m:r>
                              <m:r>
                                <a:rPr lang="en-US" altLang="zh-CN" sz="2000" b="1" i="1" smtClean="0">
                                  <a:latin typeface="Cambria Math"/>
                                  <a:ea typeface="Cambria Math"/>
                                  <a:sym typeface="宋体" pitchFamily="2" charset="-122"/>
                                </a:rPr>
                                <m:t>𝒏</m:t>
                              </m:r>
                              <m:r>
                                <a:rPr lang="en-US" altLang="zh-CN" sz="2000" b="1" i="1" smtClean="0">
                                  <a:latin typeface="Cambria Math" panose="02040503050406030204" pitchFamily="18" charset="0"/>
                                  <a:ea typeface="Cambria Math"/>
                                  <a:sym typeface="宋体" pitchFamily="2" charset="-122"/>
                                </a:rPr>
                                <m:t>;</m:t>
                              </m:r>
                            </m:e>
                            <m:e>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a:ea typeface="Cambria Math"/>
                                      <a:sym typeface="宋体" pitchFamily="2" charset="-122"/>
                                    </a:rPr>
                                    <m:t>𝒑</m:t>
                                  </m:r>
                                </m:e>
                                <m:sub>
                                  <m:r>
                                    <a:rPr lang="en-US" altLang="zh-CN" sz="2000" b="1" i="1" smtClean="0">
                                      <a:latin typeface="Cambria Math"/>
                                      <a:ea typeface="Cambria Math"/>
                                      <a:sym typeface="宋体" pitchFamily="2" charset="-122"/>
                                    </a:rPr>
                                    <m:t>𝒊</m:t>
                                  </m:r>
                                </m:sub>
                              </m:sSub>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panose="02040503050406030204" pitchFamily="18" charset="0"/>
                                      <a:ea typeface="Cambria Math"/>
                                      <a:sym typeface="宋体" pitchFamily="2" charset="-122"/>
                                    </a:rPr>
                                    <m:t>𝑴</m:t>
                                  </m:r>
                                  <m:r>
                                    <a:rPr lang="en-US" altLang="zh-CN" sz="2000" b="1" i="1" smtClean="0">
                                      <a:latin typeface="Cambria Math"/>
                                      <a:ea typeface="Cambria Math"/>
                                      <a:sym typeface="宋体" pitchFamily="2" charset="-122"/>
                                    </a:rPr>
                                    <m:t>𝒙</m:t>
                                  </m:r>
                                </m:e>
                                <m:sub>
                                  <m:r>
                                    <a:rPr lang="en-US" altLang="zh-CN" sz="2000" b="1" i="1" smtClean="0">
                                      <a:latin typeface="Cambria Math"/>
                                      <a:ea typeface="Cambria Math"/>
                                      <a:sym typeface="宋体" pitchFamily="2" charset="-122"/>
                                    </a:rPr>
                                    <m:t>𝒊</m:t>
                                  </m:r>
                                </m:sub>
                              </m:sSub>
                              <m:r>
                                <a:rPr lang="en-US" altLang="zh-CN" sz="2000" b="1" i="1" smtClean="0">
                                  <a:latin typeface="Cambria Math"/>
                                  <a:ea typeface="Cambria Math"/>
                                  <a:sym typeface="宋体" pitchFamily="2" charset="-122"/>
                                </a:rPr>
                                <m:t>  </m:t>
                              </m:r>
                              <m:r>
                                <a:rPr lang="en-US" altLang="zh-CN" sz="2000" b="1" i="1" smtClean="0">
                                  <a:latin typeface="Cambria Math" panose="02040503050406030204" pitchFamily="18" charset="0"/>
                                  <a:ea typeface="Cambria Math"/>
                                  <a:sym typeface="宋体" pitchFamily="2" charset="-122"/>
                                </a:rPr>
                                <m:t>,</m:t>
                              </m:r>
                              <m:r>
                                <a:rPr lang="en-US" altLang="zh-CN" sz="2000" b="1" i="1" smtClean="0">
                                  <a:latin typeface="Cambria Math"/>
                                  <a:ea typeface="Cambria Math"/>
                                  <a:sym typeface="宋体" pitchFamily="2" charset="-122"/>
                                </a:rPr>
                                <m:t>   </m:t>
                              </m:r>
                              <m:r>
                                <a:rPr lang="en-US" altLang="zh-CN" sz="2000" b="1" i="1" smtClean="0">
                                  <a:latin typeface="Cambria Math" panose="02040503050406030204" pitchFamily="18" charset="0"/>
                                  <a:ea typeface="Cambria Math"/>
                                  <a:sym typeface="宋体" pitchFamily="2" charset="-122"/>
                                </a:rPr>
                                <m:t> </m:t>
                              </m:r>
                              <m:r>
                                <a:rPr lang="en-US" altLang="zh-CN" sz="2000" b="1" i="1" smtClean="0">
                                  <a:latin typeface="Cambria Math"/>
                                  <a:ea typeface="Cambria Math"/>
                                  <a:sym typeface="宋体" pitchFamily="2" charset="-122"/>
                                </a:rPr>
                                <m:t>                           </m:t>
                              </m:r>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a:ea typeface="Cambria Math"/>
                                      <a:sym typeface="宋体" pitchFamily="2" charset="-122"/>
                                    </a:rPr>
                                    <m:t>𝒙</m:t>
                                  </m:r>
                                </m:e>
                                <m:sub>
                                  <m:r>
                                    <a:rPr lang="en-US" altLang="zh-CN" sz="2000" b="1" i="1" smtClean="0">
                                      <a:latin typeface="Cambria Math"/>
                                      <a:ea typeface="Cambria Math"/>
                                      <a:sym typeface="宋体" pitchFamily="2" charset="-122"/>
                                    </a:rPr>
                                    <m:t>𝒊</m:t>
                                  </m:r>
                                </m:sub>
                              </m:sSub>
                              <m:r>
                                <a:rPr lang="en-US" altLang="zh-CN" sz="2000" b="1" i="1" smtClean="0">
                                  <a:latin typeface="Cambria Math"/>
                                  <a:ea typeface="Cambria Math"/>
                                  <a:sym typeface="宋体" pitchFamily="2" charset="-122"/>
                                </a:rPr>
                                <m:t>≥</m:t>
                              </m:r>
                              <m:f>
                                <m:fPr>
                                  <m:ctrlPr>
                                    <a:rPr lang="en-US" altLang="zh-CN" sz="2000" b="1" i="1" smtClean="0">
                                      <a:latin typeface="Cambria Math" panose="02040503050406030204" pitchFamily="18" charset="0"/>
                                      <a:ea typeface="Cambria Math"/>
                                      <a:sym typeface="宋体" pitchFamily="2" charset="-122"/>
                                    </a:rPr>
                                  </m:ctrlPr>
                                </m:fPr>
                                <m:num>
                                  <m:sSub>
                                    <m:sSubPr>
                                      <m:ctrlPr>
                                        <a:rPr lang="en-US" altLang="zh-CN" sz="2000" b="1" i="1" smtClean="0">
                                          <a:latin typeface="Cambria Math" panose="02040503050406030204" pitchFamily="18" charset="0"/>
                                          <a:ea typeface="Cambria Math"/>
                                          <a:sym typeface="宋体" pitchFamily="2" charset="-122"/>
                                        </a:rPr>
                                      </m:ctrlPr>
                                    </m:sSubPr>
                                    <m:e>
                                      <m:r>
                                        <a:rPr lang="en-US" altLang="zh-CN" sz="2000" b="1" i="1" smtClean="0">
                                          <a:latin typeface="Cambria Math"/>
                                          <a:ea typeface="Cambria Math"/>
                                          <a:sym typeface="宋体" pitchFamily="2" charset="-122"/>
                                        </a:rPr>
                                        <m:t>𝒖</m:t>
                                      </m:r>
                                    </m:e>
                                    <m:sub>
                                      <m:r>
                                        <a:rPr lang="en-US" altLang="zh-CN" sz="2000" b="1" i="1" smtClean="0">
                                          <a:latin typeface="Cambria Math"/>
                                          <a:ea typeface="Cambria Math"/>
                                          <a:sym typeface="宋体" pitchFamily="2" charset="-122"/>
                                        </a:rPr>
                                        <m:t>𝒊</m:t>
                                      </m:r>
                                    </m:sub>
                                  </m:sSub>
                                </m:num>
                                <m:den>
                                  <m:r>
                                    <a:rPr lang="en-US" altLang="zh-CN" sz="2000" b="1" i="1" smtClean="0">
                                      <a:latin typeface="Cambria Math" panose="02040503050406030204" pitchFamily="18" charset="0"/>
                                      <a:ea typeface="Cambria Math"/>
                                      <a:sym typeface="宋体" pitchFamily="2" charset="-122"/>
                                    </a:rPr>
                                    <m:t>𝑴</m:t>
                                  </m:r>
                                </m:den>
                              </m:f>
                              <m:r>
                                <a:rPr lang="en-US" altLang="zh-CN" sz="2000" b="1" i="1" smtClean="0">
                                  <a:latin typeface="Cambria Math" panose="02040503050406030204" pitchFamily="18" charset="0"/>
                                  <a:ea typeface="Cambria Math"/>
                                  <a:sym typeface="宋体" pitchFamily="2" charset="-122"/>
                                </a:rPr>
                                <m:t>.</m:t>
                              </m:r>
                            </m:e>
                          </m:eqArr>
                        </m:e>
                      </m:d>
                    </m:oMath>
                  </m:oMathPara>
                </a14:m>
                <a:endParaRPr lang="en-US" altLang="zh-CN" sz="2400" b="1" dirty="0">
                  <a:latin typeface="微软雅黑" pitchFamily="34" charset="-122"/>
                  <a:ea typeface="Cambria Math"/>
                  <a:sym typeface="宋体" pitchFamily="2" charset="-122"/>
                </a:endParaRPr>
              </a:p>
              <a:p>
                <a:pPr marL="0" indent="0">
                  <a:buFontTx/>
                  <a:buNone/>
                </a:pPr>
                <a:r>
                  <a:rPr lang="zh-CN" altLang="en-US" sz="2400" b="1" dirty="0">
                    <a:latin typeface="微软雅黑" pitchFamily="34" charset="-122"/>
                    <a:ea typeface="微软雅黑" pitchFamily="34" charset="-122"/>
                  </a:rPr>
                  <a:t>投资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𝑺</m:t>
                        </m:r>
                      </m:e>
                      <m:sub>
                        <m:r>
                          <a:rPr lang="en-US" altLang="zh-CN" sz="2400" b="1" i="1" smtClean="0">
                            <a:latin typeface="Cambria Math"/>
                            <a:ea typeface="微软雅黑" pitchFamily="34" charset="-122"/>
                          </a:rPr>
                          <m:t>𝒊</m:t>
                        </m:r>
                      </m:sub>
                    </m:sSub>
                  </m:oMath>
                </a14:m>
                <a:r>
                  <a:rPr lang="en-US" altLang="zh-CN" sz="2400" b="1" dirty="0">
                    <a:latin typeface="微软雅黑" pitchFamily="34" charset="-122"/>
                    <a:ea typeface="微软雅黑" pitchFamily="34" charset="-122"/>
                  </a:rPr>
                  <a:t>: </a:t>
                </a:r>
                <a14:m>
                  <m:oMath xmlns:m="http://schemas.openxmlformats.org/officeDocument/2006/math">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 </m:t>
                        </m:r>
                        <m:r>
                          <a:rPr lang="en-US" altLang="zh-CN" sz="2400" b="1" i="1" smtClean="0">
                            <a:latin typeface="Cambria Math" panose="02040503050406030204" pitchFamily="18" charset="0"/>
                            <a:ea typeface="微软雅黑" pitchFamily="34" charset="-122"/>
                          </a:rPr>
                          <m:t>𝑴</m:t>
                        </m:r>
                        <m:r>
                          <a:rPr lang="en-US" altLang="zh-CN" sz="2400" b="1" i="1" smtClean="0">
                            <a:latin typeface="Cambria Math" panose="02040503050406030204" pitchFamily="18" charset="0"/>
                            <a:ea typeface="微软雅黑" pitchFamily="34" charset="-122"/>
                          </a:rPr>
                          <m:t> </m:t>
                        </m:r>
                        <m:r>
                          <a:rPr lang="en-US" altLang="zh-CN" sz="2400" b="1" i="1" smtClean="0">
                            <a:latin typeface="Cambria Math" panose="02040503050406030204" pitchFamily="18" charset="0"/>
                            <a:ea typeface="微软雅黑" pitchFamily="34" charset="-122"/>
                          </a:rPr>
                          <m:t>𝒙</m:t>
                        </m:r>
                      </m:e>
                      <m:sub>
                        <m:r>
                          <a:rPr lang="en-US" altLang="zh-CN" sz="2400" b="1" i="1" smtClean="0">
                            <a:latin typeface="Cambria Math" panose="02040503050406030204" pitchFamily="18" charset="0"/>
                            <a:ea typeface="微软雅黑" pitchFamily="34" charset="-122"/>
                          </a:rPr>
                          <m:t>𝒊</m:t>
                        </m:r>
                      </m:sub>
                    </m:sSub>
                  </m:oMath>
                </a14:m>
                <a:endParaRPr lang="zh-CN" altLang="en-US" dirty="0">
                  <a:latin typeface="Times New Roman" pitchFamily="18" charset="0"/>
                  <a:ea typeface="楷体_GB2312" pitchFamily="49" charset="-122"/>
                </a:endParaRPr>
              </a:p>
              <a:p>
                <a:pPr marL="0" indent="0">
                  <a:lnSpc>
                    <a:spcPct val="150000"/>
                  </a:lnSpc>
                  <a:buFontTx/>
                  <a:buNone/>
                </a:pPr>
                <a:r>
                  <a:rPr lang="zh-CN" altLang="en-US" sz="2400" b="1" dirty="0">
                    <a:latin typeface="微软雅黑" pitchFamily="34" charset="-122"/>
                    <a:ea typeface="微软雅黑" pitchFamily="34" charset="-122"/>
                  </a:rPr>
                  <a:t>净收益</a:t>
                </a:r>
                <a:r>
                  <a:rPr lang="en-US" altLang="zh-CN" sz="2400" b="1" dirty="0">
                    <a:latin typeface="微软雅黑" pitchFamily="34" charset="-122"/>
                    <a:ea typeface="微软雅黑" pitchFamily="34" charset="-122"/>
                  </a:rPr>
                  <a:t>:</a:t>
                </a:r>
                <a14:m>
                  <m:oMath xmlns:m="http://schemas.openxmlformats.org/officeDocument/2006/math">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panose="02040503050406030204" pitchFamily="18" charset="0"/>
                            <a:ea typeface="微软雅黑" pitchFamily="34" charset="-122"/>
                          </a:rPr>
                          <m:t> </m:t>
                        </m:r>
                        <m:r>
                          <a:rPr lang="en-US" altLang="zh-CN" sz="2000" b="1" i="1" smtClean="0">
                            <a:latin typeface="Cambria Math"/>
                            <a:ea typeface="微软雅黑" pitchFamily="34" charset="-122"/>
                          </a:rPr>
                          <m:t>𝑹</m:t>
                        </m:r>
                      </m:e>
                      <m:sub>
                        <m:r>
                          <a:rPr lang="en-US" altLang="zh-CN" sz="2000" b="1" i="1" smtClean="0">
                            <a:latin typeface="Cambria Math"/>
                            <a:ea typeface="微软雅黑" pitchFamily="34" charset="-122"/>
                          </a:rPr>
                          <m:t>𝒊</m:t>
                        </m:r>
                      </m:sub>
                    </m:sSub>
                    <m:d>
                      <m:dPr>
                        <m:ctrlPr>
                          <a:rPr lang="en-US" altLang="zh-CN" sz="2000" b="1" i="1" smtClean="0">
                            <a:latin typeface="Cambria Math" panose="02040503050406030204" pitchFamily="18" charset="0"/>
                            <a:ea typeface="微软雅黑" pitchFamily="34" charset="-122"/>
                          </a:rPr>
                        </m:ctrlPr>
                      </m:dPr>
                      <m:e>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a:ea typeface="微软雅黑" pitchFamily="34" charset="-122"/>
                              </a:rPr>
                              <m:t>𝒙</m:t>
                            </m:r>
                          </m:e>
                          <m:sub>
                            <m:r>
                              <a:rPr lang="en-US" altLang="zh-CN" sz="2000" b="1" i="1" smtClean="0">
                                <a:latin typeface="Cambria Math"/>
                                <a:ea typeface="微软雅黑" pitchFamily="34" charset="-122"/>
                              </a:rPr>
                              <m:t>𝒊</m:t>
                            </m:r>
                          </m:sub>
                        </m:sSub>
                      </m:e>
                    </m:d>
                    <m:r>
                      <a:rPr lang="en-US" altLang="zh-CN" sz="2000" b="1" i="1" smtClean="0">
                        <a:latin typeface="Cambria Math"/>
                        <a:ea typeface="微软雅黑" pitchFamily="34" charset="-122"/>
                      </a:rPr>
                      <m:t>=</m:t>
                    </m:r>
                    <m:d>
                      <m:dPr>
                        <m:ctrlPr>
                          <a:rPr lang="en-US" altLang="zh-CN" sz="2000" b="1" i="1" smtClean="0">
                            <a:latin typeface="Cambria Math" panose="02040503050406030204" pitchFamily="18" charset="0"/>
                            <a:ea typeface="微软雅黑" pitchFamily="34" charset="-122"/>
                          </a:rPr>
                        </m:ctrlPr>
                      </m:dPr>
                      <m:e>
                        <m:r>
                          <a:rPr lang="en-US" altLang="zh-CN" sz="2000" b="1" i="1" smtClean="0">
                            <a:latin typeface="Cambria Math"/>
                            <a:ea typeface="微软雅黑" pitchFamily="34" charset="-122"/>
                          </a:rPr>
                          <m:t>𝟏</m:t>
                        </m:r>
                        <m:r>
                          <a:rPr lang="en-US" altLang="zh-CN" sz="2000" b="1" i="1" smtClean="0">
                            <a:latin typeface="Cambria Math"/>
                            <a:ea typeface="微软雅黑" pitchFamily="34" charset="-122"/>
                          </a:rPr>
                          <m:t>+</m:t>
                        </m:r>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a:ea typeface="微软雅黑" pitchFamily="34" charset="-122"/>
                              </a:rPr>
                              <m:t>𝒓</m:t>
                            </m:r>
                          </m:e>
                          <m:sub>
                            <m:r>
                              <a:rPr lang="en-US" altLang="zh-CN" sz="2000" b="1" i="1" smtClean="0">
                                <a:latin typeface="Cambria Math"/>
                                <a:ea typeface="微软雅黑" pitchFamily="34" charset="-122"/>
                              </a:rPr>
                              <m:t>𝒊</m:t>
                            </m:r>
                          </m:sub>
                        </m:sSub>
                      </m:e>
                    </m:d>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panose="02040503050406030204" pitchFamily="18" charset="0"/>
                            <a:ea typeface="微软雅黑" pitchFamily="34" charset="-122"/>
                          </a:rPr>
                          <m:t>𝑴</m:t>
                        </m:r>
                        <m:r>
                          <a:rPr lang="en-US" altLang="zh-CN" sz="2000" b="1" i="1" smtClean="0">
                            <a:latin typeface="Cambria Math"/>
                            <a:ea typeface="微软雅黑" pitchFamily="34" charset="-122"/>
                          </a:rPr>
                          <m:t>𝒙</m:t>
                        </m:r>
                      </m:e>
                      <m:sub>
                        <m:r>
                          <a:rPr lang="en-US" altLang="zh-CN" sz="2000" b="1" i="1" smtClean="0">
                            <a:latin typeface="Cambria Math"/>
                            <a:ea typeface="微软雅黑" pitchFamily="34" charset="-122"/>
                          </a:rPr>
                          <m:t>𝒊</m:t>
                        </m:r>
                      </m:sub>
                    </m:sSub>
                    <m:r>
                      <a:rPr lang="en-US" altLang="zh-CN" sz="2000" b="1" i="1" smtClean="0">
                        <a:latin typeface="Cambria Math"/>
                        <a:ea typeface="微软雅黑" pitchFamily="34" charset="-122"/>
                      </a:rPr>
                      <m:t>−</m:t>
                    </m:r>
                    <m:d>
                      <m:dPr>
                        <m:ctrlPr>
                          <a:rPr lang="en-US" altLang="zh-CN" sz="2000" b="1" i="1" smtClean="0">
                            <a:latin typeface="Cambria Math" panose="02040503050406030204" pitchFamily="18" charset="0"/>
                            <a:ea typeface="微软雅黑" pitchFamily="34" charset="-122"/>
                          </a:rPr>
                        </m:ctrlPr>
                      </m:dPr>
                      <m:e>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panose="02040503050406030204" pitchFamily="18" charset="0"/>
                                <a:ea typeface="微软雅黑" pitchFamily="34" charset="-122"/>
                              </a:rPr>
                              <m:t>𝑴</m:t>
                            </m:r>
                            <m:r>
                              <a:rPr lang="en-US" altLang="zh-CN" sz="2000" b="1" i="1" smtClean="0">
                                <a:latin typeface="Cambria Math"/>
                                <a:ea typeface="微软雅黑" pitchFamily="34" charset="-122"/>
                              </a:rPr>
                              <m:t>𝒙</m:t>
                            </m:r>
                          </m:e>
                          <m:sub>
                            <m:r>
                              <a:rPr lang="en-US" altLang="zh-CN" sz="2000" b="1" i="1" smtClean="0">
                                <a:latin typeface="Cambria Math"/>
                                <a:ea typeface="微软雅黑" pitchFamily="34" charset="-122"/>
                              </a:rPr>
                              <m:t>𝒊</m:t>
                            </m:r>
                          </m:sub>
                        </m:sSub>
                        <m:r>
                          <a:rPr lang="en-US" altLang="zh-CN" sz="2000" b="1" i="1" smtClean="0">
                            <a:latin typeface="Cambria Math"/>
                            <a:ea typeface="微软雅黑" pitchFamily="34" charset="-122"/>
                          </a:rPr>
                          <m:t>+</m:t>
                        </m:r>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a:ea typeface="微软雅黑" pitchFamily="34" charset="-122"/>
                              </a:rPr>
                              <m:t>𝒄</m:t>
                            </m:r>
                          </m:e>
                          <m:sub>
                            <m:r>
                              <a:rPr lang="en-US" altLang="zh-CN" sz="2000" b="1" i="1" smtClean="0">
                                <a:latin typeface="Cambria Math"/>
                                <a:ea typeface="微软雅黑" pitchFamily="34" charset="-122"/>
                              </a:rPr>
                              <m:t>𝒊</m:t>
                            </m:r>
                          </m:sub>
                        </m:sSub>
                        <m:d>
                          <m:dPr>
                            <m:ctrlPr>
                              <a:rPr lang="en-US" altLang="zh-CN" sz="2000" b="1" i="1" smtClean="0">
                                <a:latin typeface="Cambria Math" panose="02040503050406030204" pitchFamily="18" charset="0"/>
                                <a:ea typeface="微软雅黑" pitchFamily="34" charset="-122"/>
                              </a:rPr>
                            </m:ctrlPr>
                          </m:dPr>
                          <m:e>
                            <m:sSub>
                              <m:sSubPr>
                                <m:ctrlPr>
                                  <a:rPr lang="en-US" altLang="zh-CN" sz="2000" b="1" i="1" smtClean="0">
                                    <a:latin typeface="Cambria Math" panose="02040503050406030204" pitchFamily="18" charset="0"/>
                                    <a:ea typeface="微软雅黑" pitchFamily="34" charset="-122"/>
                                  </a:rPr>
                                </m:ctrlPr>
                              </m:sSubPr>
                              <m:e>
                                <m:r>
                                  <a:rPr lang="en-US" altLang="zh-CN" sz="2000" b="1" i="1" smtClean="0">
                                    <a:latin typeface="Cambria Math" panose="02040503050406030204" pitchFamily="18" charset="0"/>
                                    <a:ea typeface="微软雅黑" pitchFamily="34" charset="-122"/>
                                  </a:rPr>
                                  <m:t>𝑴</m:t>
                                </m:r>
                                <m:r>
                                  <a:rPr lang="en-US" altLang="zh-CN" sz="2000" b="1" i="1" smtClean="0">
                                    <a:latin typeface="Cambria Math"/>
                                    <a:ea typeface="微软雅黑" pitchFamily="34" charset="-122"/>
                                  </a:rPr>
                                  <m:t>𝒙</m:t>
                                </m:r>
                              </m:e>
                              <m:sub>
                                <m:r>
                                  <a:rPr lang="en-US" altLang="zh-CN" sz="2000" b="1" i="1" smtClean="0">
                                    <a:latin typeface="Cambria Math"/>
                                    <a:ea typeface="微软雅黑" pitchFamily="34" charset="-122"/>
                                  </a:rPr>
                                  <m:t>𝒊</m:t>
                                </m:r>
                              </m:sub>
                            </m:sSub>
                          </m:e>
                        </m:d>
                      </m:e>
                    </m:d>
                    <m:r>
                      <a:rPr lang="en-US" altLang="zh-CN" sz="2000" b="1" i="0" smtClean="0">
                        <a:solidFill>
                          <a:srgbClr val="C00000"/>
                        </a:solidFill>
                        <a:latin typeface="Cambria Math"/>
                        <a:ea typeface="微软雅黑" pitchFamily="34" charset="-122"/>
                      </a:rPr>
                      <m:t>=</m:t>
                    </m:r>
                    <m:sSub>
                      <m:sSubPr>
                        <m:ctrlPr>
                          <a:rPr lang="en-US" altLang="zh-CN" sz="2000" b="1" i="1">
                            <a:solidFill>
                              <a:srgbClr val="C00000"/>
                            </a:solidFill>
                            <a:latin typeface="Cambria Math" panose="02040503050406030204" pitchFamily="18" charset="0"/>
                            <a:ea typeface="微软雅黑" pitchFamily="34" charset="-122"/>
                          </a:rPr>
                        </m:ctrlPr>
                      </m:sSubPr>
                      <m:e>
                        <m:r>
                          <a:rPr lang="en-US" altLang="zh-CN" sz="2000" b="1" i="1" smtClean="0">
                            <a:solidFill>
                              <a:srgbClr val="C00000"/>
                            </a:solidFill>
                            <a:latin typeface="Cambria Math" panose="02040503050406030204" pitchFamily="18" charset="0"/>
                            <a:ea typeface="微软雅黑" pitchFamily="34" charset="-122"/>
                          </a:rPr>
                          <m:t>𝑴</m:t>
                        </m:r>
                        <m:r>
                          <a:rPr lang="en-US" altLang="zh-CN" sz="2000" b="1" i="1">
                            <a:solidFill>
                              <a:srgbClr val="C00000"/>
                            </a:solidFill>
                            <a:latin typeface="Cambria Math"/>
                            <a:ea typeface="微软雅黑" pitchFamily="34" charset="-122"/>
                          </a:rPr>
                          <m:t>𝒙</m:t>
                        </m:r>
                      </m:e>
                      <m:sub>
                        <m:r>
                          <a:rPr lang="en-US" altLang="zh-CN" sz="2000" b="1" i="1">
                            <a:solidFill>
                              <a:srgbClr val="C00000"/>
                            </a:solidFill>
                            <a:latin typeface="Cambria Math"/>
                            <a:ea typeface="微软雅黑" pitchFamily="34" charset="-122"/>
                          </a:rPr>
                          <m:t>𝒊</m:t>
                        </m:r>
                      </m:sub>
                    </m:sSub>
                    <m:r>
                      <a:rPr lang="en-US" altLang="zh-CN" sz="2000" b="1" i="1" smtClean="0">
                        <a:solidFill>
                          <a:srgbClr val="C00000"/>
                        </a:solidFill>
                        <a:latin typeface="Cambria Math" panose="02040503050406030204" pitchFamily="18" charset="0"/>
                        <a:ea typeface="微软雅黑" pitchFamily="34" charset="-122"/>
                      </a:rPr>
                      <m:t>(</m:t>
                    </m:r>
                    <m:sSub>
                      <m:sSubPr>
                        <m:ctrlPr>
                          <a:rPr lang="en-US" altLang="zh-CN" sz="2000" b="1" i="1">
                            <a:solidFill>
                              <a:srgbClr val="C00000"/>
                            </a:solidFill>
                            <a:latin typeface="Cambria Math" panose="02040503050406030204" pitchFamily="18" charset="0"/>
                            <a:ea typeface="微软雅黑" pitchFamily="34" charset="-122"/>
                          </a:rPr>
                        </m:ctrlPr>
                      </m:sSubPr>
                      <m:e>
                        <m:r>
                          <a:rPr lang="en-US" altLang="zh-CN" sz="2000" b="1" i="1">
                            <a:solidFill>
                              <a:srgbClr val="C00000"/>
                            </a:solidFill>
                            <a:latin typeface="Cambria Math"/>
                            <a:ea typeface="微软雅黑" pitchFamily="34" charset="-122"/>
                          </a:rPr>
                          <m:t>𝒓</m:t>
                        </m:r>
                      </m:e>
                      <m:sub>
                        <m:r>
                          <a:rPr lang="en-US" altLang="zh-CN" sz="2000" b="1" i="1">
                            <a:solidFill>
                              <a:srgbClr val="C00000"/>
                            </a:solidFill>
                            <a:latin typeface="Cambria Math"/>
                            <a:ea typeface="微软雅黑" pitchFamily="34" charset="-122"/>
                          </a:rPr>
                          <m:t>𝒊</m:t>
                        </m:r>
                      </m:sub>
                    </m:sSub>
                    <m:r>
                      <a:rPr lang="en-US" altLang="zh-CN" sz="2000" b="1" i="1" smtClean="0">
                        <a:solidFill>
                          <a:srgbClr val="C00000"/>
                        </a:solidFill>
                        <a:latin typeface="Cambria Math"/>
                        <a:ea typeface="微软雅黑" pitchFamily="34" charset="-122"/>
                      </a:rPr>
                      <m:t>−</m:t>
                    </m:r>
                    <m:sSub>
                      <m:sSubPr>
                        <m:ctrlPr>
                          <a:rPr lang="en-US" altLang="zh-CN" sz="2000" b="1" i="1" smtClean="0">
                            <a:solidFill>
                              <a:srgbClr val="C00000"/>
                            </a:solidFill>
                            <a:latin typeface="Cambria Math" panose="02040503050406030204" pitchFamily="18" charset="0"/>
                            <a:ea typeface="微软雅黑" pitchFamily="34" charset="-122"/>
                          </a:rPr>
                        </m:ctrlPr>
                      </m:sSubPr>
                      <m:e>
                        <m:r>
                          <a:rPr lang="en-US" altLang="zh-CN" sz="2000" b="1" i="1" smtClean="0">
                            <a:solidFill>
                              <a:srgbClr val="C00000"/>
                            </a:solidFill>
                            <a:latin typeface="Cambria Math" panose="02040503050406030204" pitchFamily="18" charset="0"/>
                            <a:ea typeface="微软雅黑" pitchFamily="34" charset="-122"/>
                          </a:rPr>
                          <m:t>𝒑</m:t>
                        </m:r>
                      </m:e>
                      <m:sub>
                        <m:r>
                          <a:rPr lang="en-US" altLang="zh-CN" sz="2000" b="1" i="1" smtClean="0">
                            <a:solidFill>
                              <a:srgbClr val="C00000"/>
                            </a:solidFill>
                            <a:latin typeface="Cambria Math" panose="02040503050406030204" pitchFamily="18" charset="0"/>
                            <a:ea typeface="微软雅黑" pitchFamily="34" charset="-122"/>
                          </a:rPr>
                          <m:t>𝒊</m:t>
                        </m:r>
                      </m:sub>
                    </m:sSub>
                    <m:r>
                      <a:rPr lang="en-US" altLang="zh-CN" sz="2000" b="1" i="1" smtClean="0">
                        <a:solidFill>
                          <a:srgbClr val="C00000"/>
                        </a:solidFill>
                        <a:latin typeface="Cambria Math" panose="02040503050406030204" pitchFamily="18" charset="0"/>
                        <a:ea typeface="微软雅黑" pitchFamily="34" charset="-122"/>
                      </a:rPr>
                      <m:t>)</m:t>
                    </m:r>
                  </m:oMath>
                </a14:m>
                <a:endParaRPr lang="en-US" altLang="zh-CN"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总收益</a:t>
                </a:r>
                <a:r>
                  <a:rPr lang="en-US" altLang="zh-CN" sz="2400" b="1" dirty="0">
                    <a:latin typeface="微软雅黑" pitchFamily="34" charset="-122"/>
                    <a:ea typeface="微软雅黑" pitchFamily="34" charset="-122"/>
                  </a:rPr>
                  <a:t>:</a:t>
                </a:r>
                <a14:m>
                  <m:oMath xmlns:m="http://schemas.openxmlformats.org/officeDocument/2006/math">
                    <m:r>
                      <a:rPr lang="en-US" altLang="zh-CN" sz="2400" b="1" i="0"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𝑹</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sub>
                      <m:sup>
                        <m:r>
                          <a:rPr lang="en-US" altLang="zh-CN" sz="2400" b="1" i="1" smtClean="0">
                            <a:latin typeface="Cambria Math"/>
                            <a:ea typeface="微软雅黑" pitchFamily="34" charset="-122"/>
                          </a:rPr>
                          <m:t>𝒏</m:t>
                        </m:r>
                      </m:sup>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𝑹</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e>
                    </m:nary>
                    <m:r>
                      <a:rPr lang="en-US" altLang="zh-CN" sz="2400" b="1" i="1" smtClean="0">
                        <a:solidFill>
                          <a:srgbClr val="C00000"/>
                        </a:solidFill>
                        <a:latin typeface="Cambria Math" panose="02040503050406030204" pitchFamily="18" charset="0"/>
                        <a:ea typeface="微软雅黑" pitchFamily="34" charset="-122"/>
                      </a:rPr>
                      <m:t>=</m:t>
                    </m:r>
                    <m:nary>
                      <m:naryPr>
                        <m:chr m:val="∑"/>
                        <m:limLoc m:val="subSup"/>
                        <m:ctrlPr>
                          <a:rPr lang="en-US" altLang="zh-CN" sz="2400" b="1" i="1" smtClean="0">
                            <a:solidFill>
                              <a:srgbClr val="C00000"/>
                            </a:solidFill>
                            <a:latin typeface="Cambria Math" panose="02040503050406030204" pitchFamily="18" charset="0"/>
                            <a:ea typeface="微软雅黑" pitchFamily="34" charset="-122"/>
                          </a:rPr>
                        </m:ctrlPr>
                      </m:naryPr>
                      <m:sub>
                        <m:r>
                          <m:rPr>
                            <m:brk m:alnAt="25"/>
                          </m:rPr>
                          <a:rPr lang="en-US" altLang="zh-CN" sz="2400" b="1" i="1" smtClean="0">
                            <a:solidFill>
                              <a:srgbClr val="C00000"/>
                            </a:solidFill>
                            <a:latin typeface="Cambria Math" panose="02040503050406030204" pitchFamily="18" charset="0"/>
                            <a:ea typeface="微软雅黑" pitchFamily="34" charset="-122"/>
                          </a:rPr>
                          <m:t>𝒊</m:t>
                        </m:r>
                        <m:r>
                          <a:rPr lang="en-US" altLang="zh-CN" sz="2400" b="1" i="1" smtClean="0">
                            <a:solidFill>
                              <a:srgbClr val="C00000"/>
                            </a:solidFill>
                            <a:latin typeface="Cambria Math" panose="02040503050406030204" pitchFamily="18" charset="0"/>
                            <a:ea typeface="微软雅黑" pitchFamily="34" charset="-122"/>
                          </a:rPr>
                          <m:t>=</m:t>
                        </m:r>
                        <m:r>
                          <a:rPr lang="en-US" altLang="zh-CN" sz="2400" b="1" i="1" smtClean="0">
                            <a:solidFill>
                              <a:srgbClr val="C00000"/>
                            </a:solidFill>
                            <a:latin typeface="Cambria Math" panose="02040503050406030204" pitchFamily="18" charset="0"/>
                            <a:ea typeface="微软雅黑" pitchFamily="34" charset="-122"/>
                          </a:rPr>
                          <m:t>𝟎</m:t>
                        </m:r>
                      </m:sub>
                      <m:sup>
                        <m:r>
                          <a:rPr lang="en-US" altLang="zh-CN" sz="2400" b="1" i="1" smtClean="0">
                            <a:solidFill>
                              <a:srgbClr val="C00000"/>
                            </a:solidFill>
                            <a:latin typeface="Cambria Math" panose="02040503050406030204" pitchFamily="18" charset="0"/>
                            <a:ea typeface="微软雅黑" pitchFamily="34" charset="-122"/>
                          </a:rPr>
                          <m:t>𝒏</m:t>
                        </m:r>
                      </m:sup>
                      <m:e>
                        <m:r>
                          <a:rPr lang="en-US" altLang="zh-CN" sz="2400" b="1" i="1" smtClean="0">
                            <a:solidFill>
                              <a:srgbClr val="C00000"/>
                            </a:solidFill>
                            <a:latin typeface="Cambria Math" panose="02040503050406030204" pitchFamily="18" charset="0"/>
                            <a:ea typeface="微软雅黑" pitchFamily="34" charset="-122"/>
                          </a:rPr>
                          <m:t>𝑴</m:t>
                        </m:r>
                        <m:sSub>
                          <m:sSubPr>
                            <m:ctrlPr>
                              <a:rPr lang="en-US" altLang="zh-CN" sz="2400" b="1" i="1" smtClean="0">
                                <a:solidFill>
                                  <a:srgbClr val="C00000"/>
                                </a:solidFill>
                                <a:latin typeface="Cambria Math" panose="02040503050406030204" pitchFamily="18" charset="0"/>
                                <a:ea typeface="微软雅黑" pitchFamily="34" charset="-122"/>
                              </a:rPr>
                            </m:ctrlPr>
                          </m:sSubPr>
                          <m:e>
                            <m:r>
                              <a:rPr lang="en-US" altLang="zh-CN" sz="2400" b="1" i="1" smtClean="0">
                                <a:solidFill>
                                  <a:srgbClr val="C00000"/>
                                </a:solidFill>
                                <a:latin typeface="Cambria Math" panose="02040503050406030204" pitchFamily="18" charset="0"/>
                                <a:ea typeface="微软雅黑" pitchFamily="34" charset="-122"/>
                              </a:rPr>
                              <m:t>𝒙</m:t>
                            </m:r>
                          </m:e>
                          <m:sub>
                            <m:r>
                              <a:rPr lang="en-US" altLang="zh-CN" sz="2400" b="1" i="1" smtClean="0">
                                <a:solidFill>
                                  <a:srgbClr val="C00000"/>
                                </a:solidFill>
                                <a:latin typeface="Cambria Math" panose="02040503050406030204" pitchFamily="18" charset="0"/>
                                <a:ea typeface="微软雅黑" pitchFamily="34" charset="-122"/>
                              </a:rPr>
                              <m:t>𝒊</m:t>
                            </m:r>
                          </m:sub>
                        </m:sSub>
                        <m:r>
                          <a:rPr lang="en-US" altLang="zh-CN" sz="2400" b="1" i="1" smtClean="0">
                            <a:solidFill>
                              <a:srgbClr val="C00000"/>
                            </a:solidFill>
                            <a:latin typeface="Cambria Math" panose="02040503050406030204" pitchFamily="18" charset="0"/>
                            <a:ea typeface="微软雅黑" pitchFamily="34" charset="-122"/>
                          </a:rPr>
                          <m:t>(</m:t>
                        </m:r>
                        <m:sSub>
                          <m:sSubPr>
                            <m:ctrlPr>
                              <a:rPr lang="en-US" altLang="zh-CN" sz="2400" b="1" i="1" smtClean="0">
                                <a:solidFill>
                                  <a:srgbClr val="C00000"/>
                                </a:solidFill>
                                <a:latin typeface="Cambria Math" panose="02040503050406030204" pitchFamily="18" charset="0"/>
                                <a:ea typeface="微软雅黑" pitchFamily="34" charset="-122"/>
                              </a:rPr>
                            </m:ctrlPr>
                          </m:sSubPr>
                          <m:e>
                            <m:r>
                              <a:rPr lang="en-US" altLang="zh-CN" sz="2400" b="1" i="1" smtClean="0">
                                <a:solidFill>
                                  <a:srgbClr val="C00000"/>
                                </a:solidFill>
                                <a:latin typeface="Cambria Math" panose="02040503050406030204" pitchFamily="18" charset="0"/>
                                <a:ea typeface="微软雅黑" pitchFamily="34" charset="-122"/>
                              </a:rPr>
                              <m:t>𝒓</m:t>
                            </m:r>
                          </m:e>
                          <m:sub>
                            <m:r>
                              <a:rPr lang="en-US" altLang="zh-CN" sz="2400" b="1" i="1" smtClean="0">
                                <a:solidFill>
                                  <a:srgbClr val="C00000"/>
                                </a:solidFill>
                                <a:latin typeface="Cambria Math" panose="02040503050406030204" pitchFamily="18" charset="0"/>
                                <a:ea typeface="微软雅黑" pitchFamily="34" charset="-122"/>
                              </a:rPr>
                              <m:t>𝒊</m:t>
                            </m:r>
                          </m:sub>
                        </m:sSub>
                        <m:r>
                          <a:rPr lang="en-US" altLang="zh-CN" sz="2400" b="1" i="1" smtClean="0">
                            <a:solidFill>
                              <a:srgbClr val="C00000"/>
                            </a:solidFill>
                            <a:latin typeface="Cambria Math" panose="02040503050406030204" pitchFamily="18" charset="0"/>
                            <a:ea typeface="微软雅黑" pitchFamily="34" charset="-122"/>
                          </a:rPr>
                          <m:t>−</m:t>
                        </m:r>
                        <m:sSub>
                          <m:sSubPr>
                            <m:ctrlPr>
                              <a:rPr lang="en-US" altLang="zh-CN" sz="2400" b="1" i="1" smtClean="0">
                                <a:solidFill>
                                  <a:srgbClr val="C00000"/>
                                </a:solidFill>
                                <a:latin typeface="Cambria Math" panose="02040503050406030204" pitchFamily="18" charset="0"/>
                                <a:ea typeface="微软雅黑" pitchFamily="34" charset="-122"/>
                              </a:rPr>
                            </m:ctrlPr>
                          </m:sSubPr>
                          <m:e>
                            <m:r>
                              <a:rPr lang="en-US" altLang="zh-CN" sz="2400" b="1" i="1" smtClean="0">
                                <a:solidFill>
                                  <a:srgbClr val="C00000"/>
                                </a:solidFill>
                                <a:latin typeface="Cambria Math" panose="02040503050406030204" pitchFamily="18" charset="0"/>
                                <a:ea typeface="微软雅黑" pitchFamily="34" charset="-122"/>
                              </a:rPr>
                              <m:t>𝒑</m:t>
                            </m:r>
                          </m:e>
                          <m:sub>
                            <m:r>
                              <a:rPr lang="en-US" altLang="zh-CN" sz="2400" b="1" i="1" smtClean="0">
                                <a:solidFill>
                                  <a:srgbClr val="C00000"/>
                                </a:solidFill>
                                <a:latin typeface="Cambria Math" panose="02040503050406030204" pitchFamily="18" charset="0"/>
                                <a:ea typeface="微软雅黑" pitchFamily="34" charset="-122"/>
                              </a:rPr>
                              <m:t>𝒊</m:t>
                            </m:r>
                          </m:sub>
                        </m:sSub>
                        <m:r>
                          <a:rPr lang="en-US" altLang="zh-CN" sz="2400" b="1" i="1" smtClean="0">
                            <a:solidFill>
                              <a:srgbClr val="C00000"/>
                            </a:solidFill>
                            <a:latin typeface="Cambria Math" panose="02040503050406030204" pitchFamily="18" charset="0"/>
                            <a:ea typeface="微软雅黑" pitchFamily="34" charset="-122"/>
                          </a:rPr>
                          <m:t>)</m:t>
                        </m:r>
                      </m:e>
                    </m:nary>
                  </m:oMath>
                </a14:m>
                <a:endParaRPr lang="en-US" altLang="zh-CN"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总风险</a:t>
                </a:r>
                <a:r>
                  <a:rPr lang="en-US" altLang="zh-CN" sz="2400" b="1" dirty="0">
                    <a:latin typeface="微软雅黑" pitchFamily="34" charset="-122"/>
                    <a:ea typeface="微软雅黑" pitchFamily="34" charset="-122"/>
                  </a:rPr>
                  <a:t>:</a:t>
                </a:r>
                <a14:m>
                  <m:oMath xmlns:m="http://schemas.openxmlformats.org/officeDocument/2006/math">
                    <m:r>
                      <a:rPr lang="en-US" altLang="zh-CN" sz="2400" b="1" i="0" smtClean="0">
                        <a:latin typeface="Cambria Math" panose="02040503050406030204" pitchFamily="18" charset="0"/>
                        <a:ea typeface="微软雅黑" pitchFamily="34" charset="-122"/>
                      </a:rPr>
                      <m:t> </m:t>
                    </m:r>
                    <m:r>
                      <a:rPr lang="en-US" altLang="zh-CN" sz="2400" b="1" i="1" smtClean="0">
                        <a:latin typeface="Cambria Math"/>
                        <a:ea typeface="微软雅黑" pitchFamily="34" charset="-122"/>
                      </a:rPr>
                      <m:t>𝑸</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func>
                      <m:funcPr>
                        <m:ctrlPr>
                          <a:rPr lang="en-US" altLang="zh-CN" sz="2400" b="1" i="1" smtClean="0">
                            <a:latin typeface="Cambria Math" panose="02040503050406030204" pitchFamily="18" charset="0"/>
                            <a:ea typeface="微软雅黑" pitchFamily="34" charset="-122"/>
                          </a:rPr>
                        </m:ctrlPr>
                      </m:funcPr>
                      <m:fName>
                        <m:limLow>
                          <m:limLowPr>
                            <m:ctrlPr>
                              <a:rPr lang="en-US" altLang="zh-CN" sz="2400" b="1" i="1" smtClean="0">
                                <a:latin typeface="Cambria Math" panose="02040503050406030204" pitchFamily="18" charset="0"/>
                                <a:ea typeface="微软雅黑" pitchFamily="34" charset="-122"/>
                              </a:rPr>
                            </m:ctrlPr>
                          </m:limLowPr>
                          <m:e>
                            <m:r>
                              <m:rPr>
                                <m:sty m:val="p"/>
                              </m:rPr>
                              <a:rPr lang="en-US" altLang="zh-CN" sz="2400" b="0" i="0" smtClean="0">
                                <a:latin typeface="Cambria Math"/>
                                <a:ea typeface="微软雅黑" pitchFamily="34" charset="-122"/>
                              </a:rPr>
                              <m:t>max</m:t>
                            </m:r>
                          </m:e>
                          <m:lim>
                            <m:r>
                              <a:rPr lang="en-US" altLang="zh-CN" sz="2400" b="1" i="1" smtClean="0">
                                <a:latin typeface="Cambria Math"/>
                                <a:ea typeface="微软雅黑" pitchFamily="34" charset="-122"/>
                              </a:rPr>
                              <m:t>𝟏</m:t>
                            </m:r>
                            <m:r>
                              <a:rPr lang="en-US" altLang="zh-CN" sz="2400" b="1" i="1" smtClean="0">
                                <a:latin typeface="Cambria Math"/>
                                <a:ea typeface="Cambria Math"/>
                              </a:rPr>
                              <m:t>≤</m:t>
                            </m:r>
                            <m:r>
                              <a:rPr lang="en-US" altLang="zh-CN" sz="2400" b="1" i="1" smtClean="0">
                                <a:latin typeface="Cambria Math"/>
                                <a:ea typeface="Cambria Math"/>
                              </a:rPr>
                              <m:t>𝒊</m:t>
                            </m:r>
                            <m:r>
                              <a:rPr lang="en-US" altLang="zh-CN" sz="2400" b="1" i="1" smtClean="0">
                                <a:latin typeface="Cambria Math"/>
                                <a:ea typeface="Cambria Math"/>
                              </a:rPr>
                              <m:t>≤</m:t>
                            </m:r>
                            <m:r>
                              <a:rPr lang="en-US" altLang="zh-CN" sz="2400" b="1" i="1" smtClean="0">
                                <a:latin typeface="Cambria Math"/>
                                <a:ea typeface="Cambria Math"/>
                              </a:rPr>
                              <m:t>𝒏</m:t>
                            </m:r>
                          </m:lim>
                        </m:limLow>
                      </m:fName>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a:ea typeface="微软雅黑" pitchFamily="34" charset="-122"/>
                              </a:rPr>
                              <m:t>𝒒</m:t>
                            </m:r>
                          </m:e>
                          <m:sub>
                            <m:r>
                              <a:rPr lang="en-US" altLang="zh-CN" sz="2400" b="1" i="1" smtClean="0">
                                <a:latin typeface="Cambria Math"/>
                                <a:ea typeface="微软雅黑" pitchFamily="34" charset="-122"/>
                              </a:rPr>
                              <m:t>𝒊</m:t>
                            </m:r>
                          </m:sub>
                        </m:sSub>
                        <m:sSub>
                          <m:sSubPr>
                            <m:ctrlPr>
                              <a:rPr lang="en-US" altLang="zh-CN" sz="2400" b="1" i="1" smtClean="0">
                                <a:solidFill>
                                  <a:schemeClr val="tx1"/>
                                </a:solidFill>
                                <a:latin typeface="Cambria Math" panose="02040503050406030204" pitchFamily="18" charset="0"/>
                                <a:ea typeface="微软雅黑" pitchFamily="34" charset="-122"/>
                              </a:rPr>
                            </m:ctrlPr>
                          </m:sSubPr>
                          <m:e>
                            <m:r>
                              <a:rPr lang="en-US" altLang="zh-CN" sz="2400" b="1" i="1" smtClean="0">
                                <a:solidFill>
                                  <a:schemeClr val="tx1"/>
                                </a:solidFill>
                                <a:latin typeface="Cambria Math" panose="02040503050406030204" pitchFamily="18" charset="0"/>
                                <a:ea typeface="微软雅黑" pitchFamily="34" charset="-122"/>
                              </a:rPr>
                              <m:t>𝑴</m:t>
                            </m:r>
                            <m:r>
                              <a:rPr lang="en-US" altLang="zh-CN" sz="2400" b="1" i="1" smtClean="0">
                                <a:solidFill>
                                  <a:schemeClr val="tx1"/>
                                </a:solidFill>
                                <a:latin typeface="Cambria Math"/>
                                <a:ea typeface="微软雅黑" pitchFamily="34" charset="-122"/>
                              </a:rPr>
                              <m:t>𝒙</m:t>
                            </m:r>
                          </m:e>
                          <m:sub>
                            <m:r>
                              <a:rPr lang="en-US" altLang="zh-CN" sz="2400" b="1" i="1" smtClean="0">
                                <a:solidFill>
                                  <a:schemeClr val="tx1"/>
                                </a:solidFill>
                                <a:latin typeface="Cambria Math"/>
                                <a:ea typeface="微软雅黑" pitchFamily="34" charset="-122"/>
                              </a:rPr>
                              <m:t>𝒊</m:t>
                            </m:r>
                          </m:sub>
                        </m:sSub>
                      </m:e>
                    </m:func>
                  </m:oMath>
                </a14:m>
                <a:endParaRPr lang="en-US" altLang="zh-CN" sz="2400" b="1" dirty="0">
                  <a:latin typeface="微软雅黑" pitchFamily="34" charset="-122"/>
                  <a:ea typeface="微软雅黑" pitchFamily="34" charset="-122"/>
                </a:endParaRPr>
              </a:p>
              <a:p>
                <a:pPr marL="0" indent="0">
                  <a:lnSpc>
                    <a:spcPct val="150000"/>
                  </a:lnSpc>
                  <a:buFontTx/>
                  <a:buNone/>
                </a:pPr>
                <a:r>
                  <a:rPr lang="zh-CN" altLang="en-US" sz="2400" b="1" dirty="0">
                    <a:latin typeface="微软雅黑" pitchFamily="34" charset="-122"/>
                    <a:ea typeface="微软雅黑" pitchFamily="34" charset="-122"/>
                  </a:rPr>
                  <a:t>投资总额</a:t>
                </a:r>
                <a:r>
                  <a:rPr lang="en-US" altLang="zh-CN" sz="2400" b="1" dirty="0">
                    <a:latin typeface="微软雅黑" pitchFamily="34" charset="-122"/>
                    <a:ea typeface="微软雅黑" pitchFamily="34" charset="-122"/>
                  </a:rPr>
                  <a:t>:</a:t>
                </a:r>
                <a14:m>
                  <m:oMath xmlns:m="http://schemas.openxmlformats.org/officeDocument/2006/math">
                    <m:r>
                      <a:rPr lang="en-US" altLang="zh-CN" sz="2400" b="1" i="1" smtClean="0">
                        <a:latin typeface="Cambria Math"/>
                        <a:ea typeface="微软雅黑" pitchFamily="34" charset="-122"/>
                      </a:rPr>
                      <m:t>𝑭</m:t>
                    </m:r>
                    <m:d>
                      <m:dPr>
                        <m:ctrlPr>
                          <a:rPr lang="en-US" altLang="zh-CN" sz="2400" b="1" i="1" smtClean="0">
                            <a:latin typeface="Cambria Math" panose="02040503050406030204" pitchFamily="18" charset="0"/>
                            <a:ea typeface="微软雅黑" pitchFamily="34" charset="-122"/>
                          </a:rPr>
                        </m:ctrlPr>
                      </m:dPr>
                      <m:e>
                        <m:r>
                          <a:rPr lang="en-US" altLang="zh-CN" sz="2400" b="1" i="1" smtClean="0">
                            <a:latin typeface="Cambria Math"/>
                            <a:ea typeface="微软雅黑" pitchFamily="34" charset="-122"/>
                          </a:rPr>
                          <m:t>𝒙</m:t>
                        </m:r>
                      </m:e>
                    </m:d>
                    <m:r>
                      <a:rPr lang="en-US" altLang="zh-CN" sz="2400" b="1" i="1" smtClean="0">
                        <a:latin typeface="Cambria Math"/>
                        <a:ea typeface="微软雅黑" pitchFamily="34" charset="-122"/>
                      </a:rPr>
                      <m:t>=</m:t>
                    </m:r>
                    <m:nary>
                      <m:naryPr>
                        <m:chr m:val="∑"/>
                        <m:ctrlPr>
                          <a:rPr lang="en-US" altLang="zh-CN" sz="2400" b="1" i="1" smtClean="0">
                            <a:latin typeface="Cambria Math" panose="02040503050406030204" pitchFamily="18" charset="0"/>
                            <a:ea typeface="微软雅黑" pitchFamily="34" charset="-122"/>
                          </a:rPr>
                        </m:ctrlPr>
                      </m:naryPr>
                      <m:sub>
                        <m:r>
                          <m:rPr>
                            <m:brk m:alnAt="23"/>
                          </m:rPr>
                          <a:rPr lang="en-US" altLang="zh-CN" sz="2400" b="1" i="1" smtClean="0">
                            <a:latin typeface="Cambria Math"/>
                            <a:ea typeface="微软雅黑" pitchFamily="34" charset="-122"/>
                          </a:rPr>
                          <m:t>𝒊</m:t>
                        </m:r>
                        <m:r>
                          <a:rPr lang="en-US" altLang="zh-CN" sz="2400" b="1" i="1" smtClean="0">
                            <a:latin typeface="Cambria Math"/>
                            <a:ea typeface="微软雅黑" pitchFamily="34" charset="-122"/>
                          </a:rPr>
                          <m:t>=</m:t>
                        </m:r>
                        <m:r>
                          <a:rPr lang="en-US" altLang="zh-CN" sz="2400" b="1" i="1" smtClean="0">
                            <a:latin typeface="Cambria Math"/>
                            <a:ea typeface="微软雅黑" pitchFamily="34" charset="-122"/>
                          </a:rPr>
                          <m:t>𝟎</m:t>
                        </m:r>
                      </m:sub>
                      <m:sup>
                        <m:r>
                          <a:rPr lang="en-US" altLang="zh-CN" sz="2400" b="1" i="1" smtClean="0">
                            <a:latin typeface="Cambria Math"/>
                            <a:ea typeface="微软雅黑" pitchFamily="34" charset="-122"/>
                          </a:rPr>
                          <m:t>𝒏</m:t>
                        </m:r>
                      </m:sup>
                      <m:e>
                        <m:d>
                          <m:dPr>
                            <m:ctrlPr>
                              <a:rPr lang="en-US" altLang="zh-CN" sz="2400" b="1" i="1" smtClean="0">
                                <a:latin typeface="Cambria Math" panose="02040503050406030204" pitchFamily="18" charset="0"/>
                                <a:ea typeface="微软雅黑" pitchFamily="34" charset="-122"/>
                              </a:rPr>
                            </m:ctrlPr>
                          </m:dPr>
                          <m:e>
                            <m:sSub>
                              <m:sSubPr>
                                <m:ctrlPr>
                                  <a:rPr lang="en-US" altLang="zh-CN" sz="2400" b="1" i="1" smtClean="0">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𝑴</m:t>
                                </m:r>
                                <m:r>
                                  <a:rPr lang="en-US" altLang="zh-CN" sz="2400" b="1" i="1" smtClean="0">
                                    <a:latin typeface="Cambria Math"/>
                                    <a:ea typeface="微软雅黑" pitchFamily="34" charset="-122"/>
                                  </a:rPr>
                                  <m:t>𝒙</m:t>
                                </m:r>
                              </m:e>
                              <m:sub>
                                <m:r>
                                  <a:rPr lang="en-US" altLang="zh-CN" sz="2400" b="1" i="1" smtClean="0">
                                    <a:latin typeface="Cambria Math"/>
                                    <a:ea typeface="微软雅黑" pitchFamily="34" charset="-122"/>
                                  </a:rPr>
                                  <m:t>𝒊</m:t>
                                </m:r>
                              </m:sub>
                            </m:sSub>
                            <m:r>
                              <a:rPr lang="en-US" altLang="zh-CN" sz="2400" b="1" i="1" smtClean="0">
                                <a:latin typeface="Cambria Math"/>
                                <a:ea typeface="微软雅黑" pitchFamily="34" charset="-122"/>
                              </a:rPr>
                              <m:t>+</m:t>
                            </m:r>
                            <m:sSub>
                              <m:sSubPr>
                                <m:ctrlPr>
                                  <a:rPr lang="en-US" altLang="zh-CN" sz="2400" b="1" i="1">
                                    <a:latin typeface="Cambria Math" panose="02040503050406030204" pitchFamily="18" charset="0"/>
                                    <a:ea typeface="微软雅黑" pitchFamily="34" charset="-122"/>
                                  </a:rPr>
                                </m:ctrlPr>
                              </m:sSubPr>
                              <m:e>
                                <m:r>
                                  <a:rPr lang="en-US" altLang="zh-CN" sz="2400" b="1" i="1">
                                    <a:latin typeface="Cambria Math"/>
                                    <a:ea typeface="微软雅黑" pitchFamily="34" charset="-122"/>
                                  </a:rPr>
                                  <m:t>𝒄</m:t>
                                </m:r>
                              </m:e>
                              <m:sub>
                                <m:r>
                                  <a:rPr lang="en-US" altLang="zh-CN" sz="2400" b="1" i="1">
                                    <a:latin typeface="Cambria Math"/>
                                    <a:ea typeface="微软雅黑" pitchFamily="34" charset="-122"/>
                                  </a:rPr>
                                  <m:t>𝒊</m:t>
                                </m:r>
                              </m:sub>
                            </m:sSub>
                            <m:d>
                              <m:dPr>
                                <m:ctrlPr>
                                  <a:rPr lang="en-US" altLang="zh-CN" sz="2400" b="1" i="1">
                                    <a:latin typeface="Cambria Math" panose="02040503050406030204" pitchFamily="18" charset="0"/>
                                    <a:ea typeface="微软雅黑" pitchFamily="34" charset="-122"/>
                                  </a:rPr>
                                </m:ctrlPr>
                              </m:dPr>
                              <m:e>
                                <m:sSub>
                                  <m:sSubPr>
                                    <m:ctrlPr>
                                      <a:rPr lang="en-US" altLang="zh-CN" sz="2400" b="1" i="1">
                                        <a:latin typeface="Cambria Math" panose="02040503050406030204" pitchFamily="18" charset="0"/>
                                        <a:ea typeface="微软雅黑" pitchFamily="34" charset="-122"/>
                                      </a:rPr>
                                    </m:ctrlPr>
                                  </m:sSubPr>
                                  <m:e>
                                    <m:r>
                                      <a:rPr lang="en-US" altLang="zh-CN" sz="2400" b="1" i="1" smtClean="0">
                                        <a:latin typeface="Cambria Math" panose="02040503050406030204" pitchFamily="18" charset="0"/>
                                        <a:ea typeface="微软雅黑" pitchFamily="34" charset="-122"/>
                                      </a:rPr>
                                      <m:t>𝑴</m:t>
                                    </m:r>
                                    <m:r>
                                      <a:rPr lang="en-US" altLang="zh-CN" sz="2400" b="1" i="1">
                                        <a:latin typeface="Cambria Math"/>
                                        <a:ea typeface="微软雅黑" pitchFamily="34" charset="-122"/>
                                      </a:rPr>
                                      <m:t>𝒙</m:t>
                                    </m:r>
                                  </m:e>
                                  <m:sub>
                                    <m:r>
                                      <a:rPr lang="en-US" altLang="zh-CN" sz="2400" b="1" i="1">
                                        <a:latin typeface="Cambria Math"/>
                                        <a:ea typeface="微软雅黑" pitchFamily="34" charset="-122"/>
                                      </a:rPr>
                                      <m:t>𝒊</m:t>
                                    </m:r>
                                  </m:sub>
                                </m:sSub>
                              </m:e>
                            </m:d>
                          </m:e>
                        </m:d>
                        <m:r>
                          <a:rPr lang="en-US" altLang="zh-CN" sz="2400" b="1" i="1" smtClean="0">
                            <a:solidFill>
                              <a:srgbClr val="C00000"/>
                            </a:solidFill>
                            <a:latin typeface="Cambria Math" panose="02040503050406030204" pitchFamily="18" charset="0"/>
                            <a:ea typeface="微软雅黑" pitchFamily="34" charset="-122"/>
                          </a:rPr>
                          <m:t>=</m:t>
                        </m:r>
                      </m:e>
                    </m:nary>
                    <m:nary>
                      <m:naryPr>
                        <m:chr m:val="∑"/>
                        <m:limLoc m:val="subSup"/>
                        <m:ctrlPr>
                          <a:rPr lang="en-US" altLang="zh-CN" sz="2400" b="1" i="1" smtClean="0">
                            <a:solidFill>
                              <a:srgbClr val="C00000"/>
                            </a:solidFill>
                            <a:latin typeface="Cambria Math" panose="02040503050406030204" pitchFamily="18" charset="0"/>
                            <a:ea typeface="微软雅黑" pitchFamily="34" charset="-122"/>
                          </a:rPr>
                        </m:ctrlPr>
                      </m:naryPr>
                      <m:sub>
                        <m:r>
                          <m:rPr>
                            <m:brk m:alnAt="25"/>
                          </m:rPr>
                          <a:rPr lang="en-US" altLang="zh-CN" sz="2400" b="1" i="1" smtClean="0">
                            <a:solidFill>
                              <a:srgbClr val="C00000"/>
                            </a:solidFill>
                            <a:latin typeface="Cambria Math" panose="02040503050406030204" pitchFamily="18" charset="0"/>
                            <a:ea typeface="微软雅黑" pitchFamily="34" charset="-122"/>
                          </a:rPr>
                          <m:t>𝒊</m:t>
                        </m:r>
                        <m:r>
                          <a:rPr lang="en-US" altLang="zh-CN" sz="2400" b="1" i="1" smtClean="0">
                            <a:solidFill>
                              <a:srgbClr val="C00000"/>
                            </a:solidFill>
                            <a:latin typeface="Cambria Math" panose="02040503050406030204" pitchFamily="18" charset="0"/>
                            <a:ea typeface="微软雅黑" pitchFamily="34" charset="-122"/>
                          </a:rPr>
                          <m:t>=</m:t>
                        </m:r>
                        <m:r>
                          <a:rPr lang="en-US" altLang="zh-CN" sz="2400" b="1" i="1" smtClean="0">
                            <a:solidFill>
                              <a:srgbClr val="C00000"/>
                            </a:solidFill>
                            <a:latin typeface="Cambria Math" panose="02040503050406030204" pitchFamily="18" charset="0"/>
                            <a:ea typeface="微软雅黑" pitchFamily="34" charset="-122"/>
                          </a:rPr>
                          <m:t>𝟎</m:t>
                        </m:r>
                      </m:sub>
                      <m:sup>
                        <m:r>
                          <a:rPr lang="en-US" altLang="zh-CN" sz="2400" b="1" i="1" smtClean="0">
                            <a:solidFill>
                              <a:srgbClr val="C00000"/>
                            </a:solidFill>
                            <a:latin typeface="Cambria Math" panose="02040503050406030204" pitchFamily="18" charset="0"/>
                            <a:ea typeface="微软雅黑" pitchFamily="34" charset="-122"/>
                          </a:rPr>
                          <m:t>𝒏</m:t>
                        </m:r>
                      </m:sup>
                      <m:e>
                        <m:r>
                          <a:rPr lang="en-US" altLang="zh-CN" sz="2400" b="1" i="1" smtClean="0">
                            <a:solidFill>
                              <a:srgbClr val="C00000"/>
                            </a:solidFill>
                            <a:latin typeface="Cambria Math" panose="02040503050406030204" pitchFamily="18" charset="0"/>
                            <a:ea typeface="微软雅黑" pitchFamily="34" charset="-122"/>
                          </a:rPr>
                          <m:t>𝑴</m:t>
                        </m:r>
                        <m:sSub>
                          <m:sSubPr>
                            <m:ctrlPr>
                              <a:rPr lang="en-US" altLang="zh-CN" sz="2400" b="1" i="1" smtClean="0">
                                <a:solidFill>
                                  <a:srgbClr val="C00000"/>
                                </a:solidFill>
                                <a:latin typeface="Cambria Math" panose="02040503050406030204" pitchFamily="18" charset="0"/>
                                <a:ea typeface="微软雅黑" pitchFamily="34" charset="-122"/>
                              </a:rPr>
                            </m:ctrlPr>
                          </m:sSubPr>
                          <m:e>
                            <m:r>
                              <a:rPr lang="en-US" altLang="zh-CN" sz="2400" b="1" i="1" smtClean="0">
                                <a:solidFill>
                                  <a:srgbClr val="C00000"/>
                                </a:solidFill>
                                <a:latin typeface="Cambria Math" panose="02040503050406030204" pitchFamily="18" charset="0"/>
                                <a:ea typeface="微软雅黑" pitchFamily="34" charset="-122"/>
                              </a:rPr>
                              <m:t>𝒙</m:t>
                            </m:r>
                          </m:e>
                          <m:sub>
                            <m:r>
                              <a:rPr lang="en-US" altLang="zh-CN" sz="2400" b="1" i="1" smtClean="0">
                                <a:solidFill>
                                  <a:srgbClr val="C00000"/>
                                </a:solidFill>
                                <a:latin typeface="Cambria Math" panose="02040503050406030204" pitchFamily="18" charset="0"/>
                                <a:ea typeface="微软雅黑" pitchFamily="34" charset="-122"/>
                              </a:rPr>
                              <m:t>𝒊</m:t>
                            </m:r>
                          </m:sub>
                        </m:sSub>
                        <m:r>
                          <a:rPr lang="en-US" altLang="zh-CN" sz="2400" b="1" i="1" smtClean="0">
                            <a:solidFill>
                              <a:srgbClr val="C00000"/>
                            </a:solidFill>
                            <a:latin typeface="Cambria Math" panose="02040503050406030204" pitchFamily="18" charset="0"/>
                            <a:ea typeface="微软雅黑" pitchFamily="34" charset="-122"/>
                          </a:rPr>
                          <m:t>(</m:t>
                        </m:r>
                        <m:r>
                          <a:rPr lang="en-US" altLang="zh-CN" sz="2400" b="1" i="1" smtClean="0">
                            <a:solidFill>
                              <a:srgbClr val="C00000"/>
                            </a:solidFill>
                            <a:latin typeface="Cambria Math" panose="02040503050406030204" pitchFamily="18" charset="0"/>
                            <a:ea typeface="微软雅黑" pitchFamily="34" charset="-122"/>
                          </a:rPr>
                          <m:t>𝟏</m:t>
                        </m:r>
                        <m:r>
                          <a:rPr lang="en-US" altLang="zh-CN" sz="2400" b="1" i="1" smtClean="0">
                            <a:solidFill>
                              <a:srgbClr val="C00000"/>
                            </a:solidFill>
                            <a:latin typeface="Cambria Math" panose="02040503050406030204" pitchFamily="18" charset="0"/>
                            <a:ea typeface="微软雅黑" pitchFamily="34" charset="-122"/>
                          </a:rPr>
                          <m:t>+</m:t>
                        </m:r>
                        <m:sSub>
                          <m:sSubPr>
                            <m:ctrlPr>
                              <a:rPr lang="en-US" altLang="zh-CN" sz="2400" b="1" i="1" smtClean="0">
                                <a:solidFill>
                                  <a:srgbClr val="C00000"/>
                                </a:solidFill>
                                <a:latin typeface="Cambria Math" panose="02040503050406030204" pitchFamily="18" charset="0"/>
                                <a:ea typeface="微软雅黑" pitchFamily="34" charset="-122"/>
                              </a:rPr>
                            </m:ctrlPr>
                          </m:sSubPr>
                          <m:e>
                            <m:r>
                              <a:rPr lang="en-US" altLang="zh-CN" sz="2400" b="1" i="1" smtClean="0">
                                <a:solidFill>
                                  <a:srgbClr val="C00000"/>
                                </a:solidFill>
                                <a:latin typeface="Cambria Math" panose="02040503050406030204" pitchFamily="18" charset="0"/>
                                <a:ea typeface="微软雅黑" pitchFamily="34" charset="-122"/>
                              </a:rPr>
                              <m:t>𝒑</m:t>
                            </m:r>
                          </m:e>
                          <m:sub>
                            <m:r>
                              <a:rPr lang="en-US" altLang="zh-CN" sz="2400" b="1" i="1" smtClean="0">
                                <a:solidFill>
                                  <a:srgbClr val="C00000"/>
                                </a:solidFill>
                                <a:latin typeface="Cambria Math" panose="02040503050406030204" pitchFamily="18" charset="0"/>
                                <a:ea typeface="微软雅黑" pitchFamily="34" charset="-122"/>
                              </a:rPr>
                              <m:t>𝒊</m:t>
                            </m:r>
                          </m:sub>
                        </m:sSub>
                        <m:r>
                          <a:rPr lang="en-US" altLang="zh-CN" sz="2400" b="1" i="1" smtClean="0">
                            <a:solidFill>
                              <a:srgbClr val="C00000"/>
                            </a:solidFill>
                            <a:latin typeface="Cambria Math" panose="02040503050406030204" pitchFamily="18" charset="0"/>
                            <a:ea typeface="微软雅黑" pitchFamily="34" charset="-122"/>
                          </a:rPr>
                          <m:t>)</m:t>
                        </m:r>
                      </m:e>
                    </m:nary>
                  </m:oMath>
                </a14:m>
                <a:endParaRPr lang="en-US" altLang="zh-CN" sz="2400" b="1" dirty="0">
                  <a:solidFill>
                    <a:srgbClr val="C00000"/>
                  </a:solidFill>
                  <a:latin typeface="微软雅黑" pitchFamily="34" charset="-122"/>
                  <a:ea typeface="微软雅黑" pitchFamily="34" charset="-122"/>
                </a:endParaRPr>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66713" y="1050924"/>
                <a:ext cx="8229600" cy="5807075"/>
              </a:xfrm>
              <a:blipFill>
                <a:blip r:embed="rId4"/>
                <a:stretch>
                  <a:fillRect l="-1111" t="-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4174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034" name="文本框 4"/>
              <p:cNvSpPr txBox="1">
                <a:spLocks noChangeArrowheads="1"/>
              </p:cNvSpPr>
              <p:nvPr/>
            </p:nvSpPr>
            <p:spPr bwMode="auto">
              <a:xfrm>
                <a:off x="395288" y="314325"/>
                <a:ext cx="756630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模型单位化</a:t>
                </a:r>
                <a:r>
                  <a:rPr lang="zh-CN" altLang="en-US" sz="2800" b="1" dirty="0">
                    <a:solidFill>
                      <a:srgbClr val="C00000"/>
                    </a:solidFill>
                    <a:latin typeface="微软雅黑" pitchFamily="34" charset="-122"/>
                    <a:ea typeface="微软雅黑" pitchFamily="34" charset="-122"/>
                    <a:sym typeface="宋体" pitchFamily="2" charset="-122"/>
                  </a:rPr>
                  <a:t>（</a:t>
                </a:r>
                <a14:m>
                  <m:oMath xmlns:m="http://schemas.openxmlformats.org/officeDocument/2006/math">
                    <m:sSub>
                      <m:sSubPr>
                        <m:ctrlPr>
                          <a:rPr lang="en-US" altLang="zh-CN" sz="2800" b="1" i="1" smtClean="0">
                            <a:solidFill>
                              <a:srgbClr val="C00000"/>
                            </a:solidFill>
                            <a:latin typeface="Cambria Math" panose="02040503050406030204" pitchFamily="18" charset="0"/>
                            <a:ea typeface="微软雅黑" pitchFamily="34" charset="-122"/>
                            <a:sym typeface="宋体" pitchFamily="2" charset="-122"/>
                          </a:rPr>
                        </m:ctrlPr>
                      </m:sSubPr>
                      <m:e>
                        <m:r>
                          <a:rPr lang="en-US" altLang="zh-CN" sz="2800" b="1" i="1" smtClean="0">
                            <a:solidFill>
                              <a:srgbClr val="C00000"/>
                            </a:solidFill>
                            <a:latin typeface="Cambria Math" panose="02040503050406030204" pitchFamily="18" charset="0"/>
                            <a:ea typeface="微软雅黑" pitchFamily="34" charset="-122"/>
                            <a:sym typeface="宋体" pitchFamily="2" charset="-122"/>
                          </a:rPr>
                          <m:t>𝒖</m:t>
                        </m:r>
                      </m:e>
                      <m:sub>
                        <m:r>
                          <a:rPr lang="en-US" altLang="zh-CN" sz="2800" b="1" i="1" smtClean="0">
                            <a:solidFill>
                              <a:srgbClr val="C00000"/>
                            </a:solidFill>
                            <a:latin typeface="Cambria Math" panose="02040503050406030204" pitchFamily="18" charset="0"/>
                            <a:ea typeface="微软雅黑" pitchFamily="34" charset="-122"/>
                            <a:sym typeface="宋体" pitchFamily="2" charset="-122"/>
                          </a:rPr>
                          <m:t>𝒊</m:t>
                        </m:r>
                      </m:sub>
                    </m:sSub>
                  </m:oMath>
                </a14:m>
                <a:r>
                  <a:rPr lang="zh-CN" altLang="en-US" sz="2800" b="1" dirty="0">
                    <a:solidFill>
                      <a:srgbClr val="C00000"/>
                    </a:solidFill>
                    <a:latin typeface="微软雅黑" pitchFamily="34" charset="-122"/>
                    <a:ea typeface="微软雅黑" pitchFamily="34" charset="-122"/>
                    <a:sym typeface="宋体" pitchFamily="2" charset="-122"/>
                  </a:rPr>
                  <a:t>比</a:t>
                </a:r>
                <a14:m>
                  <m:oMath xmlns:m="http://schemas.openxmlformats.org/officeDocument/2006/math">
                    <m:r>
                      <a:rPr lang="en-US" altLang="zh-CN" sz="2800" b="1" i="1" dirty="0" smtClean="0">
                        <a:solidFill>
                          <a:srgbClr val="0000FF"/>
                        </a:solidFill>
                        <a:latin typeface="Cambria Math" panose="02040503050406030204" pitchFamily="18" charset="0"/>
                        <a:ea typeface="微软雅黑" pitchFamily="34" charset="-122"/>
                        <a:sym typeface="宋体" pitchFamily="2" charset="-122"/>
                      </a:rPr>
                      <m:t>𝑴</m:t>
                    </m:r>
                  </m:oMath>
                </a14:m>
                <a:r>
                  <a:rPr lang="zh-CN" altLang="en-US" sz="2800" b="1" dirty="0">
                    <a:solidFill>
                      <a:srgbClr val="C00000"/>
                    </a:solidFill>
                    <a:latin typeface="微软雅黑" pitchFamily="34" charset="-122"/>
                    <a:ea typeface="微软雅黑" pitchFamily="34" charset="-122"/>
                    <a:sym typeface="宋体" pitchFamily="2" charset="-122"/>
                  </a:rPr>
                  <a:t>小很多</a:t>
                </a:r>
                <a:r>
                  <a:rPr lang="en-US" altLang="zh-CN" sz="2800" b="1" dirty="0">
                    <a:solidFill>
                      <a:srgbClr val="C00000"/>
                    </a:solidFill>
                    <a:latin typeface="微软雅黑" pitchFamily="34" charset="-122"/>
                    <a:ea typeface="微软雅黑" pitchFamily="34" charset="-122"/>
                    <a:sym typeface="宋体" pitchFamily="2" charset="-122"/>
                  </a:rPr>
                  <a:t>, </a:t>
                </a:r>
                <a:r>
                  <a:rPr lang="zh-CN" altLang="en-US" sz="2800" b="1" dirty="0">
                    <a:solidFill>
                      <a:srgbClr val="C00000"/>
                    </a:solidFill>
                    <a:latin typeface="微软雅黑" pitchFamily="34" charset="-122"/>
                    <a:ea typeface="微软雅黑" pitchFamily="34" charset="-122"/>
                    <a:sym typeface="宋体" pitchFamily="2" charset="-122"/>
                  </a:rPr>
                  <a:t>线性化处理）</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Choice>
        <mc:Fallback xmlns="">
          <p:sp>
            <p:nvSpPr>
              <p:cNvPr id="44034" name="文本框 4"/>
              <p:cNvSpPr txBox="1">
                <a:spLocks noRot="1" noChangeAspect="1" noMove="1" noResize="1" noEditPoints="1" noAdjustHandles="1" noChangeArrowheads="1" noChangeShapeType="1" noTextEdit="1"/>
              </p:cNvSpPr>
              <p:nvPr/>
            </p:nvSpPr>
            <p:spPr bwMode="auto">
              <a:xfrm>
                <a:off x="395288" y="314325"/>
                <a:ext cx="7566302" cy="646331"/>
              </a:xfrm>
              <a:prstGeom prst="rect">
                <a:avLst/>
              </a:prstGeom>
              <a:blipFill>
                <a:blip r:embed="rId3"/>
                <a:stretch>
                  <a:fillRect l="-2498"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90213" y="1268820"/>
                <a:ext cx="8229600" cy="5114300"/>
              </a:xfrm>
            </p:spPr>
            <p:txBody>
              <a:bodyPr/>
              <a:lstStyle/>
              <a:p>
                <a:pPr marL="0" indent="0">
                  <a:buFontTx/>
                  <a:buNone/>
                </a:pPr>
                <a:r>
                  <a:rPr lang="zh-CN" altLang="en-US" sz="2400" b="1" dirty="0">
                    <a:latin typeface="微软雅黑" pitchFamily="34" charset="-122"/>
                    <a:ea typeface="微软雅黑" pitchFamily="34" charset="-122"/>
                  </a:rPr>
                  <a:t>相应的数学模型变为：</a:t>
                </a:r>
                <a:endParaRPr lang="en-US" altLang="zh-CN" sz="2400" b="1" dirty="0">
                  <a:latin typeface="微软雅黑" pitchFamily="34" charset="-122"/>
                  <a:ea typeface="微软雅黑" pitchFamily="34" charset="-122"/>
                </a:endParaRPr>
              </a:p>
              <a:p>
                <a:pPr marL="0" indent="0">
                  <a:buFontTx/>
                  <a:buNone/>
                </a:pPr>
                <a:endParaRPr lang="en-US" altLang="zh-CN" sz="2400" b="1" dirty="0">
                  <a:latin typeface="微软雅黑" pitchFamily="34" charset="-122"/>
                  <a:ea typeface="微软雅黑" pitchFamily="34" charset="-122"/>
                </a:endParaRPr>
              </a:p>
              <a:p>
                <a:pPr marL="0" indent="0">
                  <a:lnSpc>
                    <a:spcPct val="150000"/>
                  </a:lnSpc>
                  <a:buFontTx/>
                  <a:buNone/>
                </a:pPr>
                <a14:m>
                  <m:oMathPara xmlns:m="http://schemas.openxmlformats.org/officeDocument/2006/math">
                    <m:oMathParaPr>
                      <m:jc m:val="centerGroup"/>
                    </m:oMathParaPr>
                    <m:oMath xmlns:m="http://schemas.openxmlformats.org/officeDocument/2006/math">
                      <m:r>
                        <a:rPr lang="en-US" altLang="zh-CN" sz="2800" b="1" i="0" smtClean="0">
                          <a:solidFill>
                            <a:srgbClr val="C00000"/>
                          </a:solidFill>
                          <a:latin typeface="Cambria Math" panose="02040503050406030204" pitchFamily="18" charset="0"/>
                          <a:ea typeface="微软雅黑" pitchFamily="34" charset="-122"/>
                        </a:rPr>
                        <m:t>𝐦𝐚𝐱</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𝑹</m:t>
                      </m:r>
                      <m:r>
                        <a:rPr lang="en-US" altLang="zh-CN" sz="2800" b="1" i="1" smtClean="0">
                          <a:solidFill>
                            <a:srgbClr val="C00000"/>
                          </a:solidFill>
                          <a:latin typeface="Cambria Math" panose="02040503050406030204" pitchFamily="18" charset="0"/>
                          <a:ea typeface="微软雅黑" pitchFamily="34" charset="-122"/>
                        </a:rPr>
                        <m:t>=</m:t>
                      </m:r>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r>
                            <a:rPr lang="en-US" altLang="zh-CN" sz="2800" b="1" i="1" smtClean="0">
                              <a:solidFill>
                                <a:schemeClr val="tx1"/>
                              </a:solidFill>
                              <a:latin typeface="Cambria Math" panose="02040503050406030204" pitchFamily="18" charset="0"/>
                              <a:ea typeface="微软雅黑" pitchFamily="34" charset="-122"/>
                            </a:rPr>
                            <m:t>𝑴</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𝒓</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e>
                      </m:nary>
                    </m:oMath>
                  </m:oMathPara>
                </a14:m>
                <a:endParaRPr lang="en-US" altLang="zh-CN" sz="2800"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2800" b="1" i="0" smtClean="0">
                          <a:solidFill>
                            <a:srgbClr val="C00000"/>
                          </a:solidFill>
                          <a:latin typeface="Cambria Math" panose="02040503050406030204" pitchFamily="18" charset="0"/>
                          <a:ea typeface="微软雅黑" pitchFamily="34" charset="-122"/>
                        </a:rPr>
                        <m:t>𝐦𝐢𝐧</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𝑸</m:t>
                      </m:r>
                      <m:r>
                        <a:rPr lang="en-US" altLang="zh-CN" sz="2800" b="1" i="1" smtClean="0">
                          <a:solidFill>
                            <a:srgbClr val="C00000"/>
                          </a:solidFill>
                          <a:latin typeface="Cambria Math" panose="02040503050406030204" pitchFamily="18" charset="0"/>
                          <a:ea typeface="微软雅黑" pitchFamily="34" charset="-122"/>
                        </a:rPr>
                        <m:t>=</m:t>
                      </m:r>
                      <m:func>
                        <m:funcPr>
                          <m:ctrlPr>
                            <a:rPr lang="en-US" altLang="zh-CN" sz="2800" b="1" i="1" smtClean="0">
                              <a:solidFill>
                                <a:srgbClr val="C00000"/>
                              </a:solidFill>
                              <a:latin typeface="Cambria Math" panose="02040503050406030204" pitchFamily="18" charset="0"/>
                              <a:ea typeface="微软雅黑" pitchFamily="34" charset="-122"/>
                            </a:rPr>
                          </m:ctrlPr>
                        </m:funcPr>
                        <m:fName>
                          <m:limLow>
                            <m:limLowPr>
                              <m:ctrlPr>
                                <a:rPr lang="en-US" altLang="zh-CN" sz="2800" b="1" i="1" smtClean="0">
                                  <a:solidFill>
                                    <a:srgbClr val="C00000"/>
                                  </a:solidFill>
                                  <a:latin typeface="Cambria Math" panose="02040503050406030204" pitchFamily="18" charset="0"/>
                                  <a:ea typeface="微软雅黑" pitchFamily="34" charset="-122"/>
                                </a:rPr>
                              </m:ctrlPr>
                            </m:limLowPr>
                            <m:e>
                              <m:r>
                                <a:rPr lang="en-US" altLang="zh-CN" sz="2800" b="1" i="0" smtClean="0">
                                  <a:solidFill>
                                    <a:srgbClr val="C00000"/>
                                  </a:solidFill>
                                  <a:latin typeface="Cambria Math" panose="02040503050406030204" pitchFamily="18" charset="0"/>
                                  <a:ea typeface="微软雅黑" pitchFamily="34" charset="-122"/>
                                </a:rPr>
                                <m:t>𝐦𝐚𝐱</m:t>
                              </m:r>
                            </m:e>
                            <m:lim>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𝒊</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𝒏</m:t>
                              </m:r>
                            </m:lim>
                          </m:limLow>
                        </m:fName>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smtClean="0">
                                  <a:solidFill>
                                    <a:schemeClr val="tx1"/>
                                  </a:solidFill>
                                  <a:latin typeface="Cambria Math" panose="02040503050406030204" pitchFamily="18" charset="0"/>
                                  <a:ea typeface="微软雅黑" pitchFamily="34" charset="-122"/>
                                </a:rPr>
                                <m:t>𝑴</m:t>
                              </m:r>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𝒒</m:t>
                              </m:r>
                            </m:e>
                            <m:sub>
                              <m:r>
                                <a:rPr lang="en-US" altLang="zh-CN" sz="2800" b="1" i="1">
                                  <a:solidFill>
                                    <a:srgbClr val="C00000"/>
                                  </a:solidFill>
                                  <a:latin typeface="Cambria Math" panose="02040503050406030204" pitchFamily="18" charset="0"/>
                                  <a:ea typeface="微软雅黑" pitchFamily="34" charset="-122"/>
                                </a:rPr>
                                <m:t>𝒊</m:t>
                              </m:r>
                            </m:sub>
                          </m:sSub>
                        </m:e>
                      </m:func>
                    </m:oMath>
                  </m:oMathPara>
                </a14:m>
                <a:endParaRPr lang="en-US" altLang="zh-CN" sz="2800"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panose="02040503050406030204" pitchFamily="18" charset="0"/>
                          <a:ea typeface="微软雅黑" pitchFamily="34" charset="-122"/>
                        </a:rPr>
                        <m:t>𝒔</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𝒕</m:t>
                      </m:r>
                      <m:r>
                        <a:rPr lang="en-US" altLang="zh-CN" sz="2800" b="1" i="1" smtClean="0">
                          <a:solidFill>
                            <a:srgbClr val="C00000"/>
                          </a:solidFill>
                          <a:latin typeface="Cambria Math" panose="02040503050406030204" pitchFamily="18" charset="0"/>
                          <a:ea typeface="微软雅黑" pitchFamily="34" charset="-122"/>
                        </a:rPr>
                        <m:t>. </m:t>
                      </m:r>
                      <m:d>
                        <m:dPr>
                          <m:begChr m:val="{"/>
                          <m:endChr m:val=""/>
                          <m:ctrlPr>
                            <a:rPr lang="en-US" altLang="zh-CN" sz="2800" b="1" i="1" smtClean="0">
                              <a:solidFill>
                                <a:srgbClr val="C00000"/>
                              </a:solidFill>
                              <a:latin typeface="Cambria Math" panose="02040503050406030204" pitchFamily="18" charset="0"/>
                              <a:ea typeface="微软雅黑" pitchFamily="34" charset="-122"/>
                            </a:rPr>
                          </m:ctrlPr>
                        </m:dPr>
                        <m:e>
                          <m:eqArr>
                            <m:eqArrPr>
                              <m:ctrlPr>
                                <a:rPr lang="en-US" altLang="zh-CN" sz="2800" b="1" i="1" smtClean="0">
                                  <a:solidFill>
                                    <a:srgbClr val="C00000"/>
                                  </a:solidFill>
                                  <a:latin typeface="Cambria Math" panose="02040503050406030204" pitchFamily="18" charset="0"/>
                                  <a:ea typeface="微软雅黑" pitchFamily="34" charset="-122"/>
                                </a:rPr>
                              </m:ctrlPr>
                            </m:eqArrPr>
                            <m:e>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smtClean="0">
                                          <a:solidFill>
                                            <a:schemeClr val="tx1"/>
                                          </a:solidFill>
                                          <a:latin typeface="Cambria Math" panose="02040503050406030204" pitchFamily="18" charset="0"/>
                                          <a:ea typeface="微软雅黑" pitchFamily="34" charset="-122"/>
                                        </a:rPr>
                                        <m:t>𝑴</m:t>
                                      </m:r>
                                      <m:r>
                                        <a:rPr lang="en-US" altLang="zh-CN" sz="2800" b="1" i="1">
                                          <a:solidFill>
                                            <a:srgbClr val="C00000"/>
                                          </a:solidFill>
                                          <a:latin typeface="Cambria Math" panose="02040503050406030204" pitchFamily="18" charset="0"/>
                                          <a:ea typeface="微软雅黑" pitchFamily="34" charset="-122"/>
                                        </a:rPr>
                                        <m:t>𝒙</m:t>
                                      </m:r>
                                    </m:e>
                                    <m:sub>
                                      <m:r>
                                        <a:rPr lang="en-US" altLang="zh-CN" sz="2800" b="1" i="1" smtClean="0">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𝟏</m:t>
                                  </m:r>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e>
                              </m:nary>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chemeClr val="tx1"/>
                                  </a:solidFill>
                                  <a:latin typeface="Cambria Math" panose="02040503050406030204" pitchFamily="18" charset="0"/>
                                  <a:ea typeface="微软雅黑" pitchFamily="34" charset="-122"/>
                                </a:rPr>
                                <m:t>𝑴</m:t>
                              </m:r>
                            </m:e>
                            <m:e>
                              <m:r>
                                <a:rPr lang="en-US" altLang="zh-CN" sz="2800" b="1" i="1" smtClean="0">
                                  <a:solidFill>
                                    <a:schemeClr val="tx1"/>
                                  </a:solidFill>
                                  <a:latin typeface="Cambria Math" panose="02040503050406030204" pitchFamily="18" charset="0"/>
                                  <a:ea typeface="微软雅黑" pitchFamily="34" charset="-122"/>
                                </a:rPr>
                                <m:t>𝑴</m:t>
                              </m:r>
                              <m:sSub>
                                <m:sSubPr>
                                  <m:ctrlPr>
                                    <a:rPr lang="en-US" altLang="zh-CN" sz="2800" b="1" i="1" smtClean="0">
                                      <a:solidFill>
                                        <a:srgbClr val="C00000"/>
                                      </a:solidFill>
                                      <a:latin typeface="Cambria Math" panose="02040503050406030204" pitchFamily="18" charset="0"/>
                                      <a:ea typeface="微软雅黑" pitchFamily="34" charset="-122"/>
                                    </a:rPr>
                                  </m:ctrlPr>
                                </m:sSubPr>
                                <m:e>
                                  <m:r>
                                    <a:rPr lang="en-US" altLang="zh-CN" sz="2800" b="1" i="1" smtClean="0">
                                      <a:solidFill>
                                        <a:srgbClr val="C00000"/>
                                      </a:solidFill>
                                      <a:latin typeface="Cambria Math" panose="02040503050406030204" pitchFamily="18" charset="0"/>
                                      <a:ea typeface="微软雅黑" pitchFamily="34" charset="-122"/>
                                    </a:rPr>
                                    <m:t>𝒙</m:t>
                                  </m:r>
                                </m:e>
                                <m:sub>
                                  <m:r>
                                    <a:rPr lang="en-US" altLang="zh-CN" sz="2800" b="1" i="1" smtClean="0">
                                      <a:solidFill>
                                        <a:srgbClr val="C00000"/>
                                      </a:solidFill>
                                      <a:latin typeface="Cambria Math" panose="02040503050406030204" pitchFamily="18" charset="0"/>
                                      <a:ea typeface="微软雅黑" pitchFamily="34" charset="-122"/>
                                    </a:rPr>
                                    <m:t>𝒊</m:t>
                                  </m:r>
                                </m:sub>
                              </m:sSub>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m:t>
                              </m:r>
                            </m:e>
                          </m:eqArr>
                        </m:e>
                      </m:d>
                    </m:oMath>
                  </m:oMathPara>
                </a14:m>
                <a:endParaRPr lang="en-US" altLang="zh-CN" sz="2400" b="1" dirty="0">
                  <a:solidFill>
                    <a:srgbClr val="C00000"/>
                  </a:solidFill>
                  <a:latin typeface="微软雅黑" pitchFamily="34" charset="-122"/>
                  <a:ea typeface="微软雅黑" pitchFamily="34" charset="-122"/>
                </a:endParaRPr>
              </a:p>
              <a:p>
                <a:pPr marL="0" indent="0">
                  <a:buFontTx/>
                  <a:buNone/>
                </a:pPr>
                <a:endParaRPr lang="en-US" altLang="zh-CN" sz="2400" b="1" dirty="0">
                  <a:solidFill>
                    <a:srgbClr val="C00000"/>
                  </a:solidFill>
                  <a:latin typeface="微软雅黑" pitchFamily="34" charset="-122"/>
                  <a:ea typeface="微软雅黑" pitchFamily="34" charset="-122"/>
                </a:endParaRPr>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90213" y="1268820"/>
                <a:ext cx="8229600" cy="5114300"/>
              </a:xfrm>
              <a:blipFill>
                <a:blip r:embed="rId4"/>
                <a:stretch>
                  <a:fillRect l="-1111" t="-9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9566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034" name="文本框 4"/>
              <p:cNvSpPr txBox="1">
                <a:spLocks noChangeArrowheads="1"/>
              </p:cNvSpPr>
              <p:nvPr/>
            </p:nvSpPr>
            <p:spPr bwMode="auto">
              <a:xfrm>
                <a:off x="395288" y="314325"/>
                <a:ext cx="756630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模型单位化</a:t>
                </a:r>
                <a:r>
                  <a:rPr lang="zh-CN" altLang="en-US" sz="2800" b="1" dirty="0">
                    <a:solidFill>
                      <a:srgbClr val="C00000"/>
                    </a:solidFill>
                    <a:latin typeface="微软雅黑" pitchFamily="34" charset="-122"/>
                    <a:ea typeface="微软雅黑" pitchFamily="34" charset="-122"/>
                    <a:sym typeface="宋体" pitchFamily="2" charset="-122"/>
                  </a:rPr>
                  <a:t>（</a:t>
                </a:r>
                <a14:m>
                  <m:oMath xmlns:m="http://schemas.openxmlformats.org/officeDocument/2006/math">
                    <m:sSub>
                      <m:sSubPr>
                        <m:ctrlPr>
                          <a:rPr lang="en-US" altLang="zh-CN" sz="2800" b="1" i="1" smtClean="0">
                            <a:solidFill>
                              <a:srgbClr val="C00000"/>
                            </a:solidFill>
                            <a:latin typeface="Cambria Math" panose="02040503050406030204" pitchFamily="18" charset="0"/>
                            <a:ea typeface="微软雅黑" pitchFamily="34" charset="-122"/>
                            <a:sym typeface="宋体" pitchFamily="2" charset="-122"/>
                          </a:rPr>
                        </m:ctrlPr>
                      </m:sSubPr>
                      <m:e>
                        <m:r>
                          <a:rPr lang="en-US" altLang="zh-CN" sz="2800" b="1" i="1" smtClean="0">
                            <a:solidFill>
                              <a:srgbClr val="C00000"/>
                            </a:solidFill>
                            <a:latin typeface="Cambria Math" panose="02040503050406030204" pitchFamily="18" charset="0"/>
                            <a:ea typeface="微软雅黑" pitchFamily="34" charset="-122"/>
                            <a:sym typeface="宋体" pitchFamily="2" charset="-122"/>
                          </a:rPr>
                          <m:t>𝒖</m:t>
                        </m:r>
                      </m:e>
                      <m:sub>
                        <m:r>
                          <a:rPr lang="en-US" altLang="zh-CN" sz="2800" b="1" i="1" smtClean="0">
                            <a:solidFill>
                              <a:srgbClr val="C00000"/>
                            </a:solidFill>
                            <a:latin typeface="Cambria Math" panose="02040503050406030204" pitchFamily="18" charset="0"/>
                            <a:ea typeface="微软雅黑" pitchFamily="34" charset="-122"/>
                            <a:sym typeface="宋体" pitchFamily="2" charset="-122"/>
                          </a:rPr>
                          <m:t>𝒊</m:t>
                        </m:r>
                      </m:sub>
                    </m:sSub>
                  </m:oMath>
                </a14:m>
                <a:r>
                  <a:rPr lang="zh-CN" altLang="en-US" sz="2800" b="1" dirty="0">
                    <a:solidFill>
                      <a:srgbClr val="C00000"/>
                    </a:solidFill>
                    <a:latin typeface="微软雅黑" pitchFamily="34" charset="-122"/>
                    <a:ea typeface="微软雅黑" pitchFamily="34" charset="-122"/>
                    <a:sym typeface="宋体" pitchFamily="2" charset="-122"/>
                  </a:rPr>
                  <a:t>比</a:t>
                </a:r>
                <a14:m>
                  <m:oMath xmlns:m="http://schemas.openxmlformats.org/officeDocument/2006/math">
                    <m:r>
                      <a:rPr lang="en-US" altLang="zh-CN" sz="2800" b="1" i="1" dirty="0" smtClean="0">
                        <a:solidFill>
                          <a:srgbClr val="0000FF"/>
                        </a:solidFill>
                        <a:latin typeface="Cambria Math" panose="02040503050406030204" pitchFamily="18" charset="0"/>
                        <a:ea typeface="微软雅黑" pitchFamily="34" charset="-122"/>
                        <a:sym typeface="宋体" pitchFamily="2" charset="-122"/>
                      </a:rPr>
                      <m:t>𝑴</m:t>
                    </m:r>
                  </m:oMath>
                </a14:m>
                <a:r>
                  <a:rPr lang="zh-CN" altLang="en-US" sz="2800" b="1" dirty="0">
                    <a:solidFill>
                      <a:srgbClr val="C00000"/>
                    </a:solidFill>
                    <a:latin typeface="微软雅黑" pitchFamily="34" charset="-122"/>
                    <a:ea typeface="微软雅黑" pitchFamily="34" charset="-122"/>
                    <a:sym typeface="宋体" pitchFamily="2" charset="-122"/>
                  </a:rPr>
                  <a:t>小很多</a:t>
                </a:r>
                <a:r>
                  <a:rPr lang="en-US" altLang="zh-CN" sz="2800" b="1" dirty="0">
                    <a:solidFill>
                      <a:srgbClr val="C00000"/>
                    </a:solidFill>
                    <a:latin typeface="微软雅黑" pitchFamily="34" charset="-122"/>
                    <a:ea typeface="微软雅黑" pitchFamily="34" charset="-122"/>
                    <a:sym typeface="宋体" pitchFamily="2" charset="-122"/>
                  </a:rPr>
                  <a:t>, </a:t>
                </a:r>
                <a:r>
                  <a:rPr lang="zh-CN" altLang="en-US" sz="2800" b="1" dirty="0">
                    <a:solidFill>
                      <a:srgbClr val="C00000"/>
                    </a:solidFill>
                    <a:latin typeface="微软雅黑" pitchFamily="34" charset="-122"/>
                    <a:ea typeface="微软雅黑" pitchFamily="34" charset="-122"/>
                    <a:sym typeface="宋体" pitchFamily="2" charset="-122"/>
                  </a:rPr>
                  <a:t>线性化处理）</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Choice>
        <mc:Fallback xmlns="">
          <p:sp>
            <p:nvSpPr>
              <p:cNvPr id="44034" name="文本框 4"/>
              <p:cNvSpPr txBox="1">
                <a:spLocks noRot="1" noChangeAspect="1" noMove="1" noResize="1" noEditPoints="1" noAdjustHandles="1" noChangeArrowheads="1" noChangeShapeType="1" noTextEdit="1"/>
              </p:cNvSpPr>
              <p:nvPr/>
            </p:nvSpPr>
            <p:spPr bwMode="auto">
              <a:xfrm>
                <a:off x="395288" y="314325"/>
                <a:ext cx="7566302" cy="646331"/>
              </a:xfrm>
              <a:prstGeom prst="rect">
                <a:avLst/>
              </a:prstGeom>
              <a:blipFill>
                <a:blip r:embed="rId3"/>
                <a:stretch>
                  <a:fillRect l="-2498" t="-15094" b="-349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90213" y="1268820"/>
                <a:ext cx="8229600" cy="5114300"/>
              </a:xfrm>
            </p:spPr>
            <p:txBody>
              <a:bodyPr/>
              <a:lstStyle/>
              <a:p>
                <a:pPr marL="0" indent="0">
                  <a:buFontTx/>
                  <a:buNone/>
                </a:pPr>
                <a:r>
                  <a:rPr lang="zh-CN" altLang="en-US" sz="2400" b="1" dirty="0">
                    <a:solidFill>
                      <a:srgbClr val="C00000"/>
                    </a:solidFill>
                    <a:latin typeface="微软雅黑" pitchFamily="34" charset="-122"/>
                    <a:ea typeface="微软雅黑" pitchFamily="34" charset="-122"/>
                    <a:sym typeface="宋体" pitchFamily="2" charset="-122"/>
                  </a:rPr>
                  <a:t>将原模型中的</a:t>
                </a:r>
                <a14:m>
                  <m:oMath xmlns:m="http://schemas.openxmlformats.org/officeDocument/2006/math">
                    <m:r>
                      <a:rPr lang="en-US" altLang="zh-CN" sz="2400" b="1" i="1" smtClean="0">
                        <a:solidFill>
                          <a:schemeClr val="tx1"/>
                        </a:solidFill>
                        <a:latin typeface="Cambria Math" panose="02040503050406030204" pitchFamily="18" charset="0"/>
                        <a:ea typeface="微软雅黑" pitchFamily="34" charset="-122"/>
                        <a:sym typeface="宋体" pitchFamily="2" charset="-122"/>
                      </a:rPr>
                      <m:t>𝑴</m:t>
                    </m:r>
                  </m:oMath>
                </a14:m>
                <a:r>
                  <a:rPr lang="zh-CN" altLang="en-US" sz="2400" b="1" dirty="0">
                    <a:solidFill>
                      <a:srgbClr val="C00000"/>
                    </a:solidFill>
                    <a:latin typeface="微软雅黑" pitchFamily="34" charset="-122"/>
                    <a:ea typeface="微软雅黑" pitchFamily="34" charset="-122"/>
                  </a:rPr>
                  <a:t>略去</a:t>
                </a:r>
                <a:r>
                  <a:rPr lang="zh-CN" altLang="en-US" sz="2400" b="1" dirty="0">
                    <a:latin typeface="微软雅黑" pitchFamily="34" charset="-122"/>
                    <a:ea typeface="微软雅黑" pitchFamily="34" charset="-122"/>
                  </a:rPr>
                  <a:t>，原模型简化为：</a:t>
                </a:r>
                <a:endParaRPr lang="en-US" altLang="zh-CN" sz="2400" b="1" dirty="0">
                  <a:latin typeface="微软雅黑" pitchFamily="34" charset="-122"/>
                  <a:ea typeface="微软雅黑" pitchFamily="34" charset="-122"/>
                </a:endParaRPr>
              </a:p>
              <a:p>
                <a:pPr marL="0" indent="0">
                  <a:buFontTx/>
                  <a:buNone/>
                </a:pPr>
                <a:endParaRPr lang="en-US" altLang="zh-CN" sz="2400" b="1" dirty="0">
                  <a:latin typeface="微软雅黑" pitchFamily="34" charset="-122"/>
                  <a:ea typeface="微软雅黑" pitchFamily="34" charset="-122"/>
                </a:endParaRPr>
              </a:p>
              <a:p>
                <a:pPr marL="0" indent="0">
                  <a:lnSpc>
                    <a:spcPct val="150000"/>
                  </a:lnSpc>
                  <a:buFontTx/>
                  <a:buNone/>
                </a:pPr>
                <a14:m>
                  <m:oMathPara xmlns:m="http://schemas.openxmlformats.org/officeDocument/2006/math">
                    <m:oMathParaPr>
                      <m:jc m:val="centerGroup"/>
                    </m:oMathParaPr>
                    <m:oMath xmlns:m="http://schemas.openxmlformats.org/officeDocument/2006/math">
                      <m:r>
                        <a:rPr lang="en-US" altLang="zh-CN" sz="2800" b="1" i="0" smtClean="0">
                          <a:solidFill>
                            <a:srgbClr val="C00000"/>
                          </a:solidFill>
                          <a:latin typeface="Cambria Math" panose="02040503050406030204" pitchFamily="18" charset="0"/>
                          <a:ea typeface="微软雅黑" pitchFamily="34" charset="-122"/>
                        </a:rPr>
                        <m:t>𝐦𝐚𝐱</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𝑹</m:t>
                      </m:r>
                      <m:r>
                        <a:rPr lang="en-US" altLang="zh-CN" sz="2800" b="1" i="1" smtClean="0">
                          <a:solidFill>
                            <a:srgbClr val="C00000"/>
                          </a:solidFill>
                          <a:latin typeface="Cambria Math" panose="02040503050406030204" pitchFamily="18" charset="0"/>
                          <a:ea typeface="微软雅黑" pitchFamily="34" charset="-122"/>
                        </a:rPr>
                        <m:t>=</m:t>
                      </m:r>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𝒓</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e>
                      </m:nary>
                    </m:oMath>
                  </m:oMathPara>
                </a14:m>
                <a:endParaRPr lang="en-US" altLang="zh-CN" sz="2800"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2800" b="1" i="0" smtClean="0">
                          <a:solidFill>
                            <a:srgbClr val="C00000"/>
                          </a:solidFill>
                          <a:latin typeface="Cambria Math" panose="02040503050406030204" pitchFamily="18" charset="0"/>
                          <a:ea typeface="微软雅黑" pitchFamily="34" charset="-122"/>
                        </a:rPr>
                        <m:t>𝐦𝐢𝐧</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𝑸</m:t>
                      </m:r>
                      <m:r>
                        <a:rPr lang="en-US" altLang="zh-CN" sz="2800" b="1" i="1" smtClean="0">
                          <a:solidFill>
                            <a:srgbClr val="C00000"/>
                          </a:solidFill>
                          <a:latin typeface="Cambria Math" panose="02040503050406030204" pitchFamily="18" charset="0"/>
                          <a:ea typeface="微软雅黑" pitchFamily="34" charset="-122"/>
                        </a:rPr>
                        <m:t>=</m:t>
                      </m:r>
                      <m:func>
                        <m:funcPr>
                          <m:ctrlPr>
                            <a:rPr lang="en-US" altLang="zh-CN" sz="2800" b="1" i="1" smtClean="0">
                              <a:solidFill>
                                <a:srgbClr val="C00000"/>
                              </a:solidFill>
                              <a:latin typeface="Cambria Math" panose="02040503050406030204" pitchFamily="18" charset="0"/>
                              <a:ea typeface="微软雅黑" pitchFamily="34" charset="-122"/>
                            </a:rPr>
                          </m:ctrlPr>
                        </m:funcPr>
                        <m:fName>
                          <m:limLow>
                            <m:limLowPr>
                              <m:ctrlPr>
                                <a:rPr lang="en-US" altLang="zh-CN" sz="2800" b="1" i="1" smtClean="0">
                                  <a:solidFill>
                                    <a:srgbClr val="C00000"/>
                                  </a:solidFill>
                                  <a:latin typeface="Cambria Math" panose="02040503050406030204" pitchFamily="18" charset="0"/>
                                  <a:ea typeface="微软雅黑" pitchFamily="34" charset="-122"/>
                                </a:rPr>
                              </m:ctrlPr>
                            </m:limLowPr>
                            <m:e>
                              <m:r>
                                <a:rPr lang="en-US" altLang="zh-CN" sz="2800" b="1" i="0" smtClean="0">
                                  <a:solidFill>
                                    <a:srgbClr val="C00000"/>
                                  </a:solidFill>
                                  <a:latin typeface="Cambria Math" panose="02040503050406030204" pitchFamily="18" charset="0"/>
                                  <a:ea typeface="微软雅黑" pitchFamily="34" charset="-122"/>
                                </a:rPr>
                                <m:t>𝐦𝐚𝐱</m:t>
                              </m:r>
                            </m:e>
                            <m:lim>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𝒊</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𝒏</m:t>
                              </m:r>
                            </m:lim>
                          </m:limLow>
                        </m:fName>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𝒒</m:t>
                              </m:r>
                            </m:e>
                            <m:sub>
                              <m:r>
                                <a:rPr lang="en-US" altLang="zh-CN" sz="2800" b="1" i="1">
                                  <a:solidFill>
                                    <a:srgbClr val="C00000"/>
                                  </a:solidFill>
                                  <a:latin typeface="Cambria Math" panose="02040503050406030204" pitchFamily="18" charset="0"/>
                                  <a:ea typeface="微软雅黑" pitchFamily="34" charset="-122"/>
                                </a:rPr>
                                <m:t>𝒊</m:t>
                              </m:r>
                            </m:sub>
                          </m:sSub>
                        </m:e>
                      </m:func>
                    </m:oMath>
                  </m:oMathPara>
                </a14:m>
                <a:endParaRPr lang="en-US" altLang="zh-CN" sz="2800"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panose="02040503050406030204" pitchFamily="18" charset="0"/>
                          <a:ea typeface="微软雅黑" pitchFamily="34" charset="-122"/>
                        </a:rPr>
                        <m:t>𝒔</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𝒕</m:t>
                      </m:r>
                      <m:r>
                        <a:rPr lang="en-US" altLang="zh-CN" sz="2800" b="1" i="1" smtClean="0">
                          <a:solidFill>
                            <a:srgbClr val="C00000"/>
                          </a:solidFill>
                          <a:latin typeface="Cambria Math" panose="02040503050406030204" pitchFamily="18" charset="0"/>
                          <a:ea typeface="微软雅黑" pitchFamily="34" charset="-122"/>
                        </a:rPr>
                        <m:t>. </m:t>
                      </m:r>
                      <m:d>
                        <m:dPr>
                          <m:begChr m:val="{"/>
                          <m:endChr m:val=""/>
                          <m:ctrlPr>
                            <a:rPr lang="en-US" altLang="zh-CN" sz="2800" b="1" i="1" smtClean="0">
                              <a:solidFill>
                                <a:srgbClr val="C00000"/>
                              </a:solidFill>
                              <a:latin typeface="Cambria Math" panose="02040503050406030204" pitchFamily="18" charset="0"/>
                              <a:ea typeface="微软雅黑" pitchFamily="34" charset="-122"/>
                            </a:rPr>
                          </m:ctrlPr>
                        </m:dPr>
                        <m:e>
                          <m:eqArr>
                            <m:eqArrPr>
                              <m:ctrlPr>
                                <a:rPr lang="en-US" altLang="zh-CN" sz="2800" b="1" i="1" smtClean="0">
                                  <a:solidFill>
                                    <a:srgbClr val="C00000"/>
                                  </a:solidFill>
                                  <a:latin typeface="Cambria Math" panose="02040503050406030204" pitchFamily="18" charset="0"/>
                                  <a:ea typeface="微软雅黑" pitchFamily="34" charset="-122"/>
                                </a:rPr>
                              </m:ctrlPr>
                            </m:eqArrPr>
                            <m:e>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smtClean="0">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𝟏</m:t>
                                  </m:r>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e>
                              </m:nary>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𝟏</m:t>
                              </m:r>
                            </m:e>
                            <m:e>
                              <m:sSub>
                                <m:sSubPr>
                                  <m:ctrlPr>
                                    <a:rPr lang="en-US" altLang="zh-CN" sz="2800" b="1" i="1" smtClean="0">
                                      <a:solidFill>
                                        <a:srgbClr val="C00000"/>
                                      </a:solidFill>
                                      <a:latin typeface="Cambria Math" panose="02040503050406030204" pitchFamily="18" charset="0"/>
                                      <a:ea typeface="微软雅黑" pitchFamily="34" charset="-122"/>
                                    </a:rPr>
                                  </m:ctrlPr>
                                </m:sSubPr>
                                <m:e>
                                  <m:r>
                                    <a:rPr lang="en-US" altLang="zh-CN" sz="2800" b="1" i="1" smtClean="0">
                                      <a:solidFill>
                                        <a:srgbClr val="C00000"/>
                                      </a:solidFill>
                                      <a:latin typeface="Cambria Math" panose="02040503050406030204" pitchFamily="18" charset="0"/>
                                      <a:ea typeface="微软雅黑" pitchFamily="34" charset="-122"/>
                                    </a:rPr>
                                    <m:t>𝒙</m:t>
                                  </m:r>
                                </m:e>
                                <m:sub>
                                  <m:r>
                                    <a:rPr lang="en-US" altLang="zh-CN" sz="2800" b="1" i="1" smtClean="0">
                                      <a:solidFill>
                                        <a:srgbClr val="C00000"/>
                                      </a:solidFill>
                                      <a:latin typeface="Cambria Math" panose="02040503050406030204" pitchFamily="18" charset="0"/>
                                      <a:ea typeface="微软雅黑" pitchFamily="34" charset="-122"/>
                                    </a:rPr>
                                    <m:t>𝒊</m:t>
                                  </m:r>
                                </m:sub>
                              </m:sSub>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m:t>
                              </m:r>
                            </m:e>
                          </m:eqArr>
                        </m:e>
                      </m:d>
                    </m:oMath>
                  </m:oMathPara>
                </a14:m>
                <a:endParaRPr lang="en-US" altLang="zh-CN" sz="2400" b="1" dirty="0">
                  <a:solidFill>
                    <a:srgbClr val="C00000"/>
                  </a:solidFill>
                  <a:latin typeface="微软雅黑" pitchFamily="34" charset="-122"/>
                  <a:ea typeface="微软雅黑" pitchFamily="34" charset="-122"/>
                </a:endParaRPr>
              </a:p>
              <a:p>
                <a:pPr marL="0" indent="0">
                  <a:buFontTx/>
                  <a:buNone/>
                </a:pPr>
                <a:endParaRPr lang="en-US" altLang="zh-CN" sz="2400" b="1" dirty="0">
                  <a:solidFill>
                    <a:srgbClr val="C00000"/>
                  </a:solidFill>
                  <a:latin typeface="微软雅黑" pitchFamily="34" charset="-122"/>
                  <a:ea typeface="微软雅黑" pitchFamily="34" charset="-122"/>
                </a:endParaRPr>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90213" y="1268820"/>
                <a:ext cx="8229600" cy="5114300"/>
              </a:xfrm>
              <a:blipFill>
                <a:blip r:embed="rId4"/>
                <a:stretch>
                  <a:fillRect l="-1111" t="-9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7513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4034" name="文本框 4"/>
          <p:cNvSpPr txBox="1">
            <a:spLocks noChangeArrowheads="1"/>
          </p:cNvSpPr>
          <p:nvPr/>
        </p:nvSpPr>
        <p:spPr bwMode="auto">
          <a:xfrm>
            <a:off x="395288" y="314325"/>
            <a:ext cx="62600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固定收益使风险最小</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模型</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90213" y="1268820"/>
                <a:ext cx="8229600" cy="5114300"/>
              </a:xfrm>
            </p:spPr>
            <p:txBody>
              <a:bodyPr/>
              <a:lstStyle/>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b="1" i="0" smtClean="0">
                          <a:solidFill>
                            <a:srgbClr val="C00000"/>
                          </a:solidFill>
                          <a:latin typeface="Cambria Math" panose="02040503050406030204" pitchFamily="18" charset="0"/>
                          <a:ea typeface="微软雅黑" pitchFamily="34" charset="-122"/>
                        </a:rPr>
                        <m:t>𝐦𝐢𝐧</m:t>
                      </m:r>
                      <m:r>
                        <a:rPr lang="en-US" altLang="zh-CN" b="1" i="1" smtClean="0">
                          <a:solidFill>
                            <a:srgbClr val="C00000"/>
                          </a:solidFill>
                          <a:latin typeface="Cambria Math" panose="02040503050406030204" pitchFamily="18" charset="0"/>
                          <a:ea typeface="微软雅黑" pitchFamily="34" charset="-122"/>
                        </a:rPr>
                        <m:t> </m:t>
                      </m:r>
                      <m:r>
                        <a:rPr lang="en-US" altLang="zh-CN" b="1" i="1" smtClean="0">
                          <a:solidFill>
                            <a:srgbClr val="C00000"/>
                          </a:solidFill>
                          <a:latin typeface="Cambria Math" panose="02040503050406030204" pitchFamily="18" charset="0"/>
                          <a:ea typeface="微软雅黑" pitchFamily="34" charset="-122"/>
                        </a:rPr>
                        <m:t>𝒚</m:t>
                      </m:r>
                      <m:r>
                        <a:rPr lang="en-US" altLang="zh-CN" b="1" i="1" smtClean="0">
                          <a:solidFill>
                            <a:srgbClr val="C00000"/>
                          </a:solidFill>
                          <a:latin typeface="Cambria Math" panose="02040503050406030204" pitchFamily="18" charset="0"/>
                          <a:ea typeface="微软雅黑" pitchFamily="34" charset="-122"/>
                        </a:rPr>
                        <m:t>                                 </m:t>
                      </m:r>
                    </m:oMath>
                  </m:oMathPara>
                </a14:m>
                <a:endParaRPr lang="en-US" altLang="zh-CN"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2800" b="1" i="1" smtClean="0">
                          <a:solidFill>
                            <a:srgbClr val="C00000"/>
                          </a:solidFill>
                          <a:latin typeface="Cambria Math" panose="02040503050406030204" pitchFamily="18" charset="0"/>
                          <a:ea typeface="微软雅黑" pitchFamily="34" charset="-122"/>
                        </a:rPr>
                        <m:t>𝒔</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𝒕</m:t>
                      </m:r>
                      <m:r>
                        <a:rPr lang="en-US" altLang="zh-CN" sz="2800" b="1" i="1" smtClean="0">
                          <a:solidFill>
                            <a:srgbClr val="C00000"/>
                          </a:solidFill>
                          <a:latin typeface="Cambria Math" panose="02040503050406030204" pitchFamily="18" charset="0"/>
                          <a:ea typeface="微软雅黑" pitchFamily="34" charset="-122"/>
                        </a:rPr>
                        <m:t>. </m:t>
                      </m:r>
                      <m:d>
                        <m:dPr>
                          <m:begChr m:val="{"/>
                          <m:endChr m:val=""/>
                          <m:ctrlPr>
                            <a:rPr lang="en-US" altLang="zh-CN" sz="2800" b="1" i="1" smtClean="0">
                              <a:solidFill>
                                <a:srgbClr val="C00000"/>
                              </a:solidFill>
                              <a:latin typeface="Cambria Math" panose="02040503050406030204" pitchFamily="18" charset="0"/>
                              <a:ea typeface="微软雅黑" pitchFamily="34" charset="-122"/>
                            </a:rPr>
                          </m:ctrlPr>
                        </m:dPr>
                        <m:e>
                          <m:eqArr>
                            <m:eqArrPr>
                              <m:ctrlPr>
                                <a:rPr lang="en-US" altLang="zh-CN" sz="2800" b="1" i="1" smtClean="0">
                                  <a:solidFill>
                                    <a:srgbClr val="C00000"/>
                                  </a:solidFill>
                                  <a:latin typeface="Cambria Math" panose="02040503050406030204" pitchFamily="18" charset="0"/>
                                  <a:ea typeface="微软雅黑" pitchFamily="34" charset="-122"/>
                                </a:rPr>
                              </m:ctrlPr>
                            </m:eqArrPr>
                            <m:e>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d>
                                    <m:dPr>
                                      <m:ctrlPr>
                                        <a:rPr lang="en-US" altLang="zh-CN" sz="2800" b="1" i="1">
                                          <a:solidFill>
                                            <a:srgbClr val="C00000"/>
                                          </a:solidFill>
                                          <a:latin typeface="Cambria Math" panose="02040503050406030204" pitchFamily="18" charset="0"/>
                                          <a:ea typeface="微软雅黑" pitchFamily="34" charset="-122"/>
                                        </a:rPr>
                                      </m:ctrlPr>
                                    </m:dPr>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𝒓</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e>
                                  </m:d>
                                  <m:r>
                                    <a:rPr lang="en-US" altLang="zh-CN" sz="2800" b="1" i="1" smtClean="0">
                                      <a:solidFill>
                                        <a:srgbClr val="C00000"/>
                                      </a:solidFill>
                                      <a:latin typeface="Cambria Math" panose="02040503050406030204" pitchFamily="18" charset="0"/>
                                      <a:ea typeface="微软雅黑" pitchFamily="34" charset="-122"/>
                                    </a:rPr>
                                    <m:t>=</m:t>
                                  </m:r>
                                </m:e>
                              </m:nary>
                              <m:r>
                                <a:rPr lang="en-US" altLang="zh-CN" sz="2800" b="1" i="1" smtClean="0">
                                  <a:solidFill>
                                    <a:srgbClr val="C00000"/>
                                  </a:solidFill>
                                  <a:latin typeface="Cambria Math" panose="02040503050406030204" pitchFamily="18" charset="0"/>
                                  <a:ea typeface="微软雅黑" pitchFamily="34" charset="-122"/>
                                </a:rPr>
                                <m:t>𝑹</m:t>
                              </m:r>
                            </m:e>
                            <m:e>
                              <m:nary>
                                <m:naryPr>
                                  <m:chr m:val="∑"/>
                                  <m:limLoc m:val="subSup"/>
                                  <m:ctrlPr>
                                    <a:rPr lang="en-US" altLang="zh-CN" sz="2800" b="1" i="1">
                                      <a:solidFill>
                                        <a:srgbClr val="C00000"/>
                                      </a:solidFill>
                                      <a:latin typeface="Cambria Math" panose="02040503050406030204" pitchFamily="18" charset="0"/>
                                      <a:ea typeface="微软雅黑" pitchFamily="34" charset="-122"/>
                                    </a:rPr>
                                  </m:ctrlPr>
                                </m:naryPr>
                                <m:sub>
                                  <m:r>
                                    <m:rPr>
                                      <m:brk m:alnAt="25"/>
                                    </m:rPr>
                                    <a:rPr lang="en-US" altLang="zh-CN" sz="2800" b="1" i="1">
                                      <a:solidFill>
                                        <a:srgbClr val="C00000"/>
                                      </a:solidFill>
                                      <a:latin typeface="Cambria Math" panose="02040503050406030204" pitchFamily="18" charset="0"/>
                                      <a:ea typeface="微软雅黑" pitchFamily="34" charset="-122"/>
                                    </a:rPr>
                                    <m:t>𝒊</m:t>
                                  </m:r>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𝟎</m:t>
                                  </m:r>
                                </m:sub>
                                <m:sup>
                                  <m:r>
                                    <a:rPr lang="en-US" altLang="zh-CN" sz="2800" b="1" i="1">
                                      <a:solidFill>
                                        <a:srgbClr val="C00000"/>
                                      </a:solidFill>
                                      <a:latin typeface="Cambria Math" panose="02040503050406030204" pitchFamily="18" charset="0"/>
                                      <a:ea typeface="微软雅黑" pitchFamily="34" charset="-122"/>
                                    </a:rPr>
                                    <m:t>𝒏</m:t>
                                  </m:r>
                                </m:sup>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𝟏</m:t>
                                  </m:r>
                                  <m:r>
                                    <a:rPr lang="en-US" altLang="zh-CN" sz="2800" b="1" i="1">
                                      <a:solidFill>
                                        <a:srgbClr val="C00000"/>
                                      </a:solidFill>
                                      <a:latin typeface="Cambria Math" panose="02040503050406030204" pitchFamily="18" charset="0"/>
                                      <a:ea typeface="微软雅黑" pitchFamily="34" charset="-122"/>
                                    </a:rPr>
                                    <m:t>+</m:t>
                                  </m:r>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𝒑</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a:solidFill>
                                        <a:srgbClr val="C00000"/>
                                      </a:solidFill>
                                      <a:latin typeface="Cambria Math" panose="02040503050406030204" pitchFamily="18" charset="0"/>
                                      <a:ea typeface="微软雅黑" pitchFamily="34" charset="-122"/>
                                    </a:rPr>
                                    <m:t>)</m:t>
                                  </m:r>
                                </m:e>
                              </m:nary>
                              <m:r>
                                <a:rPr lang="en-US" altLang="zh-CN" sz="2800" b="1" i="1">
                                  <a:solidFill>
                                    <a:srgbClr val="C00000"/>
                                  </a:solidFill>
                                  <a:latin typeface="Cambria Math" panose="02040503050406030204" pitchFamily="18" charset="0"/>
                                  <a:ea typeface="微软雅黑" pitchFamily="34" charset="-122"/>
                                </a:rPr>
                                <m:t>=</m:t>
                              </m:r>
                              <m:r>
                                <a:rPr lang="en-US" altLang="zh-CN" sz="2800" b="1" i="1">
                                  <a:solidFill>
                                    <a:srgbClr val="C00000"/>
                                  </a:solidFill>
                                  <a:latin typeface="Cambria Math" panose="02040503050406030204" pitchFamily="18" charset="0"/>
                                  <a:ea typeface="微软雅黑" pitchFamily="34" charset="-122"/>
                                </a:rPr>
                                <m:t>𝟏</m:t>
                              </m:r>
                            </m:e>
                            <m:e>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𝒙</m:t>
                                  </m:r>
                                </m:e>
                                <m:sub>
                                  <m:r>
                                    <a:rPr lang="en-US" altLang="zh-CN" sz="2800" b="1" i="1">
                                      <a:solidFill>
                                        <a:srgbClr val="C00000"/>
                                      </a:solidFill>
                                      <a:latin typeface="Cambria Math" panose="02040503050406030204" pitchFamily="18" charset="0"/>
                                      <a:ea typeface="微软雅黑" pitchFamily="34" charset="-122"/>
                                    </a:rPr>
                                    <m:t>𝒊</m:t>
                                  </m:r>
                                </m:sub>
                              </m:sSub>
                              <m:sSub>
                                <m:sSubPr>
                                  <m:ctrlPr>
                                    <a:rPr lang="en-US" altLang="zh-CN" sz="2800" b="1" i="1">
                                      <a:solidFill>
                                        <a:srgbClr val="C00000"/>
                                      </a:solidFill>
                                      <a:latin typeface="Cambria Math" panose="02040503050406030204" pitchFamily="18" charset="0"/>
                                      <a:ea typeface="微软雅黑" pitchFamily="34" charset="-122"/>
                                    </a:rPr>
                                  </m:ctrlPr>
                                </m:sSubPr>
                                <m:e>
                                  <m:r>
                                    <a:rPr lang="en-US" altLang="zh-CN" sz="2800" b="1" i="1">
                                      <a:solidFill>
                                        <a:srgbClr val="C00000"/>
                                      </a:solidFill>
                                      <a:latin typeface="Cambria Math" panose="02040503050406030204" pitchFamily="18" charset="0"/>
                                      <a:ea typeface="微软雅黑" pitchFamily="34" charset="-122"/>
                                    </a:rPr>
                                    <m:t>𝒒</m:t>
                                  </m:r>
                                </m:e>
                                <m:sub>
                                  <m:r>
                                    <a:rPr lang="en-US" altLang="zh-CN" sz="2800" b="1" i="1">
                                      <a:solidFill>
                                        <a:srgbClr val="C00000"/>
                                      </a:solidFill>
                                      <a:latin typeface="Cambria Math" panose="02040503050406030204" pitchFamily="18" charset="0"/>
                                      <a:ea typeface="微软雅黑" pitchFamily="34" charset="-122"/>
                                    </a:rPr>
                                    <m:t>𝒊</m:t>
                                  </m:r>
                                </m:sub>
                              </m:sSub>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𝒚</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𝒊</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𝟏</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𝟐</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𝒏</m:t>
                              </m:r>
                              <m:r>
                                <a:rPr lang="en-US" altLang="zh-CN" sz="2800" b="1" i="1" smtClean="0">
                                  <a:solidFill>
                                    <a:srgbClr val="C00000"/>
                                  </a:solidFill>
                                  <a:latin typeface="Cambria Math" panose="02040503050406030204" pitchFamily="18" charset="0"/>
                                  <a:ea typeface="微软雅黑" pitchFamily="34" charset="-122"/>
                                </a:rPr>
                                <m:t>;</m:t>
                              </m:r>
                            </m:e>
                            <m:e>
                              <m:sSub>
                                <m:sSubPr>
                                  <m:ctrlPr>
                                    <a:rPr lang="en-US" altLang="zh-CN" sz="2800" b="1" i="1" smtClean="0">
                                      <a:solidFill>
                                        <a:srgbClr val="C00000"/>
                                      </a:solidFill>
                                      <a:latin typeface="Cambria Math" panose="02040503050406030204" pitchFamily="18" charset="0"/>
                                      <a:ea typeface="微软雅黑" pitchFamily="34" charset="-122"/>
                                    </a:rPr>
                                  </m:ctrlPr>
                                </m:sSubPr>
                                <m:e>
                                  <m:r>
                                    <a:rPr lang="en-US" altLang="zh-CN" sz="2800" b="1" i="1" smtClean="0">
                                      <a:solidFill>
                                        <a:srgbClr val="C00000"/>
                                      </a:solidFill>
                                      <a:latin typeface="Cambria Math" panose="02040503050406030204" pitchFamily="18" charset="0"/>
                                      <a:ea typeface="微软雅黑" pitchFamily="34" charset="-122"/>
                                    </a:rPr>
                                    <m:t>𝒙</m:t>
                                  </m:r>
                                </m:e>
                                <m:sub>
                                  <m:r>
                                    <a:rPr lang="en-US" altLang="zh-CN" sz="2800" b="1" i="1" smtClean="0">
                                      <a:solidFill>
                                        <a:srgbClr val="C00000"/>
                                      </a:solidFill>
                                      <a:latin typeface="Cambria Math" panose="02040503050406030204" pitchFamily="18" charset="0"/>
                                      <a:ea typeface="微软雅黑" pitchFamily="34" charset="-122"/>
                                    </a:rPr>
                                    <m:t>𝒊</m:t>
                                  </m:r>
                                </m:sub>
                              </m:sSub>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  </m:t>
                              </m:r>
                              <m:r>
                                <a:rPr lang="en-US" altLang="zh-CN" sz="2800" b="1" i="1" smtClean="0">
                                  <a:solidFill>
                                    <a:srgbClr val="C00000"/>
                                  </a:solidFill>
                                  <a:latin typeface="Cambria Math" panose="02040503050406030204" pitchFamily="18" charset="0"/>
                                  <a:ea typeface="微软雅黑" pitchFamily="34" charset="-122"/>
                                </a:rPr>
                                <m:t>𝒚</m:t>
                              </m:r>
                              <m:r>
                                <a:rPr lang="en-US" altLang="zh-CN" sz="2800" b="1" i="1" smtClean="0">
                                  <a:solidFill>
                                    <a:srgbClr val="C00000"/>
                                  </a:solidFill>
                                  <a:latin typeface="Cambria Math" panose="02040503050406030204" pitchFamily="18" charset="0"/>
                                  <a:ea typeface="微软雅黑" pitchFamily="34" charset="-122"/>
                                </a:rPr>
                                <m:t>≥</m:t>
                              </m:r>
                              <m:r>
                                <a:rPr lang="en-US" altLang="zh-CN" sz="2800" b="1" i="1" smtClean="0">
                                  <a:solidFill>
                                    <a:srgbClr val="C00000"/>
                                  </a:solidFill>
                                  <a:latin typeface="Cambria Math" panose="02040503050406030204" pitchFamily="18" charset="0"/>
                                  <a:ea typeface="微软雅黑" pitchFamily="34" charset="-122"/>
                                </a:rPr>
                                <m:t>𝟎</m:t>
                              </m:r>
                              <m:r>
                                <a:rPr lang="en-US" altLang="zh-CN" sz="2800" b="1" i="1" smtClean="0">
                                  <a:solidFill>
                                    <a:srgbClr val="C00000"/>
                                  </a:solidFill>
                                  <a:latin typeface="Cambria Math" panose="02040503050406030204" pitchFamily="18" charset="0"/>
                                  <a:ea typeface="微软雅黑" pitchFamily="34" charset="-122"/>
                                </a:rPr>
                                <m:t>.</m:t>
                              </m:r>
                            </m:e>
                          </m:eqArr>
                        </m:e>
                      </m:d>
                    </m:oMath>
                  </m:oMathPara>
                </a14:m>
                <a:endParaRPr lang="en-US" altLang="zh-CN" sz="2400" b="1" dirty="0">
                  <a:solidFill>
                    <a:srgbClr val="C00000"/>
                  </a:solidFill>
                  <a:latin typeface="微软雅黑" pitchFamily="34" charset="-122"/>
                  <a:ea typeface="微软雅黑" pitchFamily="34" charset="-122"/>
                </a:endParaRPr>
              </a:p>
              <a:p>
                <a:pPr marL="0" indent="0">
                  <a:buFontTx/>
                  <a:buNone/>
                </a:pPr>
                <a:endParaRPr lang="en-US" altLang="zh-CN" sz="2400" b="1" dirty="0">
                  <a:solidFill>
                    <a:srgbClr val="C00000"/>
                  </a:solidFill>
                  <a:latin typeface="微软雅黑" pitchFamily="34" charset="-122"/>
                  <a:ea typeface="微软雅黑" pitchFamily="34" charset="-122"/>
                </a:endParaRPr>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90213" y="1268820"/>
                <a:ext cx="8229600" cy="5114300"/>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8436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95288" y="1052513"/>
            <a:ext cx="8281987"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44034" name="文本框 4"/>
          <p:cNvSpPr txBox="1">
            <a:spLocks noChangeArrowheads="1"/>
          </p:cNvSpPr>
          <p:nvPr/>
        </p:nvSpPr>
        <p:spPr bwMode="auto">
          <a:xfrm>
            <a:off x="395288" y="314325"/>
            <a:ext cx="62600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固定收益使风险最小</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结果</a:t>
            </a:r>
            <a:endParaRPr lang="en-US" altLang="zh-CN" sz="3600" b="1" baseline="30000" dirty="0">
              <a:solidFill>
                <a:srgbClr val="0000FF"/>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44035" name="内容占位符 1"/>
              <p:cNvSpPr>
                <a:spLocks noGrp="1" noChangeArrowheads="1"/>
              </p:cNvSpPr>
              <p:nvPr>
                <p:ph idx="1"/>
              </p:nvPr>
            </p:nvSpPr>
            <p:spPr>
              <a:xfrm>
                <a:off x="390213" y="1268820"/>
                <a:ext cx="8229600" cy="5114300"/>
              </a:xfrm>
            </p:spPr>
            <p:txBody>
              <a:bodyPr/>
              <a:lstStyle/>
              <a:p>
                <a:pPr marL="0" indent="0">
                  <a:lnSpc>
                    <a:spcPct val="120000"/>
                  </a:lnSpc>
                  <a:buFontTx/>
                  <a:buNone/>
                </a:pPr>
                <a:r>
                  <a:rPr lang="zh-CN" altLang="en-US" sz="2400" b="1" dirty="0">
                    <a:solidFill>
                      <a:schemeClr val="tx1"/>
                    </a:solidFill>
                    <a:latin typeface="微软雅黑" pitchFamily="34" charset="-122"/>
                    <a:ea typeface="微软雅黑" pitchFamily="34" charset="-122"/>
                  </a:rPr>
                  <a:t>对于</a:t>
                </a:r>
                <a14:m>
                  <m:oMath xmlns:m="http://schemas.openxmlformats.org/officeDocument/2006/math">
                    <m:r>
                      <a:rPr lang="en-US" altLang="zh-CN" sz="2400" b="1" i="1" smtClean="0">
                        <a:solidFill>
                          <a:schemeClr val="tx1"/>
                        </a:solidFill>
                        <a:latin typeface="Cambria Math" panose="02040503050406030204" pitchFamily="18" charset="0"/>
                        <a:ea typeface="微软雅黑" pitchFamily="34" charset="-122"/>
                      </a:rPr>
                      <m:t>𝒏</m:t>
                    </m:r>
                    <m:r>
                      <a:rPr lang="en-US" altLang="zh-CN" sz="2400" b="1" i="1" smtClean="0">
                        <a:solidFill>
                          <a:schemeClr val="tx1"/>
                        </a:solidFill>
                        <a:latin typeface="Cambria Math" panose="02040503050406030204" pitchFamily="18" charset="0"/>
                        <a:ea typeface="微软雅黑" pitchFamily="34" charset="-122"/>
                      </a:rPr>
                      <m:t>=</m:t>
                    </m:r>
                    <m:r>
                      <a:rPr lang="en-US" altLang="zh-CN" sz="2400" b="1" i="1" smtClean="0">
                        <a:solidFill>
                          <a:schemeClr val="tx1"/>
                        </a:solidFill>
                        <a:latin typeface="Cambria Math" panose="02040503050406030204" pitchFamily="18" charset="0"/>
                        <a:ea typeface="微软雅黑" pitchFamily="34" charset="-122"/>
                      </a:rPr>
                      <m:t>𝟒</m:t>
                    </m:r>
                  </m:oMath>
                </a14:m>
                <a:r>
                  <a:rPr lang="zh-CN" altLang="en-US" sz="2400" b="1" dirty="0">
                    <a:solidFill>
                      <a:schemeClr val="tx1"/>
                    </a:solidFill>
                    <a:latin typeface="微软雅黑" pitchFamily="34" charset="-122"/>
                    <a:ea typeface="微软雅黑" pitchFamily="34" charset="-122"/>
                  </a:rPr>
                  <a:t>的情形，可计算得 </a:t>
                </a:r>
                <a:r>
                  <a:rPr lang="en-US" altLang="zh-CN" sz="2400" b="1" dirty="0">
                    <a:solidFill>
                      <a:schemeClr val="tx1"/>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风险分散原理</a:t>
                </a:r>
                <a:r>
                  <a:rPr lang="en-US" altLang="zh-CN" sz="2400" b="1" dirty="0">
                    <a:solidFill>
                      <a:schemeClr val="tx1"/>
                    </a:solidFill>
                    <a:latin typeface="微软雅黑" pitchFamily="34" charset="-122"/>
                    <a:ea typeface="微软雅黑" pitchFamily="34" charset="-122"/>
                  </a:rPr>
                  <a:t>)</a:t>
                </a:r>
                <a:r>
                  <a:rPr lang="zh-CN" altLang="en-US" sz="2400" b="1" dirty="0">
                    <a:solidFill>
                      <a:schemeClr val="tx1"/>
                    </a:solidFill>
                    <a:latin typeface="微软雅黑" pitchFamily="34" charset="-122"/>
                    <a:ea typeface="微软雅黑" pitchFamily="34" charset="-122"/>
                  </a:rPr>
                  <a:t>：</a:t>
                </a:r>
                <a:endParaRPr lang="en-US" altLang="zh-CN" sz="2400" b="1" dirty="0">
                  <a:solidFill>
                    <a:schemeClr val="tx1"/>
                  </a:solidFill>
                  <a:latin typeface="微软雅黑" pitchFamily="34" charset="-122"/>
                  <a:ea typeface="微软雅黑" pitchFamily="34" charset="-122"/>
                </a:endParaRPr>
              </a:p>
              <a:p>
                <a:pPr marL="0" indent="0">
                  <a:lnSpc>
                    <a:spcPct val="120000"/>
                  </a:lnSpc>
                  <a:buFontTx/>
                  <a:buNone/>
                </a:pPr>
                <a:r>
                  <a:rPr lang="en-US" altLang="zh-CN" sz="2400" b="1" dirty="0">
                    <a:solidFill>
                      <a:schemeClr val="tx1"/>
                    </a:solidFill>
                    <a:latin typeface="微软雅黑" pitchFamily="34" charset="-122"/>
                    <a:ea typeface="微软雅黑" pitchFamily="34" charset="-122"/>
                  </a:rPr>
                  <a:t>(1). </a:t>
                </a:r>
                <a14:m>
                  <m:oMath xmlns:m="http://schemas.openxmlformats.org/officeDocument/2006/math">
                    <m:r>
                      <a:rPr lang="en-US" altLang="zh-CN" sz="2000" b="1" i="1" smtClean="0">
                        <a:solidFill>
                          <a:schemeClr val="tx1"/>
                        </a:solidFill>
                        <a:latin typeface="Cambria Math" panose="02040503050406030204" pitchFamily="18" charset="0"/>
                        <a:ea typeface="微软雅黑" pitchFamily="34" charset="-122"/>
                      </a:rPr>
                      <m:t>𝑹</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𝟎𝟓</m:t>
                    </m:r>
                  </m:oMath>
                </a14:m>
                <a:r>
                  <a:rPr lang="zh-CN" altLang="en-US" sz="2000" b="1" dirty="0">
                    <a:solidFill>
                      <a:schemeClr val="tx1"/>
                    </a:solidFill>
                    <a:latin typeface="微软雅黑" pitchFamily="34" charset="-122"/>
                    <a:ea typeface="微软雅黑" pitchFamily="34" charset="-122"/>
                  </a:rPr>
                  <a:t>时，</a:t>
                </a:r>
                <a14:m>
                  <m:oMath xmlns:m="http://schemas.openxmlformats.org/officeDocument/2006/math">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𝟎</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0" smtClean="0">
                        <a:solidFill>
                          <a:schemeClr val="tx1"/>
                        </a:solidFill>
                        <a:latin typeface="Cambria Math" panose="02040503050406030204" pitchFamily="18" charset="0"/>
                        <a:ea typeface="微软雅黑" pitchFamily="34" charset="-122"/>
                      </a:rPr>
                      <m:t>,</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𝟏</m:t>
                        </m:r>
                      </m:sub>
                    </m:sSub>
                    <m:r>
                      <a:rPr lang="en-US" altLang="zh-CN" sz="2000" b="1" i="1" smtClean="0">
                        <a:solidFill>
                          <a:schemeClr val="tx1"/>
                        </a:solidFill>
                        <a:latin typeface="Cambria Math" panose="02040503050406030204" pitchFamily="18" charset="0"/>
                        <a:ea typeface="微软雅黑" pitchFamily="34" charset="-122"/>
                      </a:rPr>
                      <m:t>=</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𝟐</m:t>
                        </m:r>
                      </m:sub>
                    </m:sSub>
                    <m:r>
                      <a:rPr lang="en-US" altLang="zh-CN" sz="2000" b="1" i="1" smtClean="0">
                        <a:solidFill>
                          <a:schemeClr val="tx1"/>
                        </a:solidFill>
                        <a:latin typeface="Cambria Math" panose="02040503050406030204" pitchFamily="18" charset="0"/>
                        <a:ea typeface="微软雅黑" pitchFamily="34" charset="-122"/>
                      </a:rPr>
                      <m:t>=</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𝟑</m:t>
                        </m:r>
                      </m:sub>
                    </m:sSub>
                    <m:r>
                      <a:rPr lang="en-US" altLang="zh-CN" sz="2000" b="1" i="1" smtClean="0">
                        <a:solidFill>
                          <a:schemeClr val="tx1"/>
                        </a:solidFill>
                        <a:latin typeface="Cambria Math" panose="02040503050406030204" pitchFamily="18" charset="0"/>
                        <a:ea typeface="微软雅黑" pitchFamily="34" charset="-122"/>
                      </a:rPr>
                      <m:t>=</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𝟒</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𝑸</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oMath>
                </a14:m>
                <a:endParaRPr lang="en-US" altLang="zh-CN" sz="2000" b="1" dirty="0">
                  <a:solidFill>
                    <a:schemeClr val="tx1"/>
                  </a:solidFill>
                  <a:latin typeface="微软雅黑" pitchFamily="34" charset="-122"/>
                  <a:ea typeface="微软雅黑" pitchFamily="34" charset="-122"/>
                </a:endParaRPr>
              </a:p>
              <a:p>
                <a:pPr marL="0" indent="0" algn="ctr">
                  <a:lnSpc>
                    <a:spcPct val="120000"/>
                  </a:lnSpc>
                  <a:buFontTx/>
                  <a:buNone/>
                </a:pPr>
                <a:r>
                  <a:rPr lang="zh-CN" altLang="en-US" sz="2400" b="1" dirty="0">
                    <a:solidFill>
                      <a:schemeClr val="tx1"/>
                    </a:solidFill>
                    <a:latin typeface="微软雅黑" pitchFamily="34" charset="-122"/>
                    <a:ea typeface="微软雅黑" pitchFamily="34" charset="-122"/>
                  </a:rPr>
                  <a:t>资金全部存入银行</a:t>
                </a:r>
                <a:r>
                  <a:rPr lang="en-US" altLang="zh-CN" sz="2400" b="1" dirty="0">
                    <a:solidFill>
                      <a:schemeClr val="tx1"/>
                    </a:solidFill>
                    <a:latin typeface="微软雅黑" pitchFamily="34" charset="-122"/>
                    <a:ea typeface="微软雅黑" pitchFamily="34" charset="-122"/>
                  </a:rPr>
                  <a:t>.</a:t>
                </a:r>
              </a:p>
              <a:p>
                <a:pPr marL="0" indent="0">
                  <a:lnSpc>
                    <a:spcPct val="120000"/>
                  </a:lnSpc>
                  <a:buNone/>
                </a:pPr>
                <a:r>
                  <a:rPr lang="en-US" altLang="zh-CN" sz="2400" b="1" dirty="0">
                    <a:solidFill>
                      <a:schemeClr val="tx1"/>
                    </a:solidFill>
                    <a:latin typeface="微软雅黑" pitchFamily="34" charset="-122"/>
                    <a:ea typeface="微软雅黑" pitchFamily="34" charset="-122"/>
                  </a:rPr>
                  <a:t>(2). </a:t>
                </a:r>
                <a14:m>
                  <m:oMath xmlns:m="http://schemas.openxmlformats.org/officeDocument/2006/math">
                    <m:r>
                      <a:rPr lang="en-US" altLang="zh-CN" sz="2000" b="1" i="1">
                        <a:solidFill>
                          <a:schemeClr val="tx1"/>
                        </a:solidFill>
                        <a:latin typeface="Cambria Math" panose="02040503050406030204" pitchFamily="18" charset="0"/>
                        <a:ea typeface="微软雅黑" pitchFamily="34" charset="-122"/>
                      </a:rPr>
                      <m:t>𝑹</m:t>
                    </m:r>
                    <m:r>
                      <a:rPr lang="en-US" altLang="zh-CN" sz="2000" b="1" i="1">
                        <a:solidFill>
                          <a:schemeClr val="tx1"/>
                        </a:solidFill>
                        <a:latin typeface="Cambria Math" panose="02040503050406030204" pitchFamily="18" charset="0"/>
                        <a:ea typeface="微软雅黑" pitchFamily="34" charset="-122"/>
                      </a:rPr>
                      <m:t>=</m:t>
                    </m:r>
                    <m:f>
                      <m:fPr>
                        <m:ctrlPr>
                          <a:rPr lang="en-US" altLang="zh-CN" sz="2000" b="1" i="1" smtClean="0">
                            <a:solidFill>
                              <a:schemeClr val="tx1"/>
                            </a:solidFill>
                            <a:latin typeface="Cambria Math" panose="02040503050406030204" pitchFamily="18" charset="0"/>
                            <a:ea typeface="微软雅黑" pitchFamily="34" charset="-122"/>
                          </a:rPr>
                        </m:ctrlPr>
                      </m:fPr>
                      <m:num>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𝟐𝟕</m:t>
                        </m:r>
                      </m:num>
                      <m:den>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𝟎𝟏</m:t>
                        </m:r>
                      </m:den>
                    </m:f>
                    <m:r>
                      <a:rPr lang="en-US" altLang="zh-CN" sz="2000" b="1" i="1" smtClean="0">
                        <a:solidFill>
                          <a:schemeClr val="tx1"/>
                        </a:solidFill>
                        <a:latin typeface="Cambria Math" panose="02040503050406030204" pitchFamily="18" charset="0"/>
                        <a:ea typeface="微软雅黑" pitchFamily="34" charset="-122"/>
                      </a:rPr>
                      <m:t> </m:t>
                    </m:r>
                  </m:oMath>
                </a14:m>
                <a:r>
                  <a:rPr lang="zh-CN" altLang="en-US" sz="2000" b="1" dirty="0">
                    <a:solidFill>
                      <a:schemeClr val="tx1"/>
                    </a:solidFill>
                    <a:latin typeface="微软雅黑" pitchFamily="34" charset="-122"/>
                    <a:ea typeface="微软雅黑" pitchFamily="34" charset="-122"/>
                  </a:rPr>
                  <a:t>时，</a:t>
                </a:r>
                <a14:m>
                  <m:oMath xmlns:m="http://schemas.openxmlformats.org/officeDocument/2006/math">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𝟎</m:t>
                        </m:r>
                      </m:sub>
                    </m:sSub>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𝟐</m:t>
                        </m:r>
                      </m:sub>
                    </m:sSub>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𝟑</m:t>
                        </m:r>
                      </m:sub>
                    </m:sSub>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𝟒</m:t>
                        </m:r>
                      </m:sub>
                    </m:sSub>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𝟏</m:t>
                        </m:r>
                      </m:sub>
                    </m:sSub>
                    <m:r>
                      <a:rPr lang="en-US" altLang="zh-CN" sz="2000" b="1" i="1" smtClean="0">
                        <a:solidFill>
                          <a:schemeClr val="tx1"/>
                        </a:solidFill>
                        <a:latin typeface="Cambria Math" panose="02040503050406030204" pitchFamily="18" charset="0"/>
                        <a:ea typeface="微软雅黑" pitchFamily="34" charset="-122"/>
                      </a:rPr>
                      <m:t>=</m:t>
                    </m:r>
                    <m:f>
                      <m:fPr>
                        <m:ctrlPr>
                          <a:rPr lang="en-US" altLang="zh-CN" sz="2000" b="1" i="1" smtClean="0">
                            <a:solidFill>
                              <a:schemeClr val="tx1"/>
                            </a:solidFill>
                            <a:latin typeface="Cambria Math" panose="02040503050406030204" pitchFamily="18" charset="0"/>
                            <a:ea typeface="微软雅黑" pitchFamily="34" charset="-122"/>
                          </a:rPr>
                        </m:ctrlPr>
                      </m:fPr>
                      <m:num>
                        <m:r>
                          <a:rPr lang="en-US" altLang="zh-CN" sz="2000" b="1" i="1" smtClean="0">
                            <a:solidFill>
                              <a:schemeClr val="tx1"/>
                            </a:solidFill>
                            <a:latin typeface="Cambria Math" panose="02040503050406030204" pitchFamily="18" charset="0"/>
                            <a:ea typeface="微软雅黑" pitchFamily="34" charset="-122"/>
                          </a:rPr>
                          <m:t>𝟏</m:t>
                        </m:r>
                      </m:num>
                      <m:den>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𝟎𝟏</m:t>
                        </m:r>
                      </m:den>
                    </m:f>
                    <m:r>
                      <a:rPr lang="en-US" altLang="zh-CN" sz="2000" b="1" i="1" smtClean="0">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𝑸</m:t>
                    </m:r>
                    <m:r>
                      <a:rPr lang="en-US" altLang="zh-CN" sz="2000" b="1" i="1">
                        <a:solidFill>
                          <a:schemeClr val="tx1"/>
                        </a:solidFill>
                        <a:latin typeface="Cambria Math" panose="02040503050406030204" pitchFamily="18" charset="0"/>
                        <a:ea typeface="微软雅黑" pitchFamily="34" charset="-122"/>
                      </a:rPr>
                      <m:t>=</m:t>
                    </m:r>
                    <m:f>
                      <m:fPr>
                        <m:ctrlPr>
                          <a:rPr lang="en-US" altLang="zh-CN" sz="2000" b="1" i="1" smtClean="0">
                            <a:solidFill>
                              <a:schemeClr val="tx1"/>
                            </a:solidFill>
                            <a:latin typeface="Cambria Math" panose="02040503050406030204" pitchFamily="18" charset="0"/>
                            <a:ea typeface="微软雅黑" pitchFamily="34" charset="-122"/>
                          </a:rPr>
                        </m:ctrlPr>
                      </m:fPr>
                      <m:num>
                        <m:r>
                          <a:rPr lang="en-US" altLang="zh-CN" sz="2000" b="1" i="1">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𝟎𝟐𝟓</m:t>
                        </m:r>
                      </m:num>
                      <m:den>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𝟎𝟏</m:t>
                        </m:r>
                      </m:den>
                    </m:f>
                    <m:r>
                      <a:rPr lang="en-US" altLang="zh-CN" sz="2000" b="1" i="1">
                        <a:solidFill>
                          <a:schemeClr val="tx1"/>
                        </a:solidFill>
                        <a:latin typeface="Cambria Math" panose="02040503050406030204" pitchFamily="18" charset="0"/>
                        <a:ea typeface="微软雅黑" pitchFamily="34" charset="-122"/>
                      </a:rPr>
                      <m:t>.</m:t>
                    </m:r>
                  </m:oMath>
                </a14:m>
                <a:endParaRPr lang="en-US" altLang="zh-CN" sz="2400" b="1" dirty="0">
                  <a:solidFill>
                    <a:schemeClr val="tx1"/>
                  </a:solidFill>
                  <a:latin typeface="微软雅黑" pitchFamily="34" charset="-122"/>
                  <a:ea typeface="微软雅黑" pitchFamily="34" charset="-122"/>
                </a:endParaRPr>
              </a:p>
              <a:p>
                <a:pPr marL="0" indent="0">
                  <a:lnSpc>
                    <a:spcPct val="120000"/>
                  </a:lnSpc>
                  <a:buNone/>
                </a:pPr>
                <a:r>
                  <a:rPr lang="en-US" altLang="zh-CN" sz="2000" b="1" dirty="0">
                    <a:solidFill>
                      <a:schemeClr val="tx1"/>
                    </a:solidFill>
                    <a:latin typeface="微软雅黑" pitchFamily="34" charset="-122"/>
                    <a:ea typeface="微软雅黑" pitchFamily="34" charset="-122"/>
                  </a:rPr>
                  <a:t>(3). </a:t>
                </a:r>
                <a14:m>
                  <m:oMath xmlns:m="http://schemas.openxmlformats.org/officeDocument/2006/math">
                    <m:r>
                      <a:rPr lang="en-US" altLang="zh-CN" sz="2000" b="1" i="1">
                        <a:solidFill>
                          <a:schemeClr val="tx1"/>
                        </a:solidFill>
                        <a:latin typeface="Cambria Math" panose="02040503050406030204" pitchFamily="18" charset="0"/>
                        <a:ea typeface="微软雅黑" pitchFamily="34" charset="-122"/>
                      </a:rPr>
                      <m:t>𝑹</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𝟎𝟓</m:t>
                    </m:r>
                    <m:r>
                      <a:rPr lang="en-US" altLang="zh-CN" sz="2000" b="1" i="1" smtClean="0">
                        <a:solidFill>
                          <a:schemeClr val="tx1"/>
                        </a:solidFill>
                        <a:latin typeface="Cambria Math" panose="02040503050406030204" pitchFamily="18" charset="0"/>
                        <a:ea typeface="微软雅黑" pitchFamily="34" charset="-122"/>
                      </a:rPr>
                      <m:t>,</m:t>
                    </m:r>
                    <m:f>
                      <m:fPr>
                        <m:ctrlPr>
                          <a:rPr lang="en-US" altLang="zh-CN" sz="2000" b="1" i="1">
                            <a:solidFill>
                              <a:schemeClr val="tx1"/>
                            </a:solidFill>
                            <a:latin typeface="Cambria Math" panose="02040503050406030204" pitchFamily="18" charset="0"/>
                            <a:ea typeface="微软雅黑" pitchFamily="34" charset="-122"/>
                          </a:rPr>
                        </m:ctrlPr>
                      </m:fPr>
                      <m:num>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𝟐𝟕</m:t>
                        </m:r>
                      </m:num>
                      <m:den>
                        <m:r>
                          <a:rPr lang="en-US" altLang="zh-CN" sz="2000" b="1" i="1">
                            <a:solidFill>
                              <a:schemeClr val="tx1"/>
                            </a:solidFill>
                            <a:latin typeface="Cambria Math" panose="02040503050406030204" pitchFamily="18" charset="0"/>
                            <a:ea typeface="微软雅黑" pitchFamily="34" charset="-122"/>
                          </a:rPr>
                          <m:t>𝟏</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𝟎𝟏</m:t>
                        </m:r>
                      </m:den>
                    </m:f>
                  </m:oMath>
                </a14:m>
                <a:r>
                  <a:rPr lang="en-US" altLang="zh-CN" sz="2000" b="1" dirty="0">
                    <a:solidFill>
                      <a:schemeClr val="tx1"/>
                    </a:solidFill>
                    <a:latin typeface="微软雅黑" pitchFamily="34" charset="-122"/>
                    <a:ea typeface="微软雅黑" pitchFamily="34" charset="-122"/>
                  </a:rPr>
                  <a:t>)</a:t>
                </a:r>
                <a:r>
                  <a:rPr lang="zh-CN" altLang="en-US" sz="2000" b="1" dirty="0">
                    <a:solidFill>
                      <a:schemeClr val="tx1"/>
                    </a:solidFill>
                    <a:latin typeface="微软雅黑" pitchFamily="34" charset="-122"/>
                    <a:ea typeface="微软雅黑" pitchFamily="34" charset="-122"/>
                  </a:rPr>
                  <a:t>时，</a:t>
                </a:r>
                <a:endParaRPr lang="en-US" altLang="zh-CN" sz="2000" b="1" i="1" dirty="0">
                  <a:solidFill>
                    <a:schemeClr val="tx1"/>
                  </a:solidFill>
                  <a:latin typeface="Cambria Math" panose="02040503050406030204" pitchFamily="18" charset="0"/>
                  <a:ea typeface="微软雅黑" pitchFamily="34"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𝟏</m:t>
                          </m:r>
                        </m:sub>
                      </m:sSub>
                      <m:r>
                        <a:rPr lang="en-US" altLang="zh-CN" sz="2000" b="1" i="1">
                          <a:solidFill>
                            <a:schemeClr val="tx1"/>
                          </a:solidFill>
                          <a:latin typeface="Cambria Math" panose="02040503050406030204" pitchFamily="18" charset="0"/>
                          <a:ea typeface="微软雅黑" pitchFamily="34" charset="-122"/>
                        </a:rPr>
                        <m:t>=</m:t>
                      </m:r>
                      <m:f>
                        <m:fPr>
                          <m:ctrlPr>
                            <a:rPr lang="en-US" altLang="zh-CN" sz="2000" b="1" i="1" smtClean="0">
                              <a:solidFill>
                                <a:schemeClr val="tx1"/>
                              </a:solidFill>
                              <a:latin typeface="Cambria Math" panose="02040503050406030204" pitchFamily="18" charset="0"/>
                              <a:ea typeface="微软雅黑" pitchFamily="34" charset="-122"/>
                            </a:rPr>
                          </m:ctrlPr>
                        </m:fPr>
                        <m:num>
                          <m:r>
                            <a:rPr lang="en-US" altLang="zh-CN" sz="2000" b="1" i="1" smtClean="0">
                              <a:solidFill>
                                <a:schemeClr val="tx1"/>
                              </a:solidFill>
                              <a:latin typeface="Cambria Math" panose="02040503050406030204" pitchFamily="18" charset="0"/>
                              <a:ea typeface="微软雅黑" pitchFamily="34" charset="-122"/>
                            </a:rPr>
                            <m:t>𝑹</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𝟎𝟓</m:t>
                          </m:r>
                        </m:num>
                        <m:den>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𝟔𝟑𝟖</m:t>
                          </m:r>
                        </m:den>
                      </m:f>
                      <m:r>
                        <a:rPr lang="en-US" altLang="zh-CN" sz="2000" b="1" i="1" smtClean="0">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𝟐</m:t>
                          </m:r>
                        </m:sub>
                      </m:sSub>
                      <m:r>
                        <a:rPr lang="en-US" altLang="zh-CN" sz="2000" b="1" i="1">
                          <a:solidFill>
                            <a:schemeClr val="tx1"/>
                          </a:solidFill>
                          <a:latin typeface="Cambria Math" panose="02040503050406030204" pitchFamily="18" charset="0"/>
                          <a:ea typeface="微软雅黑" pitchFamily="34" charset="-122"/>
                        </a:rPr>
                        <m:t>=</m:t>
                      </m:r>
                      <m:f>
                        <m:fPr>
                          <m:ctrlPr>
                            <a:rPr lang="en-US" altLang="zh-CN" sz="2000" b="1" i="1">
                              <a:solidFill>
                                <a:schemeClr val="tx1"/>
                              </a:solidFill>
                              <a:latin typeface="Cambria Math" panose="02040503050406030204" pitchFamily="18" charset="0"/>
                              <a:ea typeface="微软雅黑" pitchFamily="34" charset="-122"/>
                            </a:rPr>
                          </m:ctrlPr>
                        </m:fPr>
                        <m:num>
                          <m:r>
                            <a:rPr lang="en-US" altLang="zh-CN" sz="2000" b="1" i="1">
                              <a:solidFill>
                                <a:schemeClr val="tx1"/>
                              </a:solidFill>
                              <a:latin typeface="Cambria Math" panose="02040503050406030204" pitchFamily="18" charset="0"/>
                              <a:ea typeface="微软雅黑" pitchFamily="34" charset="-122"/>
                            </a:rPr>
                            <m:t>𝑹</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𝟎𝟓</m:t>
                          </m:r>
                        </m:num>
                        <m:den>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𝟑𝟖𝟐𝟗</m:t>
                          </m:r>
                        </m:den>
                      </m:f>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𝟑</m:t>
                          </m:r>
                        </m:sub>
                      </m:sSub>
                      <m:r>
                        <a:rPr lang="en-US" altLang="zh-CN" sz="2000" b="1" i="1">
                          <a:solidFill>
                            <a:schemeClr val="tx1"/>
                          </a:solidFill>
                          <a:latin typeface="Cambria Math" panose="02040503050406030204" pitchFamily="18" charset="0"/>
                          <a:ea typeface="微软雅黑" pitchFamily="34" charset="-122"/>
                        </a:rPr>
                        <m:t>=</m:t>
                      </m:r>
                      <m:f>
                        <m:fPr>
                          <m:ctrlPr>
                            <a:rPr lang="en-US" altLang="zh-CN" sz="2000" b="1" i="1">
                              <a:solidFill>
                                <a:schemeClr val="tx1"/>
                              </a:solidFill>
                              <a:latin typeface="Cambria Math" panose="02040503050406030204" pitchFamily="18" charset="0"/>
                              <a:ea typeface="微软雅黑" pitchFamily="34" charset="-122"/>
                            </a:rPr>
                          </m:ctrlPr>
                        </m:fPr>
                        <m:num>
                          <m:r>
                            <a:rPr lang="en-US" altLang="zh-CN" sz="2000" b="1" i="1">
                              <a:solidFill>
                                <a:schemeClr val="tx1"/>
                              </a:solidFill>
                              <a:latin typeface="Cambria Math" panose="02040503050406030204" pitchFamily="18" charset="0"/>
                              <a:ea typeface="微软雅黑" pitchFamily="34" charset="-122"/>
                            </a:rPr>
                            <m:t>𝑹</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𝟎𝟓</m:t>
                          </m:r>
                        </m:num>
                        <m:den>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𝟒𝟎𝟒𝟎</m:t>
                          </m:r>
                        </m:den>
                      </m:f>
                      <m:r>
                        <a:rPr lang="en-US" altLang="zh-CN" sz="2000" b="1" i="1">
                          <a:solidFill>
                            <a:schemeClr val="tx1"/>
                          </a:solidFill>
                          <a:latin typeface="Cambria Math" panose="02040503050406030204" pitchFamily="18" charset="0"/>
                          <a:ea typeface="微软雅黑" pitchFamily="34" charset="-122"/>
                        </a:rPr>
                        <m:t>,</m:t>
                      </m:r>
                      <m:sSub>
                        <m:sSubPr>
                          <m:ctrlPr>
                            <a:rPr lang="en-US" altLang="zh-CN" sz="2000" b="1" i="1">
                              <a:solidFill>
                                <a:schemeClr val="tx1"/>
                              </a:solidFill>
                              <a:latin typeface="Cambria Math" panose="02040503050406030204" pitchFamily="18" charset="0"/>
                              <a:ea typeface="微软雅黑" pitchFamily="34" charset="-122"/>
                            </a:rPr>
                          </m:ctrlPr>
                        </m:sSubPr>
                        <m:e>
                          <m:r>
                            <a:rPr lang="en-US" altLang="zh-CN" sz="2000" b="1" i="1">
                              <a:solidFill>
                                <a:schemeClr val="tx1"/>
                              </a:solidFill>
                              <a:latin typeface="Cambria Math" panose="02040503050406030204" pitchFamily="18" charset="0"/>
                              <a:ea typeface="微软雅黑" pitchFamily="34" charset="-122"/>
                            </a:rPr>
                            <m:t>𝒙</m:t>
                          </m:r>
                        </m:e>
                        <m:sub>
                          <m:r>
                            <a:rPr lang="en-US" altLang="zh-CN" sz="2000" b="1" i="1">
                              <a:solidFill>
                                <a:schemeClr val="tx1"/>
                              </a:solidFill>
                              <a:latin typeface="Cambria Math" panose="02040503050406030204" pitchFamily="18" charset="0"/>
                              <a:ea typeface="微软雅黑" pitchFamily="34" charset="-122"/>
                            </a:rPr>
                            <m:t>𝟒</m:t>
                          </m:r>
                        </m:sub>
                      </m:sSub>
                      <m:r>
                        <a:rPr lang="en-US" altLang="zh-CN" sz="2000" b="1" i="1">
                          <a:solidFill>
                            <a:schemeClr val="tx1"/>
                          </a:solidFill>
                          <a:latin typeface="Cambria Math" panose="02040503050406030204" pitchFamily="18" charset="0"/>
                          <a:ea typeface="微软雅黑" pitchFamily="34" charset="-122"/>
                        </a:rPr>
                        <m:t>=</m:t>
                      </m:r>
                      <m:f>
                        <m:fPr>
                          <m:ctrlPr>
                            <a:rPr lang="en-US" altLang="zh-CN" sz="2000" b="1" i="1">
                              <a:solidFill>
                                <a:schemeClr val="tx1"/>
                              </a:solidFill>
                              <a:latin typeface="Cambria Math" panose="02040503050406030204" pitchFamily="18" charset="0"/>
                              <a:ea typeface="微软雅黑" pitchFamily="34" charset="-122"/>
                            </a:rPr>
                          </m:ctrlPr>
                        </m:fPr>
                        <m:num>
                          <m:r>
                            <a:rPr lang="en-US" altLang="zh-CN" sz="2000" b="1" i="1">
                              <a:solidFill>
                                <a:schemeClr val="tx1"/>
                              </a:solidFill>
                              <a:latin typeface="Cambria Math" panose="02040503050406030204" pitchFamily="18" charset="0"/>
                              <a:ea typeface="微软雅黑" pitchFamily="34" charset="-122"/>
                            </a:rPr>
                            <m:t>𝑹</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m:t>
                          </m:r>
                          <m:r>
                            <a:rPr lang="en-US" altLang="zh-CN" sz="2000" b="1" i="1">
                              <a:solidFill>
                                <a:schemeClr val="tx1"/>
                              </a:solidFill>
                              <a:latin typeface="Cambria Math" panose="02040503050406030204" pitchFamily="18" charset="0"/>
                              <a:ea typeface="微软雅黑" pitchFamily="34" charset="-122"/>
                            </a:rPr>
                            <m:t>.</m:t>
                          </m:r>
                          <m:r>
                            <a:rPr lang="en-US" altLang="zh-CN" sz="2000" b="1" i="1">
                              <a:solidFill>
                                <a:schemeClr val="tx1"/>
                              </a:solidFill>
                              <a:latin typeface="Cambria Math" panose="02040503050406030204" pitchFamily="18" charset="0"/>
                              <a:ea typeface="微软雅黑" pitchFamily="34" charset="-122"/>
                            </a:rPr>
                            <m:t>𝟎𝟓</m:t>
                          </m:r>
                        </m:num>
                        <m:den>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𝟔𝟔𝟑𝟕</m:t>
                          </m:r>
                        </m:den>
                      </m:f>
                      <m:r>
                        <a:rPr lang="en-US" altLang="zh-CN" sz="2000" b="1" i="1">
                          <a:solidFill>
                            <a:schemeClr val="tx1"/>
                          </a:solidFill>
                          <a:latin typeface="Cambria Math" panose="02040503050406030204" pitchFamily="18" charset="0"/>
                          <a:ea typeface="微软雅黑" pitchFamily="34" charset="-122"/>
                        </a:rPr>
                        <m:t>,</m:t>
                      </m:r>
                    </m:oMath>
                  </m:oMathPara>
                </a14:m>
                <a:endParaRPr lang="en-US" altLang="zh-CN" sz="2000" b="1" i="1" dirty="0">
                  <a:solidFill>
                    <a:schemeClr val="tx1"/>
                  </a:solidFill>
                  <a:latin typeface="Cambria Math" panose="02040503050406030204" pitchFamily="18" charset="0"/>
                  <a:ea typeface="微软雅黑" pitchFamily="34" charset="-122"/>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𝟎</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𝟎𝟏</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𝟏</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𝟎𝟐</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𝟐</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𝟎𝟒𝟓</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𝟑</m:t>
                          </m:r>
                        </m:sub>
                      </m:sSub>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𝟏</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𝟎𝟔𝟓</m:t>
                      </m:r>
                      <m:sSub>
                        <m:sSubPr>
                          <m:ctrlPr>
                            <a:rPr lang="en-US" altLang="zh-CN" sz="2000" b="1" i="1" smtClean="0">
                              <a:solidFill>
                                <a:schemeClr val="tx1"/>
                              </a:solidFill>
                              <a:latin typeface="Cambria Math" panose="02040503050406030204" pitchFamily="18" charset="0"/>
                              <a:ea typeface="微软雅黑" pitchFamily="34" charset="-122"/>
                            </a:rPr>
                          </m:ctrlPr>
                        </m:sSubPr>
                        <m:e>
                          <m:r>
                            <a:rPr lang="en-US" altLang="zh-CN" sz="2000" b="1" i="1" smtClean="0">
                              <a:solidFill>
                                <a:schemeClr val="tx1"/>
                              </a:solidFill>
                              <a:latin typeface="Cambria Math" panose="02040503050406030204" pitchFamily="18" charset="0"/>
                              <a:ea typeface="微软雅黑" pitchFamily="34" charset="-122"/>
                            </a:rPr>
                            <m:t>𝒙</m:t>
                          </m:r>
                        </m:e>
                        <m:sub>
                          <m:r>
                            <a:rPr lang="en-US" altLang="zh-CN" sz="2000" b="1" i="1" smtClean="0">
                              <a:solidFill>
                                <a:schemeClr val="tx1"/>
                              </a:solidFill>
                              <a:latin typeface="Cambria Math" panose="02040503050406030204" pitchFamily="18" charset="0"/>
                              <a:ea typeface="微软雅黑" pitchFamily="34" charset="-122"/>
                            </a:rPr>
                            <m:t>𝟒</m:t>
                          </m:r>
                        </m:sub>
                      </m:sSub>
                      <m:r>
                        <a:rPr lang="en-US" altLang="zh-CN" sz="2000" b="1" i="1">
                          <a:solidFill>
                            <a:schemeClr val="tx1"/>
                          </a:solidFill>
                          <a:latin typeface="Cambria Math" panose="02040503050406030204" pitchFamily="18" charset="0"/>
                          <a:ea typeface="微软雅黑" pitchFamily="34" charset="-122"/>
                        </a:rPr>
                        <m:t>;</m:t>
                      </m:r>
                    </m:oMath>
                  </m:oMathPara>
                </a14:m>
                <a:endParaRPr lang="en-US" altLang="zh-CN" sz="2000" b="1" i="1" dirty="0">
                  <a:solidFill>
                    <a:schemeClr val="tx1"/>
                  </a:solidFill>
                  <a:latin typeface="Cambria Math" panose="02040503050406030204" pitchFamily="18" charset="0"/>
                  <a:ea typeface="微软雅黑" pitchFamily="34" charset="-122"/>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000" b="1" i="1">
                          <a:solidFill>
                            <a:schemeClr val="tx1"/>
                          </a:solidFill>
                          <a:latin typeface="Cambria Math" panose="02040503050406030204" pitchFamily="18" charset="0"/>
                          <a:ea typeface="微软雅黑" pitchFamily="34" charset="-122"/>
                        </a:rPr>
                        <m:t>𝑸</m:t>
                      </m:r>
                      <m:r>
                        <a:rPr lang="en-US" altLang="zh-CN" sz="2000" b="1" i="1">
                          <a:solidFill>
                            <a:schemeClr val="tx1"/>
                          </a:solidFill>
                          <a:latin typeface="Cambria Math" panose="02040503050406030204" pitchFamily="18" charset="0"/>
                          <a:ea typeface="微软雅黑" pitchFamily="34" charset="-122"/>
                        </a:rPr>
                        <m:t>=</m:t>
                      </m:r>
                      <m:f>
                        <m:fPr>
                          <m:ctrlPr>
                            <a:rPr lang="en-US" altLang="zh-CN" sz="2000" b="1" i="1" smtClean="0">
                              <a:solidFill>
                                <a:schemeClr val="tx1"/>
                              </a:solidFill>
                              <a:latin typeface="Cambria Math" panose="02040503050406030204" pitchFamily="18" charset="0"/>
                              <a:ea typeface="微软雅黑" pitchFamily="34" charset="-122"/>
                            </a:rPr>
                          </m:ctrlPr>
                        </m:fPr>
                        <m:num>
                          <m:r>
                            <a:rPr lang="en-US" altLang="zh-CN" sz="2000" b="1" i="1" smtClean="0">
                              <a:solidFill>
                                <a:schemeClr val="tx1"/>
                              </a:solidFill>
                              <a:latin typeface="Cambria Math" panose="02040503050406030204" pitchFamily="18" charset="0"/>
                              <a:ea typeface="微软雅黑" pitchFamily="34" charset="-122"/>
                            </a:rPr>
                            <m:t>𝑹</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𝟎𝟓</m:t>
                          </m:r>
                        </m:num>
                        <m:den>
                          <m:r>
                            <a:rPr lang="en-US" altLang="zh-CN" sz="2000" b="1" i="1" smtClean="0">
                              <a:solidFill>
                                <a:schemeClr val="tx1"/>
                              </a:solidFill>
                              <a:latin typeface="Cambria Math" panose="02040503050406030204" pitchFamily="18" charset="0"/>
                              <a:ea typeface="微软雅黑" pitchFamily="34" charset="-122"/>
                            </a:rPr>
                            <m:t>𝟐𝟓</m:t>
                          </m:r>
                          <m:r>
                            <a:rPr lang="en-US" altLang="zh-CN" sz="2000" b="1" i="1" smtClean="0">
                              <a:solidFill>
                                <a:schemeClr val="tx1"/>
                              </a:solidFill>
                              <a:latin typeface="Cambria Math" panose="02040503050406030204" pitchFamily="18" charset="0"/>
                              <a:ea typeface="微软雅黑" pitchFamily="34" charset="-122"/>
                            </a:rPr>
                            <m:t>.</m:t>
                          </m:r>
                          <m:r>
                            <a:rPr lang="en-US" altLang="zh-CN" sz="2000" b="1" i="1" smtClean="0">
                              <a:solidFill>
                                <a:schemeClr val="tx1"/>
                              </a:solidFill>
                              <a:latin typeface="Cambria Math" panose="02040503050406030204" pitchFamily="18" charset="0"/>
                              <a:ea typeface="微软雅黑" pitchFamily="34" charset="-122"/>
                            </a:rPr>
                            <m:t>𝟓𝟐𝟕𝟔</m:t>
                          </m:r>
                        </m:den>
                      </m:f>
                      <m:r>
                        <a:rPr lang="en-US" altLang="zh-CN" sz="2000" b="1" i="1">
                          <a:solidFill>
                            <a:schemeClr val="tx1"/>
                          </a:solidFill>
                          <a:latin typeface="Cambria Math" panose="02040503050406030204" pitchFamily="18" charset="0"/>
                          <a:ea typeface="微软雅黑" pitchFamily="34" charset="-122"/>
                        </a:rPr>
                        <m:t>.</m:t>
                      </m:r>
                    </m:oMath>
                  </m:oMathPara>
                </a14:m>
                <a:endParaRPr lang="en-US" altLang="zh-CN" sz="2000" b="1" dirty="0">
                  <a:solidFill>
                    <a:schemeClr val="tx1"/>
                  </a:solidFill>
                  <a:latin typeface="微软雅黑" pitchFamily="34" charset="-122"/>
                  <a:ea typeface="微软雅黑" pitchFamily="34" charset="-122"/>
                </a:endParaRPr>
              </a:p>
              <a:p>
                <a:pPr marL="0" indent="0">
                  <a:lnSpc>
                    <a:spcPct val="120000"/>
                  </a:lnSpc>
                  <a:buFontTx/>
                  <a:buNone/>
                </a:pPr>
                <a:endParaRPr lang="en-US" altLang="zh-CN" sz="2400" b="1" dirty="0">
                  <a:solidFill>
                    <a:schemeClr val="tx1"/>
                  </a:solidFill>
                  <a:latin typeface="微软雅黑" pitchFamily="34" charset="-122"/>
                  <a:ea typeface="微软雅黑" pitchFamily="34" charset="-122"/>
                </a:endParaRPr>
              </a:p>
              <a:p>
                <a:pPr marL="0" indent="0">
                  <a:lnSpc>
                    <a:spcPct val="120000"/>
                  </a:lnSpc>
                  <a:buFontTx/>
                  <a:buNone/>
                </a:pPr>
                <a:endParaRPr lang="en-US" altLang="zh-CN" sz="2400" b="1" dirty="0">
                  <a:solidFill>
                    <a:srgbClr val="C00000"/>
                  </a:solidFill>
                  <a:latin typeface="微软雅黑" pitchFamily="34" charset="-122"/>
                  <a:ea typeface="微软雅黑" pitchFamily="34" charset="-122"/>
                </a:endParaRPr>
              </a:p>
            </p:txBody>
          </p:sp>
        </mc:Choice>
        <mc:Fallback xmlns="">
          <p:sp>
            <p:nvSpPr>
              <p:cNvPr id="44035" name="内容占位符 1"/>
              <p:cNvSpPr>
                <a:spLocks noGrp="1" noRot="1" noChangeAspect="1" noMove="1" noResize="1" noEditPoints="1" noAdjustHandles="1" noChangeArrowheads="1" noChangeShapeType="1" noTextEdit="1"/>
              </p:cNvSpPr>
              <p:nvPr>
                <p:ph idx="1"/>
              </p:nvPr>
            </p:nvSpPr>
            <p:spPr>
              <a:xfrm>
                <a:off x="390213" y="1268820"/>
                <a:ext cx="8229600" cy="5114300"/>
              </a:xfrm>
              <a:blipFill>
                <a:blip r:embed="rId3"/>
                <a:stretch>
                  <a:fillRect l="-1111" t="-2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4294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思考</a:t>
            </a:r>
            <a:endParaRPr lang="zh-CN" altLang="en-US" sz="3600" b="1" dirty="0">
              <a:solidFill>
                <a:srgbClr val="C00000"/>
              </a:solidFill>
              <a:latin typeface="微软雅黑" pitchFamily="34" charset="-122"/>
              <a:ea typeface="微软雅黑" pitchFamily="34" charset="-122"/>
              <a:sym typeface="宋体" pitchFamily="2"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5BC459E-4F09-468C-8F4A-8897A6A87EEC}"/>
                  </a:ext>
                </a:extLst>
              </p:cNvPr>
              <p:cNvSpPr txBox="1"/>
              <p:nvPr/>
            </p:nvSpPr>
            <p:spPr>
              <a:xfrm>
                <a:off x="971700" y="1124808"/>
                <a:ext cx="6912576" cy="5342681"/>
              </a:xfrm>
              <a:prstGeom prst="rect">
                <a:avLst/>
              </a:prstGeom>
              <a:noFill/>
            </p:spPr>
            <p:txBody>
              <a:bodyPr wrap="square" rtlCol="0">
                <a:spAutoFit/>
              </a:bodyPr>
              <a:lstStyle/>
              <a:p>
                <a:pPr>
                  <a:lnSpc>
                    <a:spcPct val="150000"/>
                  </a:lnSpc>
                </a:pPr>
                <a:r>
                  <a:rPr lang="zh-CN" altLang="en-US" sz="3200" b="1" dirty="0">
                    <a:solidFill>
                      <a:srgbClr val="FF0000"/>
                    </a:solidFill>
                    <a:latin typeface="微软雅黑" panose="020B0503020204020204" pitchFamily="34" charset="-122"/>
                    <a:ea typeface="微软雅黑" panose="020B0503020204020204" pitchFamily="34" charset="-122"/>
                  </a:rPr>
                  <a:t>按照收益</a:t>
                </a:r>
                <a:r>
                  <a:rPr lang="en-US" altLang="zh-CN" sz="3200" b="1" dirty="0">
                    <a:solidFill>
                      <a:srgbClr val="FF0000"/>
                    </a:solidFill>
                    <a:latin typeface="微软雅黑" panose="020B0503020204020204" pitchFamily="34" charset="-122"/>
                    <a:ea typeface="微软雅黑" panose="020B0503020204020204" pitchFamily="34" charset="-122"/>
                  </a:rPr>
                  <a:t>-</a:t>
                </a:r>
                <a:r>
                  <a:rPr lang="zh-CN" altLang="en-US" sz="3200" b="1" dirty="0">
                    <a:solidFill>
                      <a:srgbClr val="FF0000"/>
                    </a:solidFill>
                    <a:latin typeface="微软雅黑" panose="020B0503020204020204" pitchFamily="34" charset="-122"/>
                    <a:ea typeface="微软雅黑" panose="020B0503020204020204" pitchFamily="34" charset="-122"/>
                  </a:rPr>
                  <a:t>风险最大原则，可建立模型：</a:t>
                </a:r>
                <a:endParaRPr lang="en-US" altLang="zh-CN" sz="3200" b="1" dirty="0">
                  <a:solidFill>
                    <a:srgbClr val="FF0000"/>
                  </a:solidFill>
                  <a:latin typeface="微软雅黑" panose="020B0503020204020204" pitchFamily="34" charset="-122"/>
                  <a:ea typeface="微软雅黑" panose="020B0503020204020204" pitchFamily="34" charset="-122"/>
                </a:endParaRPr>
              </a:p>
              <a:p>
                <a:pPr marL="0" indent="0">
                  <a:lnSpc>
                    <a:spcPct val="150000"/>
                  </a:lnSpc>
                  <a:buFontTx/>
                  <a:buNone/>
                </a:pPr>
                <a14:m>
                  <m:oMathPara xmlns:m="http://schemas.openxmlformats.org/officeDocument/2006/math">
                    <m:oMathParaPr>
                      <m:jc m:val="centerGroup"/>
                    </m:oMathParaPr>
                    <m:oMath xmlns:m="http://schemas.openxmlformats.org/officeDocument/2006/math">
                      <m:r>
                        <a:rPr lang="en-US" altLang="zh-CN" sz="3200" b="1">
                          <a:solidFill>
                            <a:srgbClr val="C00000"/>
                          </a:solidFill>
                          <a:latin typeface="Cambria Math" panose="02040503050406030204" pitchFamily="18" charset="0"/>
                          <a:ea typeface="微软雅黑" pitchFamily="34" charset="-122"/>
                        </a:rPr>
                        <m:t>𝐦𝐚𝐱</m:t>
                      </m:r>
                      <m:r>
                        <a:rPr lang="en-US" altLang="zh-CN" sz="3200" b="1" i="0" smtClean="0">
                          <a:solidFill>
                            <a:srgbClr val="C00000"/>
                          </a:solidFill>
                          <a:latin typeface="Cambria Math" panose="02040503050406030204" pitchFamily="18" charset="0"/>
                          <a:ea typeface="微软雅黑" pitchFamily="34" charset="-122"/>
                        </a:rPr>
                        <m:t>  </m:t>
                      </m:r>
                      <m:f>
                        <m:fPr>
                          <m:ctrlPr>
                            <a:rPr lang="en-US" altLang="zh-CN" sz="3200" b="1" i="1" smtClean="0">
                              <a:solidFill>
                                <a:srgbClr val="C00000"/>
                              </a:solidFill>
                              <a:latin typeface="Cambria Math" panose="02040503050406030204" pitchFamily="18" charset="0"/>
                              <a:ea typeface="微软雅黑" pitchFamily="34" charset="-122"/>
                            </a:rPr>
                          </m:ctrlPr>
                        </m:fPr>
                        <m:num>
                          <m:r>
                            <a:rPr lang="en-US" altLang="zh-CN" sz="3200" b="1" i="1">
                              <a:solidFill>
                                <a:srgbClr val="C00000"/>
                              </a:solidFill>
                              <a:latin typeface="Cambria Math" panose="02040503050406030204" pitchFamily="18" charset="0"/>
                              <a:ea typeface="微软雅黑" pitchFamily="34" charset="-122"/>
                            </a:rPr>
                            <m:t>𝑹</m:t>
                          </m:r>
                        </m:num>
                        <m:den>
                          <m:r>
                            <a:rPr lang="en-US" altLang="zh-CN" sz="3200" b="1" i="1" smtClean="0">
                              <a:solidFill>
                                <a:srgbClr val="C00000"/>
                              </a:solidFill>
                              <a:latin typeface="Cambria Math" panose="02040503050406030204" pitchFamily="18" charset="0"/>
                              <a:ea typeface="微软雅黑" pitchFamily="34" charset="-122"/>
                            </a:rPr>
                            <m:t>𝑸</m:t>
                          </m:r>
                        </m:den>
                      </m:f>
                      <m:r>
                        <a:rPr lang="en-US" altLang="zh-CN" sz="3200" b="1" i="1" smtClean="0">
                          <a:solidFill>
                            <a:srgbClr val="C00000"/>
                          </a:solidFill>
                          <a:latin typeface="Cambria Math" panose="02040503050406030204" pitchFamily="18" charset="0"/>
                          <a:ea typeface="微软雅黑" pitchFamily="34" charset="-122"/>
                        </a:rPr>
                        <m:t>                                     </m:t>
                      </m:r>
                    </m:oMath>
                  </m:oMathPara>
                </a14:m>
                <a:endParaRPr lang="en-US" altLang="zh-CN" sz="3200" b="1" dirty="0">
                  <a:solidFill>
                    <a:srgbClr val="C00000"/>
                  </a:solidFill>
                  <a:latin typeface="微软雅黑" pitchFamily="34" charset="-122"/>
                  <a:ea typeface="微软雅黑" pitchFamily="34" charset="-122"/>
                </a:endParaRPr>
              </a:p>
              <a:p>
                <a:pPr marL="0" indent="0">
                  <a:lnSpc>
                    <a:spcPct val="120000"/>
                  </a:lnSpc>
                  <a:buFontTx/>
                  <a:buNone/>
                </a:pPr>
                <a14:m>
                  <m:oMathPara xmlns:m="http://schemas.openxmlformats.org/officeDocument/2006/math">
                    <m:oMathParaPr>
                      <m:jc m:val="centerGroup"/>
                    </m:oMathParaPr>
                    <m:oMath xmlns:m="http://schemas.openxmlformats.org/officeDocument/2006/math">
                      <m:r>
                        <a:rPr lang="en-US" altLang="zh-CN" sz="3200" b="1" i="1">
                          <a:solidFill>
                            <a:srgbClr val="C00000"/>
                          </a:solidFill>
                          <a:latin typeface="Cambria Math" panose="02040503050406030204" pitchFamily="18" charset="0"/>
                          <a:ea typeface="微软雅黑" pitchFamily="34" charset="-122"/>
                        </a:rPr>
                        <m:t>𝒔</m:t>
                      </m:r>
                      <m:r>
                        <a:rPr lang="en-US" altLang="zh-CN" sz="3200" b="1" i="1">
                          <a:solidFill>
                            <a:srgbClr val="C00000"/>
                          </a:solidFill>
                          <a:latin typeface="Cambria Math" panose="02040503050406030204" pitchFamily="18" charset="0"/>
                          <a:ea typeface="微软雅黑" pitchFamily="34" charset="-122"/>
                        </a:rPr>
                        <m:t>.</m:t>
                      </m:r>
                      <m:r>
                        <a:rPr lang="en-US" altLang="zh-CN" sz="3200" b="1" i="1">
                          <a:solidFill>
                            <a:srgbClr val="C00000"/>
                          </a:solidFill>
                          <a:latin typeface="Cambria Math" panose="02040503050406030204" pitchFamily="18" charset="0"/>
                          <a:ea typeface="微软雅黑" pitchFamily="34" charset="-122"/>
                        </a:rPr>
                        <m:t>𝒕</m:t>
                      </m:r>
                      <m:r>
                        <a:rPr lang="en-US" altLang="zh-CN" sz="3200" b="1" i="1">
                          <a:solidFill>
                            <a:srgbClr val="C00000"/>
                          </a:solidFill>
                          <a:latin typeface="Cambria Math" panose="02040503050406030204" pitchFamily="18" charset="0"/>
                          <a:ea typeface="微软雅黑" pitchFamily="34" charset="-122"/>
                        </a:rPr>
                        <m:t>.  </m:t>
                      </m:r>
                      <m:d>
                        <m:dPr>
                          <m:begChr m:val="{"/>
                          <m:endChr m:val=""/>
                          <m:ctrlPr>
                            <a:rPr lang="en-US" altLang="zh-CN" sz="3200" b="1" i="1">
                              <a:solidFill>
                                <a:srgbClr val="C00000"/>
                              </a:solidFill>
                              <a:latin typeface="Cambria Math" panose="02040503050406030204" pitchFamily="18" charset="0"/>
                              <a:ea typeface="微软雅黑" pitchFamily="34" charset="-122"/>
                            </a:rPr>
                          </m:ctrlPr>
                        </m:dPr>
                        <m:e>
                          <m:eqArr>
                            <m:eqArrPr>
                              <m:ctrlPr>
                                <a:rPr lang="en-US" altLang="zh-CN" sz="3200" b="1" i="1">
                                  <a:solidFill>
                                    <a:srgbClr val="C00000"/>
                                  </a:solidFill>
                                  <a:latin typeface="Cambria Math" panose="02040503050406030204" pitchFamily="18" charset="0"/>
                                  <a:ea typeface="微软雅黑" pitchFamily="34" charset="-122"/>
                                </a:rPr>
                              </m:ctrlPr>
                            </m:eqArrPr>
                            <m:e>
                              <m:nary>
                                <m:naryPr>
                                  <m:chr m:val="∑"/>
                                  <m:limLoc m:val="subSup"/>
                                  <m:ctrlPr>
                                    <a:rPr lang="en-US" altLang="zh-CN" sz="3200" b="1" i="1">
                                      <a:solidFill>
                                        <a:srgbClr val="C00000"/>
                                      </a:solidFill>
                                      <a:latin typeface="Cambria Math" panose="02040503050406030204" pitchFamily="18" charset="0"/>
                                      <a:ea typeface="微软雅黑" pitchFamily="34" charset="-122"/>
                                    </a:rPr>
                                  </m:ctrlPr>
                                </m:naryPr>
                                <m:sub>
                                  <m:r>
                                    <m:rPr>
                                      <m:brk m:alnAt="25"/>
                                    </m:rPr>
                                    <a:rPr lang="en-US" altLang="zh-CN" sz="3200" b="1" i="1">
                                      <a:solidFill>
                                        <a:srgbClr val="C00000"/>
                                      </a:solidFill>
                                      <a:latin typeface="Cambria Math" panose="02040503050406030204" pitchFamily="18" charset="0"/>
                                      <a:ea typeface="微软雅黑" pitchFamily="34" charset="-122"/>
                                    </a:rPr>
                                    <m:t>𝒊</m:t>
                                  </m:r>
                                  <m:r>
                                    <a:rPr lang="en-US" altLang="zh-CN" sz="3200" b="1" i="1">
                                      <a:solidFill>
                                        <a:srgbClr val="C00000"/>
                                      </a:solidFill>
                                      <a:latin typeface="Cambria Math" panose="02040503050406030204" pitchFamily="18" charset="0"/>
                                      <a:ea typeface="微软雅黑" pitchFamily="34" charset="-122"/>
                                    </a:rPr>
                                    <m:t>=</m:t>
                                  </m:r>
                                  <m:r>
                                    <a:rPr lang="en-US" altLang="zh-CN" sz="3200" b="1" i="1">
                                      <a:solidFill>
                                        <a:srgbClr val="C00000"/>
                                      </a:solidFill>
                                      <a:latin typeface="Cambria Math" panose="02040503050406030204" pitchFamily="18" charset="0"/>
                                      <a:ea typeface="微软雅黑" pitchFamily="34" charset="-122"/>
                                    </a:rPr>
                                    <m:t>𝟎</m:t>
                                  </m:r>
                                </m:sub>
                                <m:sup>
                                  <m:r>
                                    <a:rPr lang="en-US" altLang="zh-CN" sz="3200" b="1" i="1">
                                      <a:solidFill>
                                        <a:srgbClr val="C00000"/>
                                      </a:solidFill>
                                      <a:latin typeface="Cambria Math" panose="02040503050406030204" pitchFamily="18" charset="0"/>
                                      <a:ea typeface="微软雅黑" pitchFamily="34" charset="-122"/>
                                    </a:rPr>
                                    <m:t>𝒏</m:t>
                                  </m:r>
                                </m:sup>
                                <m:e>
                                  <m:sSub>
                                    <m:sSubPr>
                                      <m:ctrlPr>
                                        <a:rPr lang="en-US" altLang="zh-CN" sz="3200" b="1" i="1">
                                          <a:solidFill>
                                            <a:srgbClr val="C00000"/>
                                          </a:solidFill>
                                          <a:latin typeface="Cambria Math" panose="02040503050406030204" pitchFamily="18" charset="0"/>
                                          <a:ea typeface="微软雅黑" pitchFamily="34" charset="-122"/>
                                        </a:rPr>
                                      </m:ctrlPr>
                                    </m:sSubPr>
                                    <m:e>
                                      <m:r>
                                        <a:rPr lang="en-US" altLang="zh-CN" sz="3200" b="1" i="1">
                                          <a:solidFill>
                                            <a:srgbClr val="C00000"/>
                                          </a:solidFill>
                                          <a:latin typeface="Cambria Math" panose="02040503050406030204" pitchFamily="18" charset="0"/>
                                          <a:ea typeface="微软雅黑" pitchFamily="34" charset="-122"/>
                                        </a:rPr>
                                        <m:t>𝒙</m:t>
                                      </m:r>
                                    </m:e>
                                    <m:sub>
                                      <m:r>
                                        <a:rPr lang="en-US" altLang="zh-CN" sz="3200" b="1" i="1">
                                          <a:solidFill>
                                            <a:srgbClr val="C00000"/>
                                          </a:solidFill>
                                          <a:latin typeface="Cambria Math" panose="02040503050406030204" pitchFamily="18" charset="0"/>
                                          <a:ea typeface="微软雅黑" pitchFamily="34" charset="-122"/>
                                        </a:rPr>
                                        <m:t>𝒊</m:t>
                                      </m:r>
                                    </m:sub>
                                  </m:sSub>
                                  <m:r>
                                    <a:rPr lang="en-US" altLang="zh-CN" sz="3200" b="1" i="1">
                                      <a:solidFill>
                                        <a:srgbClr val="C00000"/>
                                      </a:solidFill>
                                      <a:latin typeface="Cambria Math" panose="02040503050406030204" pitchFamily="18" charset="0"/>
                                      <a:ea typeface="微软雅黑" pitchFamily="34" charset="-122"/>
                                    </a:rPr>
                                    <m:t>(</m:t>
                                  </m:r>
                                  <m:r>
                                    <a:rPr lang="en-US" altLang="zh-CN" sz="3200" b="1" i="1">
                                      <a:solidFill>
                                        <a:srgbClr val="C00000"/>
                                      </a:solidFill>
                                      <a:latin typeface="Cambria Math" panose="02040503050406030204" pitchFamily="18" charset="0"/>
                                      <a:ea typeface="微软雅黑" pitchFamily="34" charset="-122"/>
                                    </a:rPr>
                                    <m:t>𝟏</m:t>
                                  </m:r>
                                  <m:r>
                                    <a:rPr lang="en-US" altLang="zh-CN" sz="3200" b="1" i="1">
                                      <a:solidFill>
                                        <a:srgbClr val="C00000"/>
                                      </a:solidFill>
                                      <a:latin typeface="Cambria Math" panose="02040503050406030204" pitchFamily="18" charset="0"/>
                                      <a:ea typeface="微软雅黑" pitchFamily="34" charset="-122"/>
                                    </a:rPr>
                                    <m:t>+</m:t>
                                  </m:r>
                                  <m:sSub>
                                    <m:sSubPr>
                                      <m:ctrlPr>
                                        <a:rPr lang="en-US" altLang="zh-CN" sz="3200" b="1" i="1">
                                          <a:solidFill>
                                            <a:srgbClr val="C00000"/>
                                          </a:solidFill>
                                          <a:latin typeface="Cambria Math" panose="02040503050406030204" pitchFamily="18" charset="0"/>
                                          <a:ea typeface="微软雅黑" pitchFamily="34" charset="-122"/>
                                        </a:rPr>
                                      </m:ctrlPr>
                                    </m:sSubPr>
                                    <m:e>
                                      <m:r>
                                        <a:rPr lang="en-US" altLang="zh-CN" sz="3200" b="1" i="1">
                                          <a:solidFill>
                                            <a:srgbClr val="C00000"/>
                                          </a:solidFill>
                                          <a:latin typeface="Cambria Math" panose="02040503050406030204" pitchFamily="18" charset="0"/>
                                          <a:ea typeface="微软雅黑" pitchFamily="34" charset="-122"/>
                                        </a:rPr>
                                        <m:t>𝒑</m:t>
                                      </m:r>
                                    </m:e>
                                    <m:sub>
                                      <m:r>
                                        <a:rPr lang="en-US" altLang="zh-CN" sz="3200" b="1" i="1">
                                          <a:solidFill>
                                            <a:srgbClr val="C00000"/>
                                          </a:solidFill>
                                          <a:latin typeface="Cambria Math" panose="02040503050406030204" pitchFamily="18" charset="0"/>
                                          <a:ea typeface="微软雅黑" pitchFamily="34" charset="-122"/>
                                        </a:rPr>
                                        <m:t>𝒊</m:t>
                                      </m:r>
                                    </m:sub>
                                  </m:sSub>
                                  <m:r>
                                    <a:rPr lang="en-US" altLang="zh-CN" sz="3200" b="1" i="1">
                                      <a:solidFill>
                                        <a:srgbClr val="C00000"/>
                                      </a:solidFill>
                                      <a:latin typeface="Cambria Math" panose="02040503050406030204" pitchFamily="18" charset="0"/>
                                      <a:ea typeface="微软雅黑" pitchFamily="34" charset="-122"/>
                                    </a:rPr>
                                    <m:t>)</m:t>
                                  </m:r>
                                </m:e>
                              </m:nary>
                              <m:r>
                                <a:rPr lang="en-US" altLang="zh-CN" sz="3200" b="1" i="1">
                                  <a:solidFill>
                                    <a:srgbClr val="C00000"/>
                                  </a:solidFill>
                                  <a:latin typeface="Cambria Math" panose="02040503050406030204" pitchFamily="18" charset="0"/>
                                  <a:ea typeface="微软雅黑" pitchFamily="34" charset="-122"/>
                                </a:rPr>
                                <m:t>=</m:t>
                              </m:r>
                              <m:r>
                                <a:rPr lang="en-US" altLang="zh-CN" sz="3200" b="1" i="1">
                                  <a:solidFill>
                                    <a:srgbClr val="C00000"/>
                                  </a:solidFill>
                                  <a:latin typeface="Cambria Math" panose="02040503050406030204" pitchFamily="18" charset="0"/>
                                  <a:ea typeface="微软雅黑" pitchFamily="34" charset="-122"/>
                                </a:rPr>
                                <m:t>𝟏</m:t>
                              </m:r>
                            </m:e>
                            <m:e>
                              <m:sSub>
                                <m:sSubPr>
                                  <m:ctrlPr>
                                    <a:rPr lang="en-US" altLang="zh-CN" sz="3200" b="1" i="1">
                                      <a:solidFill>
                                        <a:srgbClr val="C00000"/>
                                      </a:solidFill>
                                      <a:latin typeface="Cambria Math" panose="02040503050406030204" pitchFamily="18" charset="0"/>
                                      <a:ea typeface="微软雅黑" pitchFamily="34" charset="-122"/>
                                    </a:rPr>
                                  </m:ctrlPr>
                                </m:sSubPr>
                                <m:e>
                                  <m:r>
                                    <a:rPr lang="en-US" altLang="zh-CN" sz="3200" b="1" i="1">
                                      <a:solidFill>
                                        <a:srgbClr val="C00000"/>
                                      </a:solidFill>
                                      <a:latin typeface="Cambria Math" panose="02040503050406030204" pitchFamily="18" charset="0"/>
                                      <a:ea typeface="微软雅黑" pitchFamily="34" charset="-122"/>
                                    </a:rPr>
                                    <m:t>𝒙</m:t>
                                  </m:r>
                                </m:e>
                                <m:sub>
                                  <m:r>
                                    <a:rPr lang="en-US" altLang="zh-CN" sz="3200" b="1" i="1">
                                      <a:solidFill>
                                        <a:srgbClr val="C00000"/>
                                      </a:solidFill>
                                      <a:latin typeface="Cambria Math" panose="02040503050406030204" pitchFamily="18" charset="0"/>
                                      <a:ea typeface="微软雅黑" pitchFamily="34" charset="-122"/>
                                    </a:rPr>
                                    <m:t>𝒊</m:t>
                                  </m:r>
                                </m:sub>
                              </m:sSub>
                              <m:r>
                                <a:rPr lang="en-US" altLang="zh-CN" sz="3200" b="1" i="1">
                                  <a:solidFill>
                                    <a:srgbClr val="C00000"/>
                                  </a:solidFill>
                                  <a:latin typeface="Cambria Math" panose="02040503050406030204" pitchFamily="18" charset="0"/>
                                  <a:ea typeface="微软雅黑" pitchFamily="34" charset="-122"/>
                                </a:rPr>
                                <m:t>≥</m:t>
                              </m:r>
                              <m:r>
                                <a:rPr lang="en-US" altLang="zh-CN" sz="3200" b="1" i="1">
                                  <a:solidFill>
                                    <a:srgbClr val="C00000"/>
                                  </a:solidFill>
                                  <a:latin typeface="Cambria Math" panose="02040503050406030204" pitchFamily="18" charset="0"/>
                                  <a:ea typeface="微软雅黑" pitchFamily="34" charset="-122"/>
                                </a:rPr>
                                <m:t>𝟎</m:t>
                              </m:r>
                              <m:r>
                                <a:rPr lang="en-US" altLang="zh-CN" sz="3200" b="1" i="1">
                                  <a:solidFill>
                                    <a:srgbClr val="C00000"/>
                                  </a:solidFill>
                                  <a:latin typeface="Cambria Math" panose="02040503050406030204" pitchFamily="18" charset="0"/>
                                  <a:ea typeface="微软雅黑" pitchFamily="34" charset="-122"/>
                                </a:rPr>
                                <m:t>.</m:t>
                              </m:r>
                            </m:e>
                          </m:eqArr>
                        </m:e>
                      </m:d>
                    </m:oMath>
                  </m:oMathPara>
                </a14:m>
                <a:endParaRPr lang="en-US" altLang="zh-CN" sz="3200" b="1" dirty="0">
                  <a:solidFill>
                    <a:srgbClr val="FF0000"/>
                  </a:solidFill>
                  <a:latin typeface="微软雅黑" panose="020B0503020204020204" pitchFamily="34" charset="-122"/>
                  <a:ea typeface="微软雅黑" panose="020B0503020204020204" pitchFamily="34" charset="-122"/>
                </a:endParaRPr>
              </a:p>
              <a:p>
                <a:pPr marL="0" indent="0">
                  <a:lnSpc>
                    <a:spcPct val="120000"/>
                  </a:lnSpc>
                  <a:buFontTx/>
                  <a:buNone/>
                </a:pPr>
                <a:endParaRPr lang="en-US" altLang="zh-CN" sz="3200" b="1" dirty="0">
                  <a:solidFill>
                    <a:srgbClr val="FF0000"/>
                  </a:solidFill>
                  <a:latin typeface="微软雅黑" panose="020B0503020204020204" pitchFamily="34" charset="-122"/>
                  <a:ea typeface="微软雅黑" panose="020B0503020204020204" pitchFamily="34" charset="-122"/>
                </a:endParaRPr>
              </a:p>
              <a:p>
                <a:pPr marL="0" indent="0">
                  <a:lnSpc>
                    <a:spcPct val="120000"/>
                  </a:lnSpc>
                  <a:buFontTx/>
                  <a:buNone/>
                </a:pPr>
                <a:r>
                  <a:rPr lang="zh-CN" altLang="en-US" sz="3200" b="1" dirty="0">
                    <a:solidFill>
                      <a:srgbClr val="FF0000"/>
                    </a:solidFill>
                    <a:latin typeface="微软雅黑" panose="020B0503020204020204" pitchFamily="34" charset="-122"/>
                    <a:ea typeface="微软雅黑" panose="020B0503020204020204" pitchFamily="34" charset="-122"/>
                  </a:rPr>
                  <a:t>该模型是否可行（合理）？</a:t>
                </a:r>
              </a:p>
            </p:txBody>
          </p:sp>
        </mc:Choice>
        <mc:Fallback xmlns="">
          <p:sp>
            <p:nvSpPr>
              <p:cNvPr id="2" name="文本框 1">
                <a:extLst>
                  <a:ext uri="{FF2B5EF4-FFF2-40B4-BE49-F238E27FC236}">
                    <a16:creationId xmlns:a16="http://schemas.microsoft.com/office/drawing/2014/main" id="{05BC459E-4F09-468C-8F4A-8897A6A87EEC}"/>
                  </a:ext>
                </a:extLst>
              </p:cNvPr>
              <p:cNvSpPr txBox="1">
                <a:spLocks noRot="1" noChangeAspect="1" noMove="1" noResize="1" noEditPoints="1" noAdjustHandles="1" noChangeArrowheads="1" noChangeShapeType="1" noTextEdit="1"/>
              </p:cNvSpPr>
              <p:nvPr/>
            </p:nvSpPr>
            <p:spPr>
              <a:xfrm>
                <a:off x="971700" y="1124808"/>
                <a:ext cx="6912576" cy="5342681"/>
              </a:xfrm>
              <a:prstGeom prst="rect">
                <a:avLst/>
              </a:prstGeom>
              <a:blipFill>
                <a:blip r:embed="rId3"/>
                <a:stretch>
                  <a:fillRect l="-2205" r="-7407" b="-2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281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p:sp>
        <p:nvSpPr>
          <p:cNvPr id="50179" name="内容占位符 1"/>
          <p:cNvSpPr>
            <a:spLocks noGrp="1" noChangeArrowheads="1"/>
          </p:cNvSpPr>
          <p:nvPr>
            <p:ph idx="1"/>
          </p:nvPr>
        </p:nvSpPr>
        <p:spPr>
          <a:xfrm>
            <a:off x="344559" y="1281112"/>
            <a:ext cx="8158130" cy="4525963"/>
          </a:xfrm>
        </p:spPr>
        <p:txBody>
          <a:bodyPr/>
          <a:lstStyle/>
          <a:p>
            <a:pPr marL="0" indent="0">
              <a:lnSpc>
                <a:spcPct val="200000"/>
              </a:lnSpc>
              <a:buFontTx/>
              <a:buNone/>
            </a:pPr>
            <a:r>
              <a:rPr lang="en-US" altLang="zh-CN" sz="2400" b="1" dirty="0">
                <a:latin typeface="微软雅黑" pitchFamily="34" charset="-122"/>
                <a:ea typeface="微软雅黑" pitchFamily="34" charset="-122"/>
                <a:sym typeface="宋体" pitchFamily="2" charset="-122"/>
              </a:rPr>
              <a:t>      1952</a:t>
            </a:r>
            <a:r>
              <a:rPr lang="zh-CN" altLang="en-US" sz="2400" b="1" dirty="0">
                <a:latin typeface="微软雅黑" pitchFamily="34" charset="-122"/>
                <a:ea typeface="微软雅黑" pitchFamily="34" charset="-122"/>
                <a:sym typeface="宋体" pitchFamily="2" charset="-122"/>
              </a:rPr>
              <a:t>年美国经济学家马库维茨（</a:t>
            </a:r>
            <a:r>
              <a:rPr lang="en-US" altLang="zh-CN" sz="2400" b="1" dirty="0" err="1">
                <a:latin typeface="微软雅黑" pitchFamily="34" charset="-122"/>
                <a:ea typeface="微软雅黑" pitchFamily="34" charset="-122"/>
                <a:sym typeface="宋体" pitchFamily="2" charset="-122"/>
              </a:rPr>
              <a:t>H.M.Markowitz</a:t>
            </a:r>
            <a:r>
              <a:rPr lang="zh-CN" altLang="en-US" sz="2400" b="1" dirty="0">
                <a:latin typeface="微软雅黑" pitchFamily="34" charset="-122"/>
                <a:ea typeface="微软雅黑" pitchFamily="34" charset="-122"/>
                <a:sym typeface="宋体" pitchFamily="2" charset="-122"/>
              </a:rPr>
              <a:t>）用概率的方法，将收益视作随机变量，用它的方差作为风险的指标，建立了完整的组合投资理论，于</a:t>
            </a:r>
            <a:r>
              <a:rPr lang="en-US" altLang="zh-CN" sz="2400" b="1" dirty="0">
                <a:latin typeface="微软雅黑" pitchFamily="34" charset="-122"/>
                <a:ea typeface="微软雅黑" pitchFamily="34" charset="-122"/>
                <a:sym typeface="宋体" pitchFamily="2" charset="-122"/>
              </a:rPr>
              <a:t>1990</a:t>
            </a:r>
            <a:r>
              <a:rPr lang="zh-CN" altLang="en-US" sz="2400" b="1" dirty="0">
                <a:latin typeface="微软雅黑" pitchFamily="34" charset="-122"/>
                <a:ea typeface="微软雅黑" pitchFamily="34" charset="-122"/>
                <a:sym typeface="宋体" pitchFamily="2" charset="-122"/>
              </a:rPr>
              <a:t>年获得诺贝尔经济学奖</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具体参见文献</a:t>
            </a:r>
            <a:r>
              <a:rPr lang="en-US" altLang="zh-CN" sz="2400" b="1" dirty="0">
                <a:latin typeface="微软雅黑" pitchFamily="34" charset="-122"/>
                <a:ea typeface="微软雅黑" pitchFamily="34" charset="-122"/>
                <a:sym typeface="宋体" pitchFamily="2" charset="-122"/>
              </a:rPr>
              <a:t>[4]</a:t>
            </a:r>
            <a:r>
              <a:rPr lang="zh-CN" altLang="en-US" sz="2400" b="1" dirty="0">
                <a:latin typeface="微软雅黑" pitchFamily="34" charset="-122"/>
                <a:ea typeface="微软雅黑" pitchFamily="34" charset="-122"/>
                <a:sym typeface="宋体" pitchFamily="2" charset="-122"/>
              </a:rPr>
              <a:t>。</a:t>
            </a:r>
            <a:endParaRPr lang="en-US" altLang="zh-CN" sz="2400" b="1" dirty="0">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3766699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20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参考文献</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249238" y="1124808"/>
            <a:ext cx="8297862" cy="4192943"/>
          </a:xfrm>
          <a:prstGeom prst="rect">
            <a:avLst/>
          </a:prstGeom>
          <a:noFill/>
        </p:spPr>
        <p:txBody>
          <a:bodyPr wrap="square" rtlCol="0">
            <a:spAutoFit/>
          </a:bodyPr>
          <a:lstStyle/>
          <a:p>
            <a:pPr marL="457200" indent="-457200">
              <a:lnSpc>
                <a:spcPct val="150000"/>
              </a:lnSpc>
              <a:buFont typeface="+mj-lt"/>
              <a:buAutoNum type="arabicPeriod"/>
            </a:pPr>
            <a:r>
              <a:rPr lang="zh-CN" altLang="en-US" sz="2000" b="1" dirty="0">
                <a:latin typeface="微软雅黑" panose="020B0503020204020204" pitchFamily="34" charset="-122"/>
                <a:ea typeface="微软雅黑" panose="020B0503020204020204" pitchFamily="34" charset="-122"/>
              </a:rPr>
              <a:t>胡毓达</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实用多目标最优化 </a:t>
            </a:r>
            <a:r>
              <a:rPr lang="en-US" altLang="zh-CN" sz="2000" b="1" dirty="0">
                <a:latin typeface="微软雅黑" panose="020B0503020204020204" pitchFamily="34" charset="-122"/>
                <a:ea typeface="微软雅黑" panose="020B0503020204020204" pitchFamily="34" charset="-122"/>
              </a:rPr>
              <a:t>[M], </a:t>
            </a:r>
            <a:r>
              <a:rPr lang="zh-CN" altLang="en-US" sz="2000" b="1" dirty="0">
                <a:latin typeface="微软雅黑" panose="020B0503020204020204" pitchFamily="34" charset="-122"/>
                <a:ea typeface="微软雅黑" panose="020B0503020204020204" pitchFamily="34" charset="-122"/>
              </a:rPr>
              <a:t>上海科技出版社，上海，</a:t>
            </a:r>
            <a:r>
              <a:rPr lang="en-US" altLang="zh-CN" sz="2000" b="1" dirty="0">
                <a:latin typeface="微软雅黑" panose="020B0503020204020204" pitchFamily="34" charset="-122"/>
                <a:ea typeface="微软雅黑" panose="020B0503020204020204" pitchFamily="34" charset="-122"/>
              </a:rPr>
              <a:t>1990.</a:t>
            </a:r>
          </a:p>
          <a:p>
            <a:pPr marL="457200" indent="-457200">
              <a:lnSpc>
                <a:spcPct val="150000"/>
              </a:lnSpc>
              <a:buFont typeface="+mj-lt"/>
              <a:buAutoNum type="arabicPeriod"/>
            </a:pPr>
            <a:r>
              <a:rPr lang="en-US" altLang="zh-CN" sz="2000" b="1" dirty="0">
                <a:latin typeface="微软雅黑" panose="020B0503020204020204" pitchFamily="34" charset="-122"/>
                <a:ea typeface="微软雅黑" panose="020B0503020204020204" pitchFamily="34" charset="-122"/>
              </a:rPr>
              <a:t>Emmerich, M.T., Deutz, A. A tutorial on </a:t>
            </a:r>
            <a:r>
              <a:rPr lang="en-US" altLang="zh-CN" sz="2000" b="1" dirty="0" err="1">
                <a:latin typeface="微软雅黑" panose="020B0503020204020204" pitchFamily="34" charset="-122"/>
                <a:ea typeface="微软雅黑" panose="020B0503020204020204" pitchFamily="34" charset="-122"/>
              </a:rPr>
              <a:t>multiobjective</a:t>
            </a:r>
            <a:r>
              <a:rPr lang="en-US" altLang="zh-CN" sz="2000" b="1" dirty="0">
                <a:latin typeface="微软雅黑" panose="020B0503020204020204" pitchFamily="34" charset="-122"/>
                <a:ea typeface="微软雅黑" panose="020B0503020204020204" pitchFamily="34" charset="-122"/>
              </a:rPr>
              <a:t> optimization: fundamentals and evolutionary methods [J], Natural Computing, 2018, 17: 585—609.</a:t>
            </a: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rPr>
              <a:t>Niebling</a:t>
            </a:r>
            <a:r>
              <a:rPr lang="en-US" altLang="zh-CN" sz="2000" b="1" dirty="0">
                <a:latin typeface="微软雅黑" panose="020B0503020204020204" pitchFamily="34" charset="-122"/>
                <a:ea typeface="微软雅黑" panose="020B0503020204020204" pitchFamily="34" charset="-122"/>
              </a:rPr>
              <a:t>, J., </a:t>
            </a:r>
            <a:r>
              <a:rPr lang="en-US" altLang="zh-CN" sz="2000" b="1" dirty="0" err="1">
                <a:latin typeface="微软雅黑" panose="020B0503020204020204" pitchFamily="34" charset="-122"/>
                <a:ea typeface="微软雅黑" panose="020B0503020204020204" pitchFamily="34" charset="-122"/>
              </a:rPr>
              <a:t>Eichfelder</a:t>
            </a:r>
            <a:r>
              <a:rPr lang="en-US" altLang="zh-CN" sz="2000" b="1" dirty="0">
                <a:latin typeface="微软雅黑" panose="020B0503020204020204" pitchFamily="34" charset="-122"/>
                <a:ea typeface="微软雅黑" panose="020B0503020204020204" pitchFamily="34" charset="-122"/>
              </a:rPr>
              <a:t>, G. A branch-and-bound-based algorithm for nonconvex </a:t>
            </a:r>
            <a:r>
              <a:rPr lang="en-US" altLang="zh-CN" sz="2000" b="1" dirty="0" err="1">
                <a:latin typeface="微软雅黑" panose="020B0503020204020204" pitchFamily="34" charset="-122"/>
                <a:ea typeface="微软雅黑" panose="020B0503020204020204" pitchFamily="34" charset="-122"/>
              </a:rPr>
              <a:t>multiobjective</a:t>
            </a:r>
            <a:r>
              <a:rPr lang="en-US" altLang="zh-CN" sz="2000" b="1" dirty="0">
                <a:latin typeface="微软雅黑" panose="020B0503020204020204" pitchFamily="34" charset="-122"/>
                <a:ea typeface="微软雅黑" panose="020B0503020204020204" pitchFamily="34" charset="-122"/>
              </a:rPr>
              <a:t> optimization [J], SIAM Journal on Optimization, 2019, 29: 794—821.</a:t>
            </a: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rPr>
              <a:t>Fabozzi</a:t>
            </a:r>
            <a:r>
              <a:rPr lang="en-US" altLang="zh-CN" sz="2000" b="1" dirty="0">
                <a:latin typeface="微软雅黑" panose="020B0503020204020204" pitchFamily="34" charset="-122"/>
                <a:ea typeface="微软雅黑" panose="020B0503020204020204" pitchFamily="34" charset="-122"/>
              </a:rPr>
              <a:t>, F.J. Handbook of Finance, Wiley</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2008.</a:t>
            </a:r>
          </a:p>
          <a:p>
            <a:pPr marL="457200" indent="-457200">
              <a:lnSpc>
                <a:spcPct val="150000"/>
              </a:lnSpc>
              <a:buFont typeface="+mj-lt"/>
              <a:buAutoNum type="arabicPeriod"/>
            </a:pPr>
            <a:r>
              <a:rPr lang="en-US" altLang="zh-CN" sz="2000" b="1" dirty="0" err="1">
                <a:latin typeface="微软雅黑" panose="020B0503020204020204" pitchFamily="34" charset="-122"/>
                <a:ea typeface="微软雅黑" panose="020B0503020204020204" pitchFamily="34" charset="-122"/>
              </a:rPr>
              <a:t>Fabozzi</a:t>
            </a:r>
            <a:r>
              <a:rPr lang="en-US" altLang="zh-CN" sz="2000" b="1" dirty="0">
                <a:latin typeface="微软雅黑" panose="020B0503020204020204" pitchFamily="34" charset="-122"/>
                <a:ea typeface="微软雅黑" panose="020B0503020204020204" pitchFamily="34" charset="-122"/>
              </a:rPr>
              <a:t>, F.J. </a:t>
            </a:r>
            <a:r>
              <a:rPr lang="en-US" altLang="zh-CN" sz="2000" b="1" dirty="0">
                <a:solidFill>
                  <a:srgbClr val="0000FF"/>
                </a:solidFill>
                <a:latin typeface="微软雅黑" panose="020B0503020204020204" pitchFamily="34" charset="-122"/>
                <a:ea typeface="微软雅黑" panose="020B0503020204020204" pitchFamily="34" charset="-122"/>
              </a:rPr>
              <a:t>Encyclopedia of Financial Models</a:t>
            </a:r>
            <a:r>
              <a:rPr lang="en-US" altLang="zh-CN" sz="2000" b="1" dirty="0">
                <a:latin typeface="微软雅黑" panose="020B0503020204020204" pitchFamily="34" charset="-122"/>
                <a:ea typeface="微软雅黑" panose="020B0503020204020204" pitchFamily="34" charset="-122"/>
              </a:rPr>
              <a:t>, Wiley, 2013.</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0214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249238" y="1124808"/>
            <a:ext cx="8297862" cy="1792286"/>
          </a:xfrm>
          <a:prstGeom prst="rect">
            <a:avLst/>
          </a:prstGeom>
          <a:noFill/>
        </p:spPr>
        <p:txBody>
          <a:bodyPr wrap="square" rtlCol="0">
            <a:spAutoFit/>
          </a:bodyPr>
          <a:lstStyle/>
          <a:p>
            <a:pPr marL="457200" indent="-457200">
              <a:lnSpc>
                <a:spcPct val="150000"/>
              </a:lnSpc>
              <a:buFont typeface="+mj-lt"/>
              <a:buAutoNum type="arabicPeriod"/>
            </a:pPr>
            <a:r>
              <a:rPr lang="zh-CN" altLang="en-US" sz="2800" b="1" dirty="0">
                <a:solidFill>
                  <a:srgbClr val="C00000"/>
                </a:solidFill>
                <a:latin typeface="微软雅黑" panose="020B0503020204020204" pitchFamily="34" charset="-122"/>
                <a:ea typeface="微软雅黑" panose="020B0503020204020204" pitchFamily="34" charset="-122"/>
              </a:rPr>
              <a:t>图表标题（包括图的横纵坐标含义）清晰，不能简单写成“表</a:t>
            </a:r>
            <a:r>
              <a:rPr lang="en-US" altLang="zh-CN" sz="2800" b="1" dirty="0">
                <a:solidFill>
                  <a:srgbClr val="C00000"/>
                </a:solidFill>
                <a:latin typeface="微软雅黑" panose="020B0503020204020204" pitchFamily="34" charset="-122"/>
                <a:ea typeface="微软雅黑" panose="020B0503020204020204" pitchFamily="34" charset="-122"/>
              </a:rPr>
              <a:t>1</a:t>
            </a:r>
            <a:r>
              <a:rPr lang="zh-CN" altLang="en-US" sz="2800" b="1" dirty="0">
                <a:solidFill>
                  <a:srgbClr val="C00000"/>
                </a:solidFill>
                <a:latin typeface="微软雅黑" panose="020B0503020204020204" pitchFamily="34" charset="-122"/>
                <a:ea typeface="微软雅黑" panose="020B0503020204020204" pitchFamily="34" charset="-122"/>
              </a:rPr>
              <a:t>”，“图</a:t>
            </a:r>
            <a:r>
              <a:rPr lang="en-US" altLang="zh-CN" sz="2800" b="1" dirty="0">
                <a:solidFill>
                  <a:srgbClr val="C00000"/>
                </a:solidFill>
                <a:latin typeface="微软雅黑" panose="020B0503020204020204" pitchFamily="34" charset="-122"/>
                <a:ea typeface="微软雅黑" panose="020B0503020204020204" pitchFamily="34" charset="-122"/>
              </a:rPr>
              <a:t>1</a:t>
            </a:r>
            <a:r>
              <a:rPr lang="zh-CN" altLang="en-US" sz="2800" b="1" dirty="0">
                <a:solidFill>
                  <a:srgbClr val="C00000"/>
                </a:solidFill>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应如： “表</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：模型一关于？？？的模拟结果”，“图</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：算法</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求解？？？的收敛表现”</a:t>
            </a:r>
          </a:p>
        </p:txBody>
      </p:sp>
      <p:pic>
        <p:nvPicPr>
          <p:cNvPr id="3" name="图片 2">
            <a:extLst>
              <a:ext uri="{FF2B5EF4-FFF2-40B4-BE49-F238E27FC236}">
                <a16:creationId xmlns:a16="http://schemas.microsoft.com/office/drawing/2014/main" id="{A94DAFA6-C3D2-408C-8CD5-0D03EF1A2B70}"/>
              </a:ext>
            </a:extLst>
          </p:cNvPr>
          <p:cNvPicPr>
            <a:picLocks noChangeAspect="1"/>
          </p:cNvPicPr>
          <p:nvPr/>
        </p:nvPicPr>
        <p:blipFill>
          <a:blip r:embed="rId3"/>
          <a:stretch>
            <a:fillRect/>
          </a:stretch>
        </p:blipFill>
        <p:spPr>
          <a:xfrm>
            <a:off x="395653" y="3376171"/>
            <a:ext cx="8533062" cy="3175983"/>
          </a:xfrm>
          <a:prstGeom prst="rect">
            <a:avLst/>
          </a:prstGeom>
        </p:spPr>
      </p:pic>
      <p:sp>
        <p:nvSpPr>
          <p:cNvPr id="5" name="文本框 4">
            <a:extLst>
              <a:ext uri="{FF2B5EF4-FFF2-40B4-BE49-F238E27FC236}">
                <a16:creationId xmlns:a16="http://schemas.microsoft.com/office/drawing/2014/main" id="{A5B80E55-3C5C-4477-B89F-DF06AD179CD1}"/>
              </a:ext>
            </a:extLst>
          </p:cNvPr>
          <p:cNvSpPr txBox="1"/>
          <p:nvPr/>
        </p:nvSpPr>
        <p:spPr>
          <a:xfrm>
            <a:off x="1871774" y="3068970"/>
            <a:ext cx="5400450" cy="523220"/>
          </a:xfrm>
          <a:prstGeom prst="rect">
            <a:avLst/>
          </a:prstGeom>
          <a:solidFill>
            <a:srgbClr val="FFFF00"/>
          </a:solidFill>
        </p:spPr>
        <p:txBody>
          <a:bodyPr wrap="squar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表</a:t>
            </a:r>
            <a:r>
              <a:rPr lang="en-US" altLang="zh-CN" sz="2800" b="1" dirty="0">
                <a:solidFill>
                  <a:srgbClr val="C00000"/>
                </a:solidFill>
                <a:latin typeface="微软雅黑" panose="020B0503020204020204" pitchFamily="34" charset="-122"/>
                <a:ea typeface="微软雅黑" panose="020B0503020204020204" pitchFamily="34" charset="-122"/>
              </a:rPr>
              <a:t>1 </a:t>
            </a:r>
            <a:r>
              <a:rPr lang="zh-CN" altLang="en-US" sz="2800" b="1" dirty="0">
                <a:solidFill>
                  <a:srgbClr val="C00000"/>
                </a:solidFill>
                <a:latin typeface="微软雅黑" panose="020B0503020204020204" pitchFamily="34" charset="-122"/>
                <a:ea typeface="微软雅黑" panose="020B0503020204020204" pitchFamily="34" charset="-122"/>
              </a:rPr>
              <a:t>前</a:t>
            </a:r>
            <a:r>
              <a:rPr lang="en-US" altLang="zh-CN" sz="2800" b="1" dirty="0">
                <a:solidFill>
                  <a:srgbClr val="C00000"/>
                </a:solidFill>
                <a:latin typeface="微软雅黑" panose="020B0503020204020204" pitchFamily="34" charset="-122"/>
                <a:ea typeface="微软雅黑" panose="020B0503020204020204" pitchFamily="34" charset="-122"/>
              </a:rPr>
              <a:t>30</a:t>
            </a:r>
            <a:r>
              <a:rPr lang="zh-CN" altLang="en-US" sz="2800" b="1" dirty="0">
                <a:solidFill>
                  <a:srgbClr val="C00000"/>
                </a:solidFill>
                <a:latin typeface="微软雅黑" panose="020B0503020204020204" pitchFamily="34" charset="-122"/>
                <a:ea typeface="微软雅黑" panose="020B0503020204020204" pitchFamily="34" charset="-122"/>
              </a:rPr>
              <a:t>个会员获得</a:t>
            </a:r>
            <a:r>
              <a:rPr lang="en-US" altLang="zh-CN" sz="2800" b="1" dirty="0">
                <a:solidFill>
                  <a:srgbClr val="C00000"/>
                </a:solidFill>
                <a:latin typeface="微软雅黑" panose="020B0503020204020204" pitchFamily="34" charset="-122"/>
                <a:ea typeface="微软雅黑" panose="020B0503020204020204" pitchFamily="34" charset="-122"/>
              </a:rPr>
              <a:t>DVD</a:t>
            </a:r>
            <a:r>
              <a:rPr lang="zh-CN" altLang="en-US" sz="2800" b="1" dirty="0">
                <a:solidFill>
                  <a:srgbClr val="C00000"/>
                </a:solidFill>
                <a:latin typeface="微软雅黑" panose="020B0503020204020204" pitchFamily="34" charset="-122"/>
                <a:ea typeface="微软雅黑" panose="020B0503020204020204" pitchFamily="34" charset="-122"/>
              </a:rPr>
              <a:t>情况</a:t>
            </a:r>
          </a:p>
        </p:txBody>
      </p:sp>
    </p:spTree>
    <p:extLst>
      <p:ext uri="{BB962C8B-B14F-4D97-AF65-F5344CB8AC3E}">
        <p14:creationId xmlns:p14="http://schemas.microsoft.com/office/powerpoint/2010/main" val="196382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9218" name="文本框 4"/>
          <p:cNvSpPr txBox="1">
            <a:spLocks noChangeArrowheads="1"/>
          </p:cNvSpPr>
          <p:nvPr/>
        </p:nvSpPr>
        <p:spPr bwMode="auto">
          <a:xfrm>
            <a:off x="457200" y="323850"/>
            <a:ext cx="67310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a:solidFill>
                  <a:srgbClr val="0000FF"/>
                </a:solidFill>
                <a:latin typeface="微软雅黑" pitchFamily="34" charset="-122"/>
                <a:ea typeface="微软雅黑" pitchFamily="34" charset="-122"/>
                <a:sym typeface="宋体" pitchFamily="2" charset="-122"/>
              </a:rPr>
              <a:t>多目标规划</a:t>
            </a:r>
            <a:r>
              <a:rPr lang="en-US" altLang="zh-CN" sz="3600" b="1">
                <a:solidFill>
                  <a:srgbClr val="0000FF"/>
                </a:solidFill>
                <a:latin typeface="微软雅黑" pitchFamily="34" charset="-122"/>
                <a:ea typeface="微软雅黑" pitchFamily="34" charset="-122"/>
                <a:sym typeface="宋体" pitchFamily="2" charset="-122"/>
              </a:rPr>
              <a:t>——</a:t>
            </a:r>
            <a:r>
              <a:rPr lang="zh-CN" altLang="en-US" sz="3600" b="1">
                <a:solidFill>
                  <a:srgbClr val="0000FF"/>
                </a:solidFill>
                <a:latin typeface="微软雅黑" pitchFamily="34" charset="-122"/>
                <a:ea typeface="微软雅黑" pitchFamily="34" charset="-122"/>
                <a:sym typeface="宋体" pitchFamily="2" charset="-122"/>
              </a:rPr>
              <a:t>解的特点</a:t>
            </a:r>
          </a:p>
        </p:txBody>
      </p:sp>
      <mc:AlternateContent xmlns:mc="http://schemas.openxmlformats.org/markup-compatibility/2006" xmlns:a14="http://schemas.microsoft.com/office/drawing/2010/main">
        <mc:Choice Requires="a14">
          <p:sp>
            <p:nvSpPr>
              <p:cNvPr id="9219" name="内容占位符 2"/>
              <p:cNvSpPr>
                <a:spLocks noGrp="1" noChangeArrowheads="1"/>
              </p:cNvSpPr>
              <p:nvPr>
                <p:ph idx="1"/>
              </p:nvPr>
            </p:nvSpPr>
            <p:spPr>
              <a:xfrm>
                <a:off x="285750" y="1200150"/>
                <a:ext cx="8229600" cy="5592763"/>
              </a:xfrm>
            </p:spPr>
            <p:txBody>
              <a:bodyPr/>
              <a:lstStyle/>
              <a:p>
                <a:pPr>
                  <a:lnSpc>
                    <a:spcPct val="130000"/>
                  </a:lnSpc>
                  <a:buFontTx/>
                  <a:buNone/>
                </a:pP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例如，有两个目标</a:t>
                </a:r>
                <a14:m>
                  <m:oMath xmlns:m="http://schemas.openxmlformats.org/officeDocument/2006/math">
                    <m:sSub>
                      <m:sSubPr>
                        <m:ctrlPr>
                          <a:rPr lang="en-US" altLang="zh-CN" sz="2400" b="1" i="1" smtClean="0">
                            <a:solidFill>
                              <a:srgbClr val="FF0000"/>
                            </a:solidFill>
                            <a:latin typeface="Cambria Math" panose="02040503050406030204" pitchFamily="18" charset="0"/>
                            <a:ea typeface="微软雅黑" pitchFamily="34" charset="-122"/>
                            <a:sym typeface="宋体" pitchFamily="2" charset="-122"/>
                          </a:rPr>
                        </m:ctrlPr>
                      </m:sSubPr>
                      <m:e>
                        <m:r>
                          <a:rPr lang="en-US" altLang="zh-CN" sz="2400" b="1" i="1" smtClean="0">
                            <a:solidFill>
                              <a:srgbClr val="FF0000"/>
                            </a:solidFill>
                            <a:latin typeface="Cambria Math"/>
                            <a:ea typeface="微软雅黑" pitchFamily="34" charset="-122"/>
                            <a:sym typeface="宋体" pitchFamily="2" charset="-122"/>
                          </a:rPr>
                          <m:t>𝒇</m:t>
                        </m:r>
                      </m:e>
                      <m:sub>
                        <m:r>
                          <a:rPr lang="en-US" altLang="zh-CN" sz="2400" b="1" i="1" smtClean="0">
                            <a:solidFill>
                              <a:srgbClr val="FF0000"/>
                            </a:solidFill>
                            <a:latin typeface="Cambria Math"/>
                            <a:ea typeface="微软雅黑" pitchFamily="34" charset="-122"/>
                            <a:sym typeface="宋体" pitchFamily="2" charset="-122"/>
                          </a:rPr>
                          <m:t>𝟏</m:t>
                        </m:r>
                      </m:sub>
                    </m:sSub>
                    <m:r>
                      <a:rPr lang="en-US" altLang="zh-CN" sz="2400" b="1" i="1" smtClean="0">
                        <a:solidFill>
                          <a:srgbClr val="FF0000"/>
                        </a:solidFill>
                        <a:latin typeface="Cambria Math"/>
                        <a:ea typeface="微软雅黑" pitchFamily="34" charset="-122"/>
                        <a:sym typeface="宋体" pitchFamily="2" charset="-122"/>
                      </a:rPr>
                      <m:t>(</m:t>
                    </m:r>
                    <m:r>
                      <a:rPr lang="en-US" altLang="zh-CN" sz="2400" b="1" i="1" smtClean="0">
                        <a:solidFill>
                          <a:srgbClr val="FF0000"/>
                        </a:solidFill>
                        <a:latin typeface="Cambria Math"/>
                        <a:ea typeface="微软雅黑" pitchFamily="34" charset="-122"/>
                        <a:sym typeface="宋体" pitchFamily="2" charset="-122"/>
                      </a:rPr>
                      <m:t>𝒙</m:t>
                    </m:r>
                    <m:r>
                      <a:rPr lang="en-US" altLang="zh-CN" sz="2400" b="1" i="1" smtClean="0">
                        <a:solidFill>
                          <a:srgbClr val="FF0000"/>
                        </a:solidFill>
                        <a:latin typeface="Cambria Math"/>
                        <a:ea typeface="微软雅黑" pitchFamily="34" charset="-122"/>
                        <a:sym typeface="宋体" pitchFamily="2" charset="-122"/>
                      </a:rPr>
                      <m:t>)</m:t>
                    </m:r>
                  </m:oMath>
                </a14:m>
                <a:r>
                  <a:rPr lang="en-US" altLang="zh-CN" sz="2400" b="1" dirty="0">
                    <a:solidFill>
                      <a:srgbClr val="C00000"/>
                    </a:solidFill>
                    <a:latin typeface="微软雅黑" pitchFamily="34" charset="-122"/>
                    <a:ea typeface="微软雅黑" pitchFamily="34" charset="-122"/>
                    <a:sym typeface="宋体" pitchFamily="2" charset="-122"/>
                  </a:rPr>
                  <a:t>,</a:t>
                </a:r>
                <a:r>
                  <a:rPr lang="en-US" altLang="zh-CN" sz="2400" b="1" dirty="0">
                    <a:solidFill>
                      <a:srgbClr val="FF0000"/>
                    </a:solidFill>
                    <a:ea typeface="微软雅黑" pitchFamily="34" charset="-122"/>
                    <a:sym typeface="宋体" pitchFamily="2" charset="-122"/>
                  </a:rPr>
                  <a:t> </a:t>
                </a:r>
                <a14:m>
                  <m:oMath xmlns:m="http://schemas.openxmlformats.org/officeDocument/2006/math">
                    <m:sSub>
                      <m:sSubPr>
                        <m:ctrlPr>
                          <a:rPr lang="en-US" altLang="zh-CN" sz="2400" b="1" i="1" smtClean="0">
                            <a:solidFill>
                              <a:srgbClr val="FF0000"/>
                            </a:solidFill>
                            <a:latin typeface="Cambria Math" panose="02040503050406030204" pitchFamily="18" charset="0"/>
                            <a:ea typeface="微软雅黑" pitchFamily="34" charset="-122"/>
                            <a:sym typeface="宋体" pitchFamily="2" charset="-122"/>
                          </a:rPr>
                        </m:ctrlPr>
                      </m:sSubPr>
                      <m:e>
                        <m:r>
                          <a:rPr lang="en-US" altLang="zh-CN" sz="2400" b="1" i="1" smtClean="0">
                            <a:solidFill>
                              <a:srgbClr val="FF0000"/>
                            </a:solidFill>
                            <a:latin typeface="Cambria Math"/>
                            <a:ea typeface="微软雅黑" pitchFamily="34" charset="-122"/>
                            <a:sym typeface="宋体" pitchFamily="2" charset="-122"/>
                          </a:rPr>
                          <m:t>𝒇</m:t>
                        </m:r>
                      </m:e>
                      <m:sub>
                        <m:r>
                          <a:rPr lang="en-US" altLang="zh-CN" sz="2400" b="1" i="1" smtClean="0">
                            <a:solidFill>
                              <a:srgbClr val="FF0000"/>
                            </a:solidFill>
                            <a:latin typeface="Cambria Math"/>
                            <a:ea typeface="微软雅黑" pitchFamily="34" charset="-122"/>
                            <a:sym typeface="宋体" pitchFamily="2" charset="-122"/>
                          </a:rPr>
                          <m:t>𝟐</m:t>
                        </m:r>
                      </m:sub>
                    </m:sSub>
                    <m:r>
                      <a:rPr lang="en-US" altLang="zh-CN" sz="2400" b="1" i="1" smtClean="0">
                        <a:solidFill>
                          <a:srgbClr val="FF0000"/>
                        </a:solidFill>
                        <a:latin typeface="Cambria Math"/>
                        <a:ea typeface="微软雅黑" pitchFamily="34" charset="-122"/>
                        <a:sym typeface="宋体" pitchFamily="2" charset="-122"/>
                      </a:rPr>
                      <m:t>(</m:t>
                    </m:r>
                    <m:r>
                      <a:rPr lang="en-US" altLang="zh-CN" sz="2400" b="1" i="1" smtClean="0">
                        <a:solidFill>
                          <a:srgbClr val="FF0000"/>
                        </a:solidFill>
                        <a:latin typeface="Cambria Math"/>
                        <a:ea typeface="微软雅黑" pitchFamily="34" charset="-122"/>
                        <a:sym typeface="宋体" pitchFamily="2" charset="-122"/>
                      </a:rPr>
                      <m:t>𝒙</m:t>
                    </m:r>
                    <m:r>
                      <a:rPr lang="en-US" altLang="zh-CN" sz="2400" b="1" i="1" smtClean="0">
                        <a:solidFill>
                          <a:srgbClr val="FF0000"/>
                        </a:solidFill>
                        <a:latin typeface="Cambria Math"/>
                        <a:ea typeface="微软雅黑" pitchFamily="34" charset="-122"/>
                        <a:sym typeface="宋体" pitchFamily="2" charset="-122"/>
                      </a:rPr>
                      <m:t>)</m:t>
                    </m:r>
                  </m:oMath>
                </a14:m>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希望它们都越大越好。</a:t>
                </a:r>
                <a:endParaRPr lang="en-US" altLang="zh-CN" sz="2400" b="1" dirty="0">
                  <a:latin typeface="微软雅黑" pitchFamily="34" charset="-122"/>
                  <a:ea typeface="微软雅黑" pitchFamily="34" charset="-122"/>
                  <a:sym typeface="宋体" pitchFamily="2" charset="-122"/>
                </a:endParaRPr>
              </a:p>
              <a:p>
                <a:pPr>
                  <a:lnSpc>
                    <a:spcPct val="130000"/>
                  </a:lnSpc>
                  <a:buFontTx/>
                  <a:buNone/>
                </a:pPr>
                <a:r>
                  <a:rPr lang="zh-CN" altLang="en-US" sz="2400" b="1" dirty="0">
                    <a:latin typeface="微软雅黑" pitchFamily="34" charset="-122"/>
                    <a:ea typeface="微软雅黑" pitchFamily="34" charset="-122"/>
                    <a:sym typeface="宋体" pitchFamily="2" charset="-122"/>
                  </a:rPr>
                  <a:t>下图列出这两个目标共有</a:t>
                </a:r>
                <a:r>
                  <a:rPr lang="en-US" altLang="zh-CN" sz="2400" b="1" dirty="0">
                    <a:latin typeface="微软雅黑" pitchFamily="34" charset="-122"/>
                    <a:ea typeface="微软雅黑" pitchFamily="34" charset="-122"/>
                    <a:sym typeface="宋体" pitchFamily="2" charset="-122"/>
                  </a:rPr>
                  <a:t>8</a:t>
                </a:r>
                <a:r>
                  <a:rPr lang="zh-CN" altLang="en-US" sz="2400" b="1" dirty="0">
                    <a:latin typeface="微软雅黑" pitchFamily="34" charset="-122"/>
                    <a:ea typeface="微软雅黑" pitchFamily="34" charset="-122"/>
                    <a:sym typeface="宋体" pitchFamily="2" charset="-122"/>
                  </a:rPr>
                  <a:t>个解的方案。</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其中方案</a:t>
                </a:r>
                <a:r>
                  <a:rPr lang="en-US" altLang="zh-CN" sz="2400" b="1" dirty="0">
                    <a:latin typeface="微软雅黑" pitchFamily="34" charset="-122"/>
                    <a:ea typeface="微软雅黑" pitchFamily="34" charset="-122"/>
                    <a:sym typeface="宋体" pitchFamily="2" charset="-122"/>
                  </a:rPr>
                  <a:t>1,2,3,4</a:t>
                </a:r>
                <a:r>
                  <a:rPr lang="zh-CN" altLang="en-US" sz="2400" b="1" dirty="0">
                    <a:latin typeface="微软雅黑" pitchFamily="34" charset="-122"/>
                    <a:ea typeface="微软雅黑" pitchFamily="34" charset="-122"/>
                    <a:sym typeface="宋体" pitchFamily="2" charset="-122"/>
                  </a:rPr>
                  <a:t>称</a:t>
                </a:r>
                <a:endParaRPr lang="en-US" altLang="zh-CN" sz="2400" b="1" dirty="0">
                  <a:latin typeface="微软雅黑" pitchFamily="34" charset="-122"/>
                  <a:ea typeface="微软雅黑" pitchFamily="34" charset="-122"/>
                  <a:sym typeface="宋体" pitchFamily="2" charset="-122"/>
                </a:endParaRPr>
              </a:p>
              <a:p>
                <a:pPr>
                  <a:lnSpc>
                    <a:spcPct val="130000"/>
                  </a:lnSpc>
                  <a:buFontTx/>
                  <a:buNone/>
                </a:pPr>
                <a:r>
                  <a:rPr lang="zh-CN" altLang="en-US" sz="2400" b="1" dirty="0">
                    <a:latin typeface="微软雅黑" pitchFamily="34" charset="-122"/>
                    <a:ea typeface="微软雅黑" pitchFamily="34" charset="-122"/>
                    <a:sym typeface="宋体" pitchFamily="2" charset="-122"/>
                  </a:rPr>
                  <a:t>为</a:t>
                </a:r>
                <a:r>
                  <a:rPr lang="zh-CN" altLang="en-US" sz="2400" b="1" dirty="0">
                    <a:solidFill>
                      <a:srgbClr val="C00000"/>
                    </a:solidFill>
                    <a:latin typeface="微软雅黑" pitchFamily="34" charset="-122"/>
                    <a:ea typeface="微软雅黑" pitchFamily="34" charset="-122"/>
                    <a:sym typeface="宋体" pitchFamily="2" charset="-122"/>
                  </a:rPr>
                  <a:t>劣解</a:t>
                </a:r>
                <a:r>
                  <a:rPr lang="zh-CN" altLang="en-US" sz="2400" b="1" dirty="0">
                    <a:latin typeface="微软雅黑" pitchFamily="34" charset="-122"/>
                    <a:ea typeface="微软雅黑" pitchFamily="34" charset="-122"/>
                    <a:sym typeface="宋体" pitchFamily="2" charset="-122"/>
                  </a:rPr>
                  <a:t>，因为它们在两个目标值上都比方案</a:t>
                </a:r>
                <a:r>
                  <a:rPr lang="en-US" altLang="zh-CN" sz="2400" b="1" dirty="0">
                    <a:latin typeface="微软雅黑" pitchFamily="34" charset="-122"/>
                    <a:ea typeface="微软雅黑" pitchFamily="34" charset="-122"/>
                    <a:sym typeface="宋体" pitchFamily="2" charset="-122"/>
                  </a:rPr>
                  <a:t>5</a:t>
                </a:r>
                <a:r>
                  <a:rPr lang="zh-CN" altLang="en-US" sz="2400" b="1" dirty="0">
                    <a:latin typeface="微软雅黑" pitchFamily="34" charset="-122"/>
                    <a:ea typeface="微软雅黑" pitchFamily="34" charset="-122"/>
                    <a:sym typeface="宋体" pitchFamily="2" charset="-122"/>
                  </a:rPr>
                  <a:t>差，是可以</a:t>
                </a:r>
                <a:endParaRPr lang="en-US" altLang="zh-CN" sz="2400" b="1" dirty="0">
                  <a:latin typeface="微软雅黑" pitchFamily="34" charset="-122"/>
                  <a:ea typeface="微软雅黑" pitchFamily="34" charset="-122"/>
                  <a:sym typeface="宋体" pitchFamily="2" charset="-122"/>
                </a:endParaRPr>
              </a:p>
              <a:p>
                <a:pPr>
                  <a:lnSpc>
                    <a:spcPct val="130000"/>
                  </a:lnSpc>
                  <a:buFontTx/>
                  <a:buNone/>
                </a:pPr>
                <a:r>
                  <a:rPr lang="zh-CN" altLang="en-US" sz="2400" b="1" dirty="0">
                    <a:latin typeface="微软雅黑" pitchFamily="34" charset="-122"/>
                    <a:ea typeface="微软雅黑" pitchFamily="34" charset="-122"/>
                    <a:sym typeface="宋体" pitchFamily="2" charset="-122"/>
                  </a:rPr>
                  <a:t>淘汰的解。而方案</a:t>
                </a:r>
                <a:r>
                  <a:rPr lang="en-US" altLang="zh-CN" sz="2400" b="1" dirty="0">
                    <a:latin typeface="微软雅黑" pitchFamily="34" charset="-122"/>
                    <a:ea typeface="微软雅黑" pitchFamily="34" charset="-122"/>
                    <a:sym typeface="宋体" pitchFamily="2" charset="-122"/>
                  </a:rPr>
                  <a:t>5,6,7,8</a:t>
                </a:r>
                <a:r>
                  <a:rPr lang="zh-CN" altLang="en-US" sz="2400" b="1" dirty="0">
                    <a:latin typeface="微软雅黑" pitchFamily="34" charset="-122"/>
                    <a:ea typeface="微软雅黑" pitchFamily="34" charset="-122"/>
                    <a:sym typeface="宋体" pitchFamily="2" charset="-122"/>
                  </a:rPr>
                  <a:t>是</a:t>
                </a:r>
                <a:r>
                  <a:rPr lang="zh-CN" altLang="en-US" sz="2400" b="1" dirty="0">
                    <a:solidFill>
                      <a:srgbClr val="C00000"/>
                    </a:solidFill>
                    <a:latin typeface="微软雅黑" pitchFamily="34" charset="-122"/>
                    <a:ea typeface="微软雅黑" pitchFamily="34" charset="-122"/>
                    <a:sym typeface="宋体" pitchFamily="2" charset="-122"/>
                  </a:rPr>
                  <a:t>非劣解</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sym typeface="宋体" pitchFamily="2" charset="-122"/>
                  </a:rPr>
                  <a:t>或称为</a:t>
                </a:r>
                <a:r>
                  <a:rPr lang="zh-CN" altLang="en-US" sz="2400" b="1" dirty="0">
                    <a:solidFill>
                      <a:srgbClr val="0000FF"/>
                    </a:solidFill>
                    <a:latin typeface="微软雅黑" pitchFamily="34" charset="-122"/>
                    <a:ea typeface="微软雅黑" pitchFamily="34" charset="-122"/>
                    <a:sym typeface="宋体" pitchFamily="2" charset="-122"/>
                  </a:rPr>
                  <a:t>有效解</a:t>
                </a:r>
                <a:r>
                  <a:rPr lang="zh-CN" altLang="en-US" sz="2400" b="1" dirty="0">
                    <a:solidFill>
                      <a:srgbClr val="C00000"/>
                    </a:solidFill>
                    <a:latin typeface="微软雅黑" pitchFamily="34" charset="-122"/>
                    <a:ea typeface="微软雅黑" pitchFamily="34" charset="-122"/>
                    <a:sym typeface="宋体" pitchFamily="2" charset="-122"/>
                  </a:rPr>
                  <a:t>，满意解</a:t>
                </a:r>
                <a:r>
                  <a:rPr lang="en-US" altLang="zh-CN" sz="2400" b="1" dirty="0">
                    <a:latin typeface="微软雅黑" pitchFamily="34" charset="-122"/>
                    <a:ea typeface="微软雅黑" pitchFamily="34" charset="-122"/>
                    <a:sym typeface="宋体" pitchFamily="2" charset="-122"/>
                  </a:rPr>
                  <a:t>)</a:t>
                </a:r>
              </a:p>
              <a:p>
                <a:pPr>
                  <a:lnSpc>
                    <a:spcPct val="130000"/>
                  </a:lnSpc>
                  <a:buFontTx/>
                  <a:buNone/>
                </a:pPr>
                <a:r>
                  <a:rPr lang="zh-CN" altLang="en-US" sz="2400" b="1" dirty="0">
                    <a:latin typeface="微软雅黑" pitchFamily="34" charset="-122"/>
                    <a:ea typeface="微软雅黑" pitchFamily="34" charset="-122"/>
                    <a:sym typeface="宋体" pitchFamily="2" charset="-122"/>
                  </a:rPr>
                  <a:t>，因为这些解都不能被轻易淘汰掉，它们中间的一个与其余</a:t>
                </a:r>
                <a:endParaRPr lang="en-US" altLang="zh-CN" sz="2400" b="1" dirty="0">
                  <a:latin typeface="微软雅黑" pitchFamily="34" charset="-122"/>
                  <a:ea typeface="微软雅黑" pitchFamily="34" charset="-122"/>
                  <a:sym typeface="宋体" pitchFamily="2" charset="-122"/>
                </a:endParaRPr>
              </a:p>
              <a:p>
                <a:pPr>
                  <a:lnSpc>
                    <a:spcPct val="130000"/>
                  </a:lnSpc>
                  <a:buFontTx/>
                  <a:buNone/>
                </a:pPr>
                <a:r>
                  <a:rPr lang="zh-CN" altLang="en-US" sz="2400" b="1" dirty="0">
                    <a:latin typeface="微软雅黑" pitchFamily="34" charset="-122"/>
                    <a:ea typeface="微软雅黑" pitchFamily="34" charset="-122"/>
                    <a:sym typeface="宋体" pitchFamily="2" charset="-122"/>
                  </a:rPr>
                  <a:t>任何一个相比，总有一个指标更优越，而另一个指标却更差</a:t>
                </a:r>
                <a:r>
                  <a:rPr lang="en-US" altLang="zh-CN" sz="2400" b="1" dirty="0">
                    <a:latin typeface="微软雅黑" pitchFamily="34" charset="-122"/>
                    <a:ea typeface="微软雅黑" pitchFamily="34" charset="-122"/>
                    <a:sym typeface="宋体" pitchFamily="2" charset="-122"/>
                  </a:rPr>
                  <a:t>.</a:t>
                </a:r>
                <a:r>
                  <a:rPr lang="zh-CN" altLang="en-US" sz="2400" b="1" dirty="0">
                    <a:latin typeface="微软雅黑" pitchFamily="34" charset="-122"/>
                    <a:ea typeface="微软雅黑" pitchFamily="34" charset="-122"/>
                  </a:rPr>
                  <a:t> </a:t>
                </a:r>
              </a:p>
              <a:p>
                <a:pPr>
                  <a:spcBef>
                    <a:spcPct val="0"/>
                  </a:spcBef>
                  <a:buFontTx/>
                  <a:buNone/>
                </a:pPr>
                <a:r>
                  <a:rPr lang="zh-CN" altLang="en-US" sz="24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a:t>
                </a:r>
                <a:r>
                  <a:rPr lang="en-US" altLang="zh-CN" sz="2000" b="1" baseline="-25000" dirty="0">
                    <a:latin typeface="微软雅黑" pitchFamily="34" charset="-122"/>
                    <a:ea typeface="微软雅黑" pitchFamily="34" charset="-122"/>
                  </a:rPr>
                  <a:t>2 </a:t>
                </a:r>
                <a:r>
                  <a:rPr lang="en-US" altLang="zh-CN" sz="2000" b="1" dirty="0">
                    <a:latin typeface="微软雅黑" pitchFamily="34" charset="-122"/>
                    <a:ea typeface="微软雅黑" pitchFamily="34" charset="-122"/>
                  </a:rPr>
                  <a:t>      5                                                    </a:t>
                </a:r>
              </a:p>
              <a:p>
                <a:pPr>
                  <a:spcBef>
                    <a:spcPct val="0"/>
                  </a:spcBef>
                  <a:buFontTx/>
                  <a:buNone/>
                </a:pPr>
                <a:r>
                  <a:rPr lang="en-US" altLang="zh-CN" sz="2000" b="1" dirty="0">
                    <a:latin typeface="微软雅黑" pitchFamily="34" charset="-122"/>
                    <a:ea typeface="微软雅黑" pitchFamily="34" charset="-122"/>
                  </a:rPr>
                  <a:t>                                                6</a:t>
                </a:r>
              </a:p>
              <a:p>
                <a:pPr>
                  <a:spcBef>
                    <a:spcPct val="0"/>
                  </a:spcBef>
                  <a:buFontTx/>
                  <a:buNone/>
                </a:pPr>
                <a:r>
                  <a:rPr lang="en-US" altLang="zh-CN" sz="2000" b="1" dirty="0">
                    <a:latin typeface="微软雅黑" pitchFamily="34" charset="-122"/>
                    <a:ea typeface="微软雅黑" pitchFamily="34" charset="-122"/>
                  </a:rPr>
                  <a:t>                                 1      3          7</a:t>
                </a:r>
              </a:p>
              <a:p>
                <a:pPr>
                  <a:spcBef>
                    <a:spcPct val="0"/>
                  </a:spcBef>
                  <a:buFontTx/>
                  <a:buNone/>
                </a:pPr>
                <a:r>
                  <a:rPr lang="en-US" altLang="zh-CN" sz="2000" b="1" dirty="0">
                    <a:latin typeface="微软雅黑" pitchFamily="34" charset="-122"/>
                    <a:ea typeface="微软雅黑" pitchFamily="34" charset="-122"/>
                  </a:rPr>
                  <a:t>                                   2     4            8   </a:t>
                </a:r>
                <a:endParaRPr lang="en-US" altLang="zh-CN" sz="2400" b="1" dirty="0">
                  <a:latin typeface="微软雅黑" pitchFamily="34" charset="-122"/>
                  <a:ea typeface="微软雅黑" pitchFamily="34" charset="-122"/>
                </a:endParaRPr>
              </a:p>
              <a:p>
                <a:pPr>
                  <a:lnSpc>
                    <a:spcPct val="130000"/>
                  </a:lnSpc>
                  <a:buFontTx/>
                  <a:buNone/>
                </a:pPr>
                <a:r>
                  <a:rPr lang="en-US" altLang="zh-CN" sz="2400" b="1" dirty="0">
                    <a:latin typeface="微软雅黑" pitchFamily="34" charset="-122"/>
                    <a:ea typeface="微软雅黑" pitchFamily="34" charset="-122"/>
                  </a:rPr>
                  <a:t>                                               f</a:t>
                </a:r>
                <a:r>
                  <a:rPr lang="en-US" altLang="zh-CN" sz="2400" b="1" baseline="-25000" dirty="0">
                    <a:latin typeface="微软雅黑" pitchFamily="34" charset="-122"/>
                    <a:ea typeface="微软雅黑" pitchFamily="34" charset="-122"/>
                  </a:rPr>
                  <a:t>1</a:t>
                </a:r>
              </a:p>
            </p:txBody>
          </p:sp>
        </mc:Choice>
        <mc:Fallback xmlns="">
          <p:sp>
            <p:nvSpPr>
              <p:cNvPr id="9219" name="内容占位符 2"/>
              <p:cNvSpPr>
                <a:spLocks noGrp="1" noRot="1" noChangeAspect="1" noMove="1" noResize="1" noEditPoints="1" noAdjustHandles="1" noChangeArrowheads="1" noChangeShapeType="1" noTextEdit="1"/>
              </p:cNvSpPr>
              <p:nvPr>
                <p:ph idx="1"/>
              </p:nvPr>
            </p:nvSpPr>
            <p:spPr>
              <a:xfrm>
                <a:off x="285750" y="1200150"/>
                <a:ext cx="8229600" cy="5592763"/>
              </a:xfrm>
              <a:blipFill>
                <a:blip r:embed="rId3"/>
                <a:stretch>
                  <a:fillRect l="-1185" r="-667"/>
                </a:stretch>
              </a:blipFill>
            </p:spPr>
            <p:txBody>
              <a:bodyPr/>
              <a:lstStyle/>
              <a:p>
                <a:r>
                  <a:rPr lang="zh-CN" altLang="en-US">
                    <a:noFill/>
                  </a:rPr>
                  <a:t> </a:t>
                </a:r>
              </a:p>
            </p:txBody>
          </p:sp>
        </mc:Fallback>
      </mc:AlternateContent>
      <p:cxnSp>
        <p:nvCxnSpPr>
          <p:cNvPr id="10" name="直接箭头连接符 9"/>
          <p:cNvCxnSpPr/>
          <p:nvPr/>
        </p:nvCxnSpPr>
        <p:spPr>
          <a:xfrm flipH="1" flipV="1">
            <a:off x="2773363" y="4505325"/>
            <a:ext cx="20637" cy="1371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794000" y="5864225"/>
            <a:ext cx="2065338" cy="12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流程图: 联系 11"/>
          <p:cNvSpPr/>
          <p:nvPr/>
        </p:nvSpPr>
        <p:spPr>
          <a:xfrm>
            <a:off x="2995613" y="5321300"/>
            <a:ext cx="76200" cy="76200"/>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3" name="流程图: 联系 12"/>
          <p:cNvSpPr/>
          <p:nvPr/>
        </p:nvSpPr>
        <p:spPr>
          <a:xfrm>
            <a:off x="3149600" y="5651500"/>
            <a:ext cx="76200" cy="76200"/>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4" name="流程图: 联系 13"/>
          <p:cNvSpPr/>
          <p:nvPr/>
        </p:nvSpPr>
        <p:spPr>
          <a:xfrm>
            <a:off x="3389313" y="5246688"/>
            <a:ext cx="76200" cy="74612"/>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5" name="流程图: 联系 14"/>
          <p:cNvSpPr/>
          <p:nvPr/>
        </p:nvSpPr>
        <p:spPr>
          <a:xfrm>
            <a:off x="3465513" y="5575300"/>
            <a:ext cx="74612" cy="76200"/>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6" name="流程图: 联系 15"/>
          <p:cNvSpPr/>
          <p:nvPr/>
        </p:nvSpPr>
        <p:spPr>
          <a:xfrm>
            <a:off x="3465513" y="4670425"/>
            <a:ext cx="74612" cy="76200"/>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7" name="流程图: 联系 16"/>
          <p:cNvSpPr/>
          <p:nvPr/>
        </p:nvSpPr>
        <p:spPr>
          <a:xfrm>
            <a:off x="3910013" y="4856163"/>
            <a:ext cx="76200" cy="74612"/>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8" name="流程图: 联系 17"/>
          <p:cNvSpPr/>
          <p:nvPr/>
        </p:nvSpPr>
        <p:spPr>
          <a:xfrm>
            <a:off x="4273550" y="5246688"/>
            <a:ext cx="76200" cy="74612"/>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9" name="流程图: 联系 18"/>
          <p:cNvSpPr/>
          <p:nvPr/>
        </p:nvSpPr>
        <p:spPr>
          <a:xfrm>
            <a:off x="4533900" y="5575300"/>
            <a:ext cx="76200" cy="76200"/>
          </a:xfrm>
          <a:prstGeom prst="flowChartConnector">
            <a:avLst/>
          </a:prstGeom>
          <a:solidFill>
            <a:srgbClr val="D29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cxnSp>
        <p:nvCxnSpPr>
          <p:cNvPr id="20" name="直接连接符 19"/>
          <p:cNvCxnSpPr/>
          <p:nvPr/>
        </p:nvCxnSpPr>
        <p:spPr>
          <a:xfrm>
            <a:off x="3492500" y="4681538"/>
            <a:ext cx="417513" cy="174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917950" y="4872038"/>
            <a:ext cx="355600" cy="3857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8" idx="7"/>
            <a:endCxn id="19" idx="4"/>
          </p:cNvCxnSpPr>
          <p:nvPr/>
        </p:nvCxnSpPr>
        <p:spPr>
          <a:xfrm>
            <a:off x="4338638" y="5257800"/>
            <a:ext cx="233362" cy="393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249238" y="1124808"/>
            <a:ext cx="8297862" cy="1955215"/>
          </a:xfrm>
          <a:prstGeom prst="rect">
            <a:avLst/>
          </a:prstGeom>
          <a:noFill/>
        </p:spPr>
        <p:txBody>
          <a:bodyPr wrap="square" rtlCol="0">
            <a:spAutoFit/>
          </a:bodyPr>
          <a:lstStyle/>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rPr>
              <a:t>2. </a:t>
            </a:r>
            <a:r>
              <a:rPr lang="zh-CN" altLang="en-US" sz="2800" b="1" dirty="0">
                <a:solidFill>
                  <a:srgbClr val="C00000"/>
                </a:solidFill>
                <a:latin typeface="微软雅黑" panose="020B0503020204020204" pitchFamily="34" charset="-122"/>
                <a:ea typeface="微软雅黑" panose="020B0503020204020204" pitchFamily="34" charset="-122"/>
              </a:rPr>
              <a:t>图表结果之后须紧跟相应的结果说明、分析和思考，</a:t>
            </a:r>
            <a:r>
              <a:rPr lang="zh-CN" altLang="en-US" sz="2800" b="1" dirty="0">
                <a:latin typeface="微软雅黑" panose="020B0503020204020204" pitchFamily="34" charset="-122"/>
                <a:ea typeface="微软雅黑" panose="020B0503020204020204" pitchFamily="34" charset="-122"/>
              </a:rPr>
              <a:t>不能简单地把数据摆在那让读者（评审老师）去自行理解，去猜作者的意图。</a:t>
            </a:r>
            <a:endParaRPr lang="zh-CN" altLang="en-US" sz="20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A0E6B34-812E-4E1F-987C-9C0F6A74C0AA}"/>
              </a:ext>
            </a:extLst>
          </p:cNvPr>
          <p:cNvPicPr>
            <a:picLocks noChangeAspect="1"/>
          </p:cNvPicPr>
          <p:nvPr/>
        </p:nvPicPr>
        <p:blipFill>
          <a:blip r:embed="rId3"/>
          <a:stretch>
            <a:fillRect/>
          </a:stretch>
        </p:blipFill>
        <p:spPr>
          <a:xfrm>
            <a:off x="380644" y="3284988"/>
            <a:ext cx="8382712" cy="3024252"/>
          </a:xfrm>
          <a:prstGeom prst="rect">
            <a:avLst/>
          </a:prstGeom>
        </p:spPr>
      </p:pic>
      <p:sp>
        <p:nvSpPr>
          <p:cNvPr id="7" name="矩形 6">
            <a:extLst>
              <a:ext uri="{FF2B5EF4-FFF2-40B4-BE49-F238E27FC236}">
                <a16:creationId xmlns:a16="http://schemas.microsoft.com/office/drawing/2014/main" id="{250DFCF8-6F95-4825-BE44-77A441057CC3}"/>
              </a:ext>
            </a:extLst>
          </p:cNvPr>
          <p:cNvSpPr/>
          <p:nvPr/>
        </p:nvSpPr>
        <p:spPr>
          <a:xfrm>
            <a:off x="395652" y="5085138"/>
            <a:ext cx="8297862" cy="122410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429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37890" name="文本框 4"/>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2" name="文本框 1">
            <a:extLst>
              <a:ext uri="{FF2B5EF4-FFF2-40B4-BE49-F238E27FC236}">
                <a16:creationId xmlns:a16="http://schemas.microsoft.com/office/drawing/2014/main" id="{05BC459E-4F09-468C-8F4A-8897A6A87EEC}"/>
              </a:ext>
            </a:extLst>
          </p:cNvPr>
          <p:cNvSpPr txBox="1"/>
          <p:nvPr/>
        </p:nvSpPr>
        <p:spPr>
          <a:xfrm>
            <a:off x="249238" y="1124808"/>
            <a:ext cx="8297862" cy="1308884"/>
          </a:xfrm>
          <a:prstGeom prst="rect">
            <a:avLst/>
          </a:prstGeom>
          <a:noFill/>
        </p:spPr>
        <p:txBody>
          <a:bodyPr wrap="square" rtlCol="0">
            <a:spAutoFit/>
          </a:bodyPr>
          <a:lstStyle/>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rPr>
              <a:t>3. </a:t>
            </a:r>
            <a:r>
              <a:rPr lang="zh-CN" altLang="en-US" sz="2800" b="1" dirty="0">
                <a:solidFill>
                  <a:srgbClr val="C00000"/>
                </a:solidFill>
                <a:latin typeface="微软雅黑" panose="020B0503020204020204" pitchFamily="34" charset="-122"/>
                <a:ea typeface="微软雅黑" panose="020B0503020204020204" pitchFamily="34" charset="-122"/>
              </a:rPr>
              <a:t>图表尽量清晰易读，根据论文要</a:t>
            </a:r>
            <a:r>
              <a:rPr lang="zh-CN" altLang="en-US" sz="2800" b="1" dirty="0">
                <a:solidFill>
                  <a:srgbClr val="0000FF"/>
                </a:solidFill>
                <a:latin typeface="微软雅黑" panose="020B0503020204020204" pitchFamily="34" charset="-122"/>
                <a:ea typeface="微软雅黑" panose="020B0503020204020204" pitchFamily="34" charset="-122"/>
              </a:rPr>
              <a:t>凸显的主题（创新点）</a:t>
            </a:r>
            <a:r>
              <a:rPr lang="zh-CN" altLang="en-US" sz="2800" b="1" dirty="0">
                <a:solidFill>
                  <a:srgbClr val="C00000"/>
                </a:solidFill>
                <a:latin typeface="微软雅黑" panose="020B0503020204020204" pitchFamily="34" charset="-122"/>
                <a:ea typeface="微软雅黑" panose="020B0503020204020204" pitchFamily="34" charset="-122"/>
              </a:rPr>
              <a:t>选择合适的图形进行数据可视化。</a:t>
            </a:r>
            <a:endParaRPr lang="zh-CN" altLang="en-US" sz="2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3181B60-EED7-49CB-9272-2C05B3E272B4}"/>
              </a:ext>
            </a:extLst>
          </p:cNvPr>
          <p:cNvPicPr>
            <a:picLocks noChangeAspect="1"/>
          </p:cNvPicPr>
          <p:nvPr/>
        </p:nvPicPr>
        <p:blipFill>
          <a:blip r:embed="rId3"/>
          <a:stretch>
            <a:fillRect/>
          </a:stretch>
        </p:blipFill>
        <p:spPr>
          <a:xfrm>
            <a:off x="581804" y="2780946"/>
            <a:ext cx="7980391" cy="3081360"/>
          </a:xfrm>
          <a:prstGeom prst="rect">
            <a:avLst/>
          </a:prstGeom>
        </p:spPr>
      </p:pic>
      <p:sp>
        <p:nvSpPr>
          <p:cNvPr id="6" name="文本框 5">
            <a:extLst>
              <a:ext uri="{FF2B5EF4-FFF2-40B4-BE49-F238E27FC236}">
                <a16:creationId xmlns:a16="http://schemas.microsoft.com/office/drawing/2014/main" id="{65C699CC-DD6C-48BB-9D22-62F22152C057}"/>
              </a:ext>
            </a:extLst>
          </p:cNvPr>
          <p:cNvSpPr txBox="1"/>
          <p:nvPr/>
        </p:nvSpPr>
        <p:spPr>
          <a:xfrm>
            <a:off x="920294" y="3789030"/>
            <a:ext cx="6955750" cy="461665"/>
          </a:xfrm>
          <a:prstGeom prst="rect">
            <a:avLst/>
          </a:prstGeom>
          <a:solidFill>
            <a:srgbClr val="FFFF00"/>
          </a:solidFill>
        </p:spPr>
        <p:txBody>
          <a:bodyPr wrap="none" rtlCol="0">
            <a:spAutoFit/>
          </a:bodyPr>
          <a:lstStyle/>
          <a:p>
            <a:r>
              <a:rPr lang="zh-CN" altLang="en-US" sz="2400" b="1" dirty="0">
                <a:solidFill>
                  <a:srgbClr val="00B0F0"/>
                </a:solidFill>
                <a:latin typeface="微软雅黑" panose="020B0503020204020204" pitchFamily="34" charset="-122"/>
                <a:ea typeface="微软雅黑" panose="020B0503020204020204" pitchFamily="34" charset="-122"/>
              </a:rPr>
              <a:t>论文的目标是提出一种快速算法求解某一个问题。</a:t>
            </a:r>
          </a:p>
        </p:txBody>
      </p:sp>
      <p:pic>
        <p:nvPicPr>
          <p:cNvPr id="7" name="图片 6">
            <a:extLst>
              <a:ext uri="{FF2B5EF4-FFF2-40B4-BE49-F238E27FC236}">
                <a16:creationId xmlns:a16="http://schemas.microsoft.com/office/drawing/2014/main" id="{BCC849AC-81E1-43AF-9776-685B23A151F5}"/>
              </a:ext>
            </a:extLst>
          </p:cNvPr>
          <p:cNvPicPr>
            <a:picLocks noChangeAspect="1"/>
          </p:cNvPicPr>
          <p:nvPr/>
        </p:nvPicPr>
        <p:blipFill>
          <a:blip r:embed="rId4"/>
          <a:stretch>
            <a:fillRect/>
          </a:stretch>
        </p:blipFill>
        <p:spPr>
          <a:xfrm>
            <a:off x="2848906" y="5602280"/>
            <a:ext cx="5534065" cy="914407"/>
          </a:xfrm>
          <a:prstGeom prst="rect">
            <a:avLst/>
          </a:prstGeom>
          <a:ln w="38100">
            <a:solidFill>
              <a:srgbClr val="0000FF"/>
            </a:solidFill>
          </a:ln>
        </p:spPr>
      </p:pic>
    </p:spTree>
    <p:extLst>
      <p:ext uri="{BB962C8B-B14F-4D97-AF65-F5344CB8AC3E}">
        <p14:creationId xmlns:p14="http://schemas.microsoft.com/office/powerpoint/2010/main" val="131815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A764417-0938-42CC-85D9-3266A6E9AC76}"/>
              </a:ext>
            </a:extLst>
          </p:cNvPr>
          <p:cNvPicPr>
            <a:picLocks noChangeAspect="1"/>
          </p:cNvPicPr>
          <p:nvPr/>
        </p:nvPicPr>
        <p:blipFill>
          <a:blip r:embed="rId2"/>
          <a:stretch>
            <a:fillRect/>
          </a:stretch>
        </p:blipFill>
        <p:spPr>
          <a:xfrm>
            <a:off x="179634" y="1226313"/>
            <a:ext cx="8900736" cy="5444633"/>
          </a:xfrm>
          <a:prstGeom prst="rect">
            <a:avLst/>
          </a:prstGeom>
        </p:spPr>
      </p:pic>
      <p:cxnSp>
        <p:nvCxnSpPr>
          <p:cNvPr id="5" name="直接连接符 4">
            <a:extLst>
              <a:ext uri="{FF2B5EF4-FFF2-40B4-BE49-F238E27FC236}">
                <a16:creationId xmlns:a16="http://schemas.microsoft.com/office/drawing/2014/main" id="{3A4BA7D2-2E38-48AA-8167-52E7FC24C814}"/>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 name="文本框 4">
            <a:extLst>
              <a:ext uri="{FF2B5EF4-FFF2-40B4-BE49-F238E27FC236}">
                <a16:creationId xmlns:a16="http://schemas.microsoft.com/office/drawing/2014/main" id="{70D2D895-31AF-483F-9B72-720F26AE9758}"/>
              </a:ext>
            </a:extLst>
          </p:cNvPr>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8" name="矩形: 圆角 7">
            <a:extLst>
              <a:ext uri="{FF2B5EF4-FFF2-40B4-BE49-F238E27FC236}">
                <a16:creationId xmlns:a16="http://schemas.microsoft.com/office/drawing/2014/main" id="{939648DD-7E72-478D-ABF2-1EEF261ECCA6}"/>
              </a:ext>
            </a:extLst>
          </p:cNvPr>
          <p:cNvSpPr/>
          <p:nvPr/>
        </p:nvSpPr>
        <p:spPr>
          <a:xfrm>
            <a:off x="6948198" y="179308"/>
            <a:ext cx="2016168" cy="74834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0000FF"/>
                </a:solidFill>
                <a:latin typeface="微软雅黑" panose="020B0503020204020204" pitchFamily="34" charset="-122"/>
                <a:ea typeface="微软雅黑" panose="020B0503020204020204" pitchFamily="34" charset="-122"/>
              </a:rPr>
              <a:t>数值表现</a:t>
            </a:r>
          </a:p>
        </p:txBody>
      </p:sp>
      <p:pic>
        <p:nvPicPr>
          <p:cNvPr id="9" name="图片 8">
            <a:extLst>
              <a:ext uri="{FF2B5EF4-FFF2-40B4-BE49-F238E27FC236}">
                <a16:creationId xmlns:a16="http://schemas.microsoft.com/office/drawing/2014/main" id="{08B44721-3CB8-4DF3-9D28-75EB503EE80A}"/>
              </a:ext>
            </a:extLst>
          </p:cNvPr>
          <p:cNvPicPr>
            <a:picLocks noChangeAspect="1"/>
          </p:cNvPicPr>
          <p:nvPr/>
        </p:nvPicPr>
        <p:blipFill>
          <a:blip r:embed="rId3"/>
          <a:stretch>
            <a:fillRect/>
          </a:stretch>
        </p:blipFill>
        <p:spPr>
          <a:xfrm>
            <a:off x="395652" y="3565852"/>
            <a:ext cx="8516906" cy="3292148"/>
          </a:xfrm>
          <a:prstGeom prst="rect">
            <a:avLst/>
          </a:prstGeom>
        </p:spPr>
      </p:pic>
    </p:spTree>
    <p:extLst>
      <p:ext uri="{BB962C8B-B14F-4D97-AF65-F5344CB8AC3E}">
        <p14:creationId xmlns:p14="http://schemas.microsoft.com/office/powerpoint/2010/main" val="398776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8EC4A0A-7891-4056-AE8A-18E1A3B1914A}"/>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 name="文本框 4">
            <a:extLst>
              <a:ext uri="{FF2B5EF4-FFF2-40B4-BE49-F238E27FC236}">
                <a16:creationId xmlns:a16="http://schemas.microsoft.com/office/drawing/2014/main" id="{B6842D6F-EC5C-42BA-BC3D-F7C04AF154BA}"/>
              </a:ext>
            </a:extLst>
          </p:cNvPr>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pic>
        <p:nvPicPr>
          <p:cNvPr id="2" name="图片 1">
            <a:extLst>
              <a:ext uri="{FF2B5EF4-FFF2-40B4-BE49-F238E27FC236}">
                <a16:creationId xmlns:a16="http://schemas.microsoft.com/office/drawing/2014/main" id="{FA86F2C0-8F04-4446-9BA9-6E2568A0ED74}"/>
              </a:ext>
            </a:extLst>
          </p:cNvPr>
          <p:cNvPicPr>
            <a:picLocks noChangeAspect="1"/>
          </p:cNvPicPr>
          <p:nvPr/>
        </p:nvPicPr>
        <p:blipFill>
          <a:blip r:embed="rId2"/>
          <a:stretch>
            <a:fillRect/>
          </a:stretch>
        </p:blipFill>
        <p:spPr>
          <a:xfrm>
            <a:off x="249238" y="1676868"/>
            <a:ext cx="8553785" cy="4104311"/>
          </a:xfrm>
          <a:prstGeom prst="rect">
            <a:avLst/>
          </a:prstGeom>
        </p:spPr>
      </p:pic>
      <p:sp>
        <p:nvSpPr>
          <p:cNvPr id="7" name="矩形: 圆角 6">
            <a:extLst>
              <a:ext uri="{FF2B5EF4-FFF2-40B4-BE49-F238E27FC236}">
                <a16:creationId xmlns:a16="http://schemas.microsoft.com/office/drawing/2014/main" id="{7C109F46-2928-4871-955A-FF18EE5E3485}"/>
              </a:ext>
            </a:extLst>
          </p:cNvPr>
          <p:cNvSpPr/>
          <p:nvPr/>
        </p:nvSpPr>
        <p:spPr>
          <a:xfrm>
            <a:off x="7020204" y="179308"/>
            <a:ext cx="1944162" cy="74834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FF"/>
                </a:solidFill>
                <a:latin typeface="微软雅黑" panose="020B0503020204020204" pitchFamily="34" charset="-122"/>
                <a:ea typeface="微软雅黑" panose="020B0503020204020204" pitchFamily="34" charset="-122"/>
              </a:rPr>
              <a:t>参数的影响</a:t>
            </a:r>
          </a:p>
        </p:txBody>
      </p:sp>
    </p:spTree>
    <p:extLst>
      <p:ext uri="{BB962C8B-B14F-4D97-AF65-F5344CB8AC3E}">
        <p14:creationId xmlns:p14="http://schemas.microsoft.com/office/powerpoint/2010/main" val="15943519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8EC4A0A-7891-4056-AE8A-18E1A3B1914A}"/>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 name="文本框 4">
            <a:extLst>
              <a:ext uri="{FF2B5EF4-FFF2-40B4-BE49-F238E27FC236}">
                <a16:creationId xmlns:a16="http://schemas.microsoft.com/office/drawing/2014/main" id="{B6842D6F-EC5C-42BA-BC3D-F7C04AF154BA}"/>
              </a:ext>
            </a:extLst>
          </p:cNvPr>
          <p:cNvSpPr txBox="1">
            <a:spLocks noChangeArrowheads="1"/>
          </p:cNvSpPr>
          <p:nvPr/>
        </p:nvSpPr>
        <p:spPr bwMode="auto">
          <a:xfrm>
            <a:off x="249238" y="341313"/>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论文结果展示的几点意见</a:t>
            </a:r>
            <a:endParaRPr lang="zh-CN" altLang="en-US" sz="3600" b="1" dirty="0">
              <a:solidFill>
                <a:srgbClr val="C00000"/>
              </a:solidFill>
              <a:latin typeface="微软雅黑" pitchFamily="34" charset="-122"/>
              <a:ea typeface="微软雅黑" pitchFamily="34" charset="-122"/>
              <a:sym typeface="宋体" pitchFamily="2" charset="-122"/>
            </a:endParaRPr>
          </a:p>
        </p:txBody>
      </p:sp>
      <p:pic>
        <p:nvPicPr>
          <p:cNvPr id="2" name="图片 1">
            <a:extLst>
              <a:ext uri="{FF2B5EF4-FFF2-40B4-BE49-F238E27FC236}">
                <a16:creationId xmlns:a16="http://schemas.microsoft.com/office/drawing/2014/main" id="{1926F194-2ACF-4B15-BCBC-331E9AFD644D}"/>
              </a:ext>
            </a:extLst>
          </p:cNvPr>
          <p:cNvPicPr>
            <a:picLocks noChangeAspect="1"/>
          </p:cNvPicPr>
          <p:nvPr/>
        </p:nvPicPr>
        <p:blipFill>
          <a:blip r:embed="rId2"/>
          <a:stretch>
            <a:fillRect/>
          </a:stretch>
        </p:blipFill>
        <p:spPr>
          <a:xfrm>
            <a:off x="755682" y="1124808"/>
            <a:ext cx="7560630" cy="5676859"/>
          </a:xfrm>
          <a:prstGeom prst="rect">
            <a:avLst/>
          </a:prstGeom>
        </p:spPr>
      </p:pic>
      <p:sp>
        <p:nvSpPr>
          <p:cNvPr id="7" name="矩形: 圆角 6">
            <a:extLst>
              <a:ext uri="{FF2B5EF4-FFF2-40B4-BE49-F238E27FC236}">
                <a16:creationId xmlns:a16="http://schemas.microsoft.com/office/drawing/2014/main" id="{288C2A60-B6C8-4259-A07A-2712D595A6BB}"/>
              </a:ext>
            </a:extLst>
          </p:cNvPr>
          <p:cNvSpPr/>
          <p:nvPr/>
        </p:nvSpPr>
        <p:spPr>
          <a:xfrm>
            <a:off x="7020204" y="179308"/>
            <a:ext cx="1944162" cy="74834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FF"/>
                </a:solidFill>
                <a:latin typeface="微软雅黑" panose="020B0503020204020204" pitchFamily="34" charset="-122"/>
                <a:ea typeface="微软雅黑" panose="020B0503020204020204" pitchFamily="34" charset="-122"/>
              </a:rPr>
              <a:t>参数的影响</a:t>
            </a:r>
          </a:p>
        </p:txBody>
      </p:sp>
    </p:spTree>
    <p:extLst>
      <p:ext uri="{BB962C8B-B14F-4D97-AF65-F5344CB8AC3E}">
        <p14:creationId xmlns:p14="http://schemas.microsoft.com/office/powerpoint/2010/main" val="14122320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8EC4A0A-7891-4056-AE8A-18E1A3B1914A}"/>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 name="文本框 4">
            <a:extLst>
              <a:ext uri="{FF2B5EF4-FFF2-40B4-BE49-F238E27FC236}">
                <a16:creationId xmlns:a16="http://schemas.microsoft.com/office/drawing/2014/main" id="{B6842D6F-EC5C-42BA-BC3D-F7C04AF154BA}"/>
              </a:ext>
            </a:extLst>
          </p:cNvPr>
          <p:cNvSpPr txBox="1">
            <a:spLocks noChangeArrowheads="1"/>
          </p:cNvSpPr>
          <p:nvPr/>
        </p:nvSpPr>
        <p:spPr bwMode="auto">
          <a:xfrm>
            <a:off x="249238" y="341313"/>
            <a:ext cx="57470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其他数据图形</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2800" b="1" dirty="0">
                <a:solidFill>
                  <a:srgbClr val="0000FF"/>
                </a:solidFill>
                <a:latin typeface="微软雅黑" pitchFamily="34" charset="-122"/>
                <a:ea typeface="微软雅黑" pitchFamily="34" charset="-122"/>
                <a:sym typeface="宋体" pitchFamily="2" charset="-122"/>
              </a:rPr>
              <a:t>均值方差图</a:t>
            </a:r>
            <a:endParaRPr lang="zh-CN" altLang="en-US" sz="3600" b="1" dirty="0">
              <a:solidFill>
                <a:srgbClr val="C00000"/>
              </a:solidFill>
              <a:latin typeface="微软雅黑" pitchFamily="34" charset="-122"/>
              <a:ea typeface="微软雅黑" pitchFamily="34" charset="-122"/>
              <a:sym typeface="宋体" pitchFamily="2" charset="-122"/>
            </a:endParaRPr>
          </a:p>
        </p:txBody>
      </p:sp>
      <p:pic>
        <p:nvPicPr>
          <p:cNvPr id="2" name="图片 1">
            <a:extLst>
              <a:ext uri="{FF2B5EF4-FFF2-40B4-BE49-F238E27FC236}">
                <a16:creationId xmlns:a16="http://schemas.microsoft.com/office/drawing/2014/main" id="{F1183F76-8B26-4028-9B68-67FF9DDEF65F}"/>
              </a:ext>
            </a:extLst>
          </p:cNvPr>
          <p:cNvPicPr>
            <a:picLocks noChangeAspect="1"/>
          </p:cNvPicPr>
          <p:nvPr/>
        </p:nvPicPr>
        <p:blipFill>
          <a:blip r:embed="rId2"/>
          <a:stretch>
            <a:fillRect/>
          </a:stretch>
        </p:blipFill>
        <p:spPr>
          <a:xfrm>
            <a:off x="340820" y="1502839"/>
            <a:ext cx="8352696" cy="4734390"/>
          </a:xfrm>
          <a:prstGeom prst="rect">
            <a:avLst/>
          </a:prstGeom>
        </p:spPr>
      </p:pic>
    </p:spTree>
    <p:extLst>
      <p:ext uri="{BB962C8B-B14F-4D97-AF65-F5344CB8AC3E}">
        <p14:creationId xmlns:p14="http://schemas.microsoft.com/office/powerpoint/2010/main" val="2338503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2ACE98A-CD13-4C02-A2ED-C71C974ED79F}"/>
              </a:ext>
            </a:extLst>
          </p:cNvPr>
          <p:cNvPicPr>
            <a:picLocks noChangeAspect="1"/>
          </p:cNvPicPr>
          <p:nvPr/>
        </p:nvPicPr>
        <p:blipFill>
          <a:blip r:embed="rId2"/>
          <a:stretch>
            <a:fillRect/>
          </a:stretch>
        </p:blipFill>
        <p:spPr>
          <a:xfrm>
            <a:off x="935965" y="1163668"/>
            <a:ext cx="7272070" cy="5577608"/>
          </a:xfrm>
          <a:prstGeom prst="rect">
            <a:avLst/>
          </a:prstGeom>
        </p:spPr>
      </p:pic>
      <p:cxnSp>
        <p:nvCxnSpPr>
          <p:cNvPr id="5" name="直接连接符 4">
            <a:extLst>
              <a:ext uri="{FF2B5EF4-FFF2-40B4-BE49-F238E27FC236}">
                <a16:creationId xmlns:a16="http://schemas.microsoft.com/office/drawing/2014/main" id="{E04A3FB9-DA74-4ED8-8E25-7224F779E0E2}"/>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6" name="文本框 4">
            <a:extLst>
              <a:ext uri="{FF2B5EF4-FFF2-40B4-BE49-F238E27FC236}">
                <a16:creationId xmlns:a16="http://schemas.microsoft.com/office/drawing/2014/main" id="{5B43C908-0AAC-4A4F-B9A0-9C5ECCB1ECF2}"/>
              </a:ext>
            </a:extLst>
          </p:cNvPr>
          <p:cNvSpPr txBox="1">
            <a:spLocks noChangeArrowheads="1"/>
          </p:cNvSpPr>
          <p:nvPr/>
        </p:nvSpPr>
        <p:spPr bwMode="auto">
          <a:xfrm>
            <a:off x="249238" y="341313"/>
            <a:ext cx="50289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其他数据图形</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2800" b="1" dirty="0">
                <a:solidFill>
                  <a:srgbClr val="0000FF"/>
                </a:solidFill>
                <a:latin typeface="微软雅黑" pitchFamily="34" charset="-122"/>
                <a:ea typeface="微软雅黑" pitchFamily="34" charset="-122"/>
                <a:sym typeface="宋体" pitchFamily="2" charset="-122"/>
              </a:rPr>
              <a:t>箱线图</a:t>
            </a:r>
            <a:endParaRPr lang="zh-CN" altLang="en-US" sz="3600" b="1" dirty="0">
              <a:solidFill>
                <a:srgbClr val="C00000"/>
              </a:solidFill>
              <a:latin typeface="微软雅黑" pitchFamily="34" charset="-122"/>
              <a:ea typeface="微软雅黑" pitchFamily="34" charset="-122"/>
              <a:sym typeface="宋体" pitchFamily="2" charset="-122"/>
            </a:endParaRPr>
          </a:p>
        </p:txBody>
      </p:sp>
    </p:spTree>
    <p:extLst>
      <p:ext uri="{BB962C8B-B14F-4D97-AF65-F5344CB8AC3E}">
        <p14:creationId xmlns:p14="http://schemas.microsoft.com/office/powerpoint/2010/main" val="212865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CE44808-9C5B-49C9-B889-91959BED4B34}"/>
              </a:ext>
            </a:extLst>
          </p:cNvPr>
          <p:cNvPicPr>
            <a:picLocks noChangeAspect="1"/>
          </p:cNvPicPr>
          <p:nvPr/>
        </p:nvPicPr>
        <p:blipFill>
          <a:blip r:embed="rId2"/>
          <a:stretch>
            <a:fillRect/>
          </a:stretch>
        </p:blipFill>
        <p:spPr>
          <a:xfrm>
            <a:off x="405723" y="1880871"/>
            <a:ext cx="3552886" cy="3096258"/>
          </a:xfrm>
          <a:prstGeom prst="rect">
            <a:avLst/>
          </a:prstGeom>
        </p:spPr>
      </p:pic>
      <p:pic>
        <p:nvPicPr>
          <p:cNvPr id="5" name="图片 4">
            <a:extLst>
              <a:ext uri="{FF2B5EF4-FFF2-40B4-BE49-F238E27FC236}">
                <a16:creationId xmlns:a16="http://schemas.microsoft.com/office/drawing/2014/main" id="{78605B16-CF93-40D0-8501-1A61EDD779BA}"/>
              </a:ext>
            </a:extLst>
          </p:cNvPr>
          <p:cNvPicPr>
            <a:picLocks noChangeAspect="1"/>
          </p:cNvPicPr>
          <p:nvPr/>
        </p:nvPicPr>
        <p:blipFill>
          <a:blip r:embed="rId3"/>
          <a:stretch>
            <a:fillRect/>
          </a:stretch>
        </p:blipFill>
        <p:spPr>
          <a:xfrm>
            <a:off x="5059868" y="1846255"/>
            <a:ext cx="3363236" cy="3096258"/>
          </a:xfrm>
          <a:prstGeom prst="rect">
            <a:avLst/>
          </a:prstGeom>
        </p:spPr>
      </p:pic>
      <p:cxnSp>
        <p:nvCxnSpPr>
          <p:cNvPr id="6" name="直接连接符 5">
            <a:extLst>
              <a:ext uri="{FF2B5EF4-FFF2-40B4-BE49-F238E27FC236}">
                <a16:creationId xmlns:a16="http://schemas.microsoft.com/office/drawing/2014/main" id="{83C8B3E0-B77F-4AC4-94FE-D6B9147A118A}"/>
              </a:ext>
            </a:extLst>
          </p:cNvPr>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7" name="文本框 4">
            <a:extLst>
              <a:ext uri="{FF2B5EF4-FFF2-40B4-BE49-F238E27FC236}">
                <a16:creationId xmlns:a16="http://schemas.microsoft.com/office/drawing/2014/main" id="{50DBDC72-D65F-42F3-B130-16464DA4F138}"/>
              </a:ext>
            </a:extLst>
          </p:cNvPr>
          <p:cNvSpPr txBox="1">
            <a:spLocks noChangeArrowheads="1"/>
          </p:cNvSpPr>
          <p:nvPr/>
        </p:nvSpPr>
        <p:spPr bwMode="auto">
          <a:xfrm>
            <a:off x="249238" y="341313"/>
            <a:ext cx="64652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600" b="1" dirty="0">
                <a:solidFill>
                  <a:srgbClr val="0000FF"/>
                </a:solidFill>
                <a:latin typeface="微软雅黑" pitchFamily="34" charset="-122"/>
                <a:ea typeface="微软雅黑" pitchFamily="34" charset="-122"/>
                <a:sym typeface="宋体" pitchFamily="2" charset="-122"/>
              </a:rPr>
              <a:t>其他数据图形</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2800" b="1" dirty="0">
                <a:solidFill>
                  <a:srgbClr val="0000FF"/>
                </a:solidFill>
                <a:latin typeface="微软雅黑" pitchFamily="34" charset="-122"/>
                <a:ea typeface="微软雅黑" pitchFamily="34" charset="-122"/>
                <a:sym typeface="宋体" pitchFamily="2" charset="-122"/>
              </a:rPr>
              <a:t>饼状和极坐标图</a:t>
            </a:r>
            <a:endParaRPr lang="zh-CN" altLang="en-US" sz="3600" b="1" dirty="0">
              <a:solidFill>
                <a:srgbClr val="C00000"/>
              </a:solidFill>
              <a:latin typeface="微软雅黑" pitchFamily="34" charset="-122"/>
              <a:ea typeface="微软雅黑" pitchFamily="34" charset="-122"/>
              <a:sym typeface="宋体" pitchFamily="2" charset="-122"/>
            </a:endParaRPr>
          </a:p>
        </p:txBody>
      </p:sp>
      <p:sp>
        <p:nvSpPr>
          <p:cNvPr id="8" name="文本框 7">
            <a:extLst>
              <a:ext uri="{FF2B5EF4-FFF2-40B4-BE49-F238E27FC236}">
                <a16:creationId xmlns:a16="http://schemas.microsoft.com/office/drawing/2014/main" id="{6FE117CF-04D9-4BEE-AC5F-4AFC588B9E2E}"/>
              </a:ext>
            </a:extLst>
          </p:cNvPr>
          <p:cNvSpPr txBox="1"/>
          <p:nvPr/>
        </p:nvSpPr>
        <p:spPr>
          <a:xfrm>
            <a:off x="539664" y="5517180"/>
            <a:ext cx="8127029" cy="523220"/>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更多画图见</a:t>
            </a:r>
            <a:r>
              <a:rPr lang="zh-CN" altLang="en-US" sz="2800" b="1" dirty="0"/>
              <a:t>：</a:t>
            </a:r>
            <a:r>
              <a:rPr lang="en-US" altLang="zh-CN" sz="2800" b="1" dirty="0">
                <a:hlinkClick r:id="rId4"/>
              </a:rPr>
              <a:t>https://matplotlib.org/index.html</a:t>
            </a:r>
            <a:endParaRPr lang="zh-CN" altLang="en-US" sz="2800" b="1" dirty="0"/>
          </a:p>
        </p:txBody>
      </p:sp>
    </p:spTree>
    <p:extLst>
      <p:ext uri="{BB962C8B-B14F-4D97-AF65-F5344CB8AC3E}">
        <p14:creationId xmlns:p14="http://schemas.microsoft.com/office/powerpoint/2010/main" val="4242085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9549" y="2152456"/>
            <a:ext cx="5424939" cy="1198880"/>
          </a:xfrm>
          <a:prstGeom prst="rect">
            <a:avLst/>
          </a:prstGeom>
          <a:noFill/>
          <a:ln>
            <a:noFill/>
          </a:ln>
        </p:spPr>
        <p:txBody>
          <a:bodyPr>
            <a:spAutoFit/>
            <a:scene3d>
              <a:camera prst="isometricOffAxis1Right">
                <a:rot lat="600000" lon="19500000" rev="0"/>
              </a:camera>
              <a:lightRig rig="threePt" dir="t">
                <a:rot lat="0" lon="0" rev="0"/>
              </a:lightRig>
            </a:scene3d>
            <a:sp3d extrusionH="266700" contourW="12700">
              <a:extrusionClr>
                <a:srgbClr val="A7A7A6"/>
              </a:extrusionClr>
              <a:contourClr>
                <a:srgbClr val="BEBCB9"/>
              </a:contourClr>
            </a:sp3d>
          </a:bodyPr>
          <a:lstStyle/>
          <a:p>
            <a:pPr algn="ctr"/>
            <a:r>
              <a:rPr lang="en-US" altLang="zh-CN" sz="7200" b="1" noProof="1">
                <a:ln w="6600">
                  <a:prstDash val="solid"/>
                </a:ln>
                <a:solidFill>
                  <a:srgbClr val="FFC000"/>
                </a:solidFill>
                <a:effectLst>
                  <a:outerShdw blurRad="63500" dist="342900" dir="7200000" sy="30000" kx="1300200" algn="ctr" rotWithShape="0">
                    <a:prstClr val="black">
                      <a:alpha val="32000"/>
                    </a:prstClr>
                  </a:outerShdw>
                </a:effectLst>
              </a:rPr>
              <a:t>Thank you</a:t>
            </a:r>
            <a:r>
              <a:rPr lang="zh-CN" altLang="en-US" sz="7200" b="1" noProof="1">
                <a:ln w="6600">
                  <a:prstDash val="solid"/>
                </a:ln>
                <a:solidFill>
                  <a:srgbClr val="FFC000"/>
                </a:solidFill>
                <a:effectLst>
                  <a:outerShdw blurRad="63500" dist="342900" dir="7200000" sy="30000" kx="1300200" algn="ctr" rotWithShape="0">
                    <a:prstClr val="black">
                      <a:alpha val="32000"/>
                    </a:prstClr>
                  </a:outerShdw>
                </a:effectLst>
              </a:rPr>
              <a:t>！</a:t>
            </a:r>
            <a:r>
              <a:rPr lang="en-US" altLang="zh-CN" sz="7200" b="1" noProof="1">
                <a:ln w="6600">
                  <a:prstDash val="solid"/>
                </a:ln>
                <a:blipFill>
                  <a:blip r:embed="rId2">
                    <a:alphaModFix amt="99000"/>
                  </a:blip>
                  <a:stretch>
                    <a:fillRect/>
                  </a:stretch>
                </a:blipFill>
                <a:effectLst>
                  <a:outerShdw blurRad="63500" dist="342900" dir="7200000" sy="30000" kx="1300200" algn="ctr" rotWithShape="0">
                    <a:prstClr val="black">
                      <a:alpha val="32000"/>
                    </a:prstClr>
                  </a:outerShdw>
                </a:effectLst>
              </a:rPr>
              <a:t> </a:t>
            </a:r>
          </a:p>
        </p:txBody>
      </p:sp>
      <p:pic>
        <p:nvPicPr>
          <p:cNvPr id="52226"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0" y="1341438"/>
            <a:ext cx="2944813"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接连接符 3"/>
          <p:cNvCxnSpPr/>
          <p:nvPr/>
        </p:nvCxnSpPr>
        <p:spPr>
          <a:xfrm>
            <a:off x="161925" y="1050925"/>
            <a:ext cx="8297863" cy="0"/>
          </a:xfrm>
          <a:prstGeom prst="line">
            <a:avLst/>
          </a:prstGeom>
          <a:ln w="76200">
            <a:solidFill>
              <a:schemeClr val="accent6">
                <a:lumMod val="60000"/>
                <a:lumOff val="40000"/>
              </a:schemeClr>
            </a:solidFill>
          </a:ln>
          <a:effectLst>
            <a:outerShdw blurRad="50800" dist="38100" dir="2700000" algn="tl" rotWithShape="0">
              <a:schemeClr val="tx1">
                <a:alpha val="40000"/>
              </a:schemeClr>
            </a:outerShdw>
          </a:effectLst>
        </p:spPr>
        <p:style>
          <a:lnRef idx="2">
            <a:schemeClr val="accent1"/>
          </a:lnRef>
          <a:fillRef idx="0">
            <a:schemeClr val="accent1"/>
          </a:fillRef>
          <a:effectRef idx="1">
            <a:schemeClr val="accent1"/>
          </a:effectRef>
          <a:fontRef idx="minor">
            <a:schemeClr val="tx1"/>
          </a:fontRef>
        </p:style>
      </p:cxnSp>
      <p:sp>
        <p:nvSpPr>
          <p:cNvPr id="50178" name="文本框 4"/>
          <p:cNvSpPr txBox="1">
            <a:spLocks noChangeArrowheads="1"/>
          </p:cNvSpPr>
          <p:nvPr/>
        </p:nvSpPr>
        <p:spPr bwMode="auto">
          <a:xfrm>
            <a:off x="293688" y="350838"/>
            <a:ext cx="711517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600" b="1" dirty="0">
                <a:solidFill>
                  <a:srgbClr val="0000FF"/>
                </a:solidFill>
                <a:latin typeface="微软雅黑" pitchFamily="34" charset="-122"/>
                <a:ea typeface="微软雅黑" pitchFamily="34" charset="-122"/>
                <a:sym typeface="宋体" pitchFamily="2" charset="-122"/>
              </a:rPr>
              <a:t>组合投资问题</a:t>
            </a:r>
            <a:r>
              <a:rPr lang="en-US" altLang="zh-CN" sz="3600" b="1" dirty="0">
                <a:solidFill>
                  <a:srgbClr val="0000FF"/>
                </a:solidFill>
                <a:latin typeface="微软雅黑" pitchFamily="34" charset="-122"/>
                <a:ea typeface="微软雅黑" pitchFamily="34" charset="-122"/>
                <a:sym typeface="宋体" pitchFamily="2" charset="-122"/>
              </a:rPr>
              <a:t>——</a:t>
            </a:r>
            <a:r>
              <a:rPr lang="zh-CN" altLang="en-US" sz="3600" b="1" dirty="0">
                <a:solidFill>
                  <a:srgbClr val="0000FF"/>
                </a:solidFill>
                <a:latin typeface="微软雅黑" pitchFamily="34" charset="-122"/>
                <a:ea typeface="微软雅黑" pitchFamily="34" charset="-122"/>
                <a:sym typeface="宋体" pitchFamily="2" charset="-122"/>
              </a:rPr>
              <a:t>马库维茨模型</a:t>
            </a:r>
          </a:p>
        </p:txBody>
      </p:sp>
      <mc:AlternateContent xmlns:mc="http://schemas.openxmlformats.org/markup-compatibility/2006" xmlns:a14="http://schemas.microsoft.com/office/drawing/2010/main">
        <mc:Choice Requires="a14">
          <p:sp>
            <p:nvSpPr>
              <p:cNvPr id="50179" name="内容占位符 1"/>
              <p:cNvSpPr>
                <a:spLocks noGrp="1" noChangeArrowheads="1"/>
              </p:cNvSpPr>
              <p:nvPr>
                <p:ph idx="1"/>
              </p:nvPr>
            </p:nvSpPr>
            <p:spPr>
              <a:xfrm>
                <a:off x="230188" y="1124808"/>
                <a:ext cx="8229600" cy="5328444"/>
              </a:xfrm>
            </p:spPr>
            <p:txBody>
              <a:bodyPr/>
              <a:lstStyle/>
              <a:p>
                <a:pPr marL="0" indent="0" algn="ctr">
                  <a:lnSpc>
                    <a:spcPct val="200000"/>
                  </a:lnSpc>
                  <a:buFontTx/>
                  <a:buNone/>
                </a:pPr>
                <a:r>
                  <a:rPr lang="zh-CN" altLang="en-US" sz="2800" b="1" dirty="0">
                    <a:latin typeface="微软雅黑" pitchFamily="34" charset="-122"/>
                    <a:ea typeface="微软雅黑" pitchFamily="34" charset="-122"/>
                    <a:sym typeface="宋体" pitchFamily="2" charset="-122"/>
                  </a:rPr>
                  <a:t>模型的建立</a:t>
                </a:r>
                <a:endParaRPr lang="en-US" altLang="zh-CN" sz="2800" b="1" dirty="0">
                  <a:latin typeface="微软雅黑" pitchFamily="34" charset="-122"/>
                  <a:ea typeface="微软雅黑" pitchFamily="34" charset="-122"/>
                  <a:sym typeface="宋体" pitchFamily="2" charset="-122"/>
                </a:endParaRPr>
              </a:p>
              <a:p>
                <a:pPr marL="0" indent="0">
                  <a:lnSpc>
                    <a:spcPct val="150000"/>
                  </a:lnSpc>
                  <a:buNone/>
                </a:pPr>
                <a:r>
                  <a:rPr lang="zh-CN" altLang="en-US" sz="2400" b="1" dirty="0">
                    <a:latin typeface="微软雅黑" pitchFamily="34" charset="-122"/>
                    <a:ea typeface="微软雅黑" pitchFamily="34" charset="-122"/>
                    <a:sym typeface="宋体" pitchFamily="2" charset="-122"/>
                  </a:rPr>
                  <a:t>       设投资的期限是一年，可供选择的金融资产数为</a:t>
                </a:r>
                <a14:m>
                  <m:oMath xmlns:m="http://schemas.openxmlformats.org/officeDocument/2006/math">
                    <m:r>
                      <a:rPr lang="en-US" altLang="zh-CN" sz="2400" b="1" i="1" dirty="0" smtClean="0">
                        <a:latin typeface="Cambria Math"/>
                        <a:ea typeface="微软雅黑" pitchFamily="34" charset="-122"/>
                        <a:sym typeface="宋体" pitchFamily="2" charset="-122"/>
                      </a:rPr>
                      <m:t>𝒏</m:t>
                    </m:r>
                  </m:oMath>
                </a14:m>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设此</a:t>
                </a:r>
                <a14:m>
                  <m:oMath xmlns:m="http://schemas.openxmlformats.org/officeDocument/2006/math">
                    <m:r>
                      <a:rPr lang="en-US" altLang="zh-CN" sz="2400" b="1" i="1" dirty="0" smtClean="0">
                        <a:latin typeface="Cambria Math"/>
                        <a:ea typeface="微软雅黑" pitchFamily="34" charset="-122"/>
                        <a:sym typeface="宋体" pitchFamily="2" charset="-122"/>
                      </a:rPr>
                      <m:t>𝒏</m:t>
                    </m:r>
                  </m:oMath>
                </a14:m>
                <a:r>
                  <a:rPr lang="zh-CN" altLang="en-US" sz="2400" b="1" dirty="0">
                    <a:latin typeface="微软雅黑" pitchFamily="34" charset="-122"/>
                    <a:ea typeface="微软雅黑" pitchFamily="34" charset="-122"/>
                    <a:sym typeface="宋体" pitchFamily="2" charset="-122"/>
                  </a:rPr>
                  <a:t>中金融资产的年收益为随机变量</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由于我们主要关心投资的分配比例，不妨设投资总数为</a:t>
                </a:r>
                <a:r>
                  <a:rPr lang="en-US" altLang="zh-CN" sz="2400" b="1" dirty="0">
                    <a:latin typeface="微软雅黑" pitchFamily="34" charset="-122"/>
                    <a:ea typeface="微软雅黑" pitchFamily="34" charset="-122"/>
                    <a:sym typeface="宋体" pitchFamily="2" charset="-122"/>
                  </a:rPr>
                  <a:t>1</a:t>
                </a:r>
                <a:r>
                  <a:rPr lang="zh-CN" altLang="en-US" sz="2400" b="1" dirty="0">
                    <a:latin typeface="微软雅黑" pitchFamily="34" charset="-122"/>
                    <a:ea typeface="微软雅黑" pitchFamily="34" charset="-122"/>
                    <a:sym typeface="宋体" pitchFamily="2" charset="-122"/>
                  </a:rPr>
                  <a:t>个单位，用于第</a:t>
                </a:r>
                <a14:m>
                  <m:oMath xmlns:m="http://schemas.openxmlformats.org/officeDocument/2006/math">
                    <m:r>
                      <a:rPr lang="en-US" altLang="zh-CN" sz="2400" b="1" i="1" dirty="0" smtClean="0">
                        <a:latin typeface="Cambria Math"/>
                        <a:ea typeface="微软雅黑" pitchFamily="34" charset="-122"/>
                        <a:sym typeface="宋体" pitchFamily="2" charset="-122"/>
                      </a:rPr>
                      <m:t>𝒋</m:t>
                    </m:r>
                  </m:oMath>
                </a14:m>
                <a:r>
                  <a:rPr lang="zh-CN" altLang="en-US" sz="2400" b="1" dirty="0">
                    <a:latin typeface="微软雅黑" pitchFamily="34" charset="-122"/>
                    <a:ea typeface="微软雅黑" pitchFamily="34" charset="-122"/>
                    <a:sym typeface="宋体" pitchFamily="2" charset="-122"/>
                  </a:rPr>
                  <a:t>中投资的资金比例为</a:t>
                </a:r>
                <a14:m>
                  <m:oMath xmlns:m="http://schemas.openxmlformats.org/officeDocument/2006/math">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𝒋</m:t>
                        </m:r>
                      </m:sub>
                    </m:sSub>
                    <m:d>
                      <m:dPr>
                        <m:ctrlPr>
                          <a:rPr lang="en-US" altLang="zh-CN" sz="2400" b="1" i="1" smtClean="0">
                            <a:latin typeface="Cambria Math" panose="02040503050406030204" pitchFamily="18" charset="0"/>
                            <a:ea typeface="微软雅黑" pitchFamily="34" charset="-122"/>
                            <a:sym typeface="宋体" pitchFamily="2" charset="-122"/>
                          </a:rPr>
                        </m:ctrlPr>
                      </m:dPr>
                      <m:e>
                        <m:r>
                          <a:rPr lang="en-US" altLang="zh-CN" sz="2400" b="1" i="1" smtClean="0">
                            <a:latin typeface="Cambria Math"/>
                            <a:ea typeface="微软雅黑" pitchFamily="34" charset="-122"/>
                            <a:sym typeface="宋体" pitchFamily="2" charset="-122"/>
                          </a:rPr>
                          <m:t>𝒋</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𝟏</m:t>
                        </m:r>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微软雅黑" pitchFamily="34" charset="-122"/>
                            <a:sym typeface="宋体" pitchFamily="2" charset="-122"/>
                          </a:rPr>
                          <m:t>𝟐</m:t>
                        </m:r>
                        <m:r>
                          <a:rPr lang="en-US" altLang="zh-CN" sz="2400" b="1" i="1" smtClean="0">
                            <a:latin typeface="Cambria Math"/>
                            <a:ea typeface="微软雅黑" pitchFamily="34" charset="-122"/>
                            <a:sym typeface="宋体" pitchFamily="2" charset="-122"/>
                          </a:rPr>
                          <m:t>,⋯, </m:t>
                        </m:r>
                        <m:r>
                          <a:rPr lang="en-US" altLang="zh-CN" sz="2400" b="1" i="1" smtClean="0">
                            <a:latin typeface="Cambria Math"/>
                            <a:ea typeface="Cambria Math"/>
                            <a:sym typeface="宋体" pitchFamily="2" charset="-122"/>
                          </a:rPr>
                          <m:t>𝜼</m:t>
                        </m:r>
                      </m:e>
                    </m:d>
                  </m:oMath>
                </a14:m>
                <a:r>
                  <a:rPr lang="zh-CN" altLang="en-US" sz="2400" b="1" dirty="0">
                    <a:latin typeface="微软雅黑" pitchFamily="34" charset="-122"/>
                    <a:ea typeface="微软雅黑" pitchFamily="34" charset="-122"/>
                    <a:sym typeface="宋体" pitchFamily="2" charset="-122"/>
                  </a:rPr>
                  <a:t>，令</a:t>
                </a:r>
                <a:endParaRPr lang="en-US" altLang="zh-CN" sz="2400" b="1" dirty="0">
                  <a:latin typeface="微软雅黑" pitchFamily="34" charset="-122"/>
                  <a:ea typeface="微软雅黑" pitchFamily="34" charset="-122"/>
                  <a:sym typeface="宋体" pitchFamily="2" charset="-122"/>
                </a:endParaRPr>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微软雅黑" pitchFamily="34" charset="-122"/>
                          <a:sym typeface="宋体" pitchFamily="2" charset="-122"/>
                        </a:rPr>
                        <m:t>𝒘</m:t>
                      </m:r>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𝟏</m:t>
                          </m:r>
                        </m:sub>
                      </m:sSub>
                      <m:r>
                        <a:rPr lang="en-US" altLang="zh-CN" sz="2400" b="1" i="1" smtClean="0">
                          <a:latin typeface="Cambria Math"/>
                          <a:ea typeface="微软雅黑" pitchFamily="34" charset="-122"/>
                          <a:sym typeface="宋体" pitchFamily="2" charset="-122"/>
                        </a:rPr>
                        <m:t>,</m:t>
                      </m:r>
                      <m:sSub>
                        <m:sSubPr>
                          <m:ctrlPr>
                            <a:rPr lang="en-US" altLang="zh-CN" sz="2400" b="1" i="1" smtClean="0">
                              <a:latin typeface="Cambria Math" panose="02040503050406030204" pitchFamily="18" charset="0"/>
                              <a:ea typeface="微软雅黑" pitchFamily="34" charset="-122"/>
                              <a:sym typeface="宋体" pitchFamily="2" charset="-122"/>
                            </a:rPr>
                          </m:ctrlPr>
                        </m:sSubPr>
                        <m:e>
                          <m:r>
                            <a:rPr lang="en-US" altLang="zh-CN" sz="2400" b="1" i="1" smtClean="0">
                              <a:latin typeface="Cambria Math"/>
                              <a:ea typeface="微软雅黑" pitchFamily="34" charset="-122"/>
                              <a:sym typeface="宋体" pitchFamily="2" charset="-122"/>
                            </a:rPr>
                            <m:t>𝒘</m:t>
                          </m:r>
                        </m:e>
                        <m:sub>
                          <m:r>
                            <a:rPr lang="en-US" altLang="zh-CN" sz="2400" b="1" i="1" smtClean="0">
                              <a:latin typeface="Cambria Math"/>
                              <a:ea typeface="微软雅黑" pitchFamily="34" charset="-122"/>
                              <a:sym typeface="宋体" pitchFamily="2" charset="-122"/>
                            </a:rPr>
                            <m:t>𝟐</m:t>
                          </m:r>
                        </m:sub>
                      </m:sSub>
                      <m:r>
                        <a:rPr lang="en-US" altLang="zh-CN" sz="2400" b="1" i="1" smtClean="0">
                          <a:latin typeface="Cambria Math"/>
                          <a:ea typeface="微软雅黑" pitchFamily="34" charset="-122"/>
                          <a:sym typeface="宋体" pitchFamily="2" charset="-122"/>
                        </a:rPr>
                        <m:t>,</m:t>
                      </m:r>
                      <m:r>
                        <a:rPr lang="en-US" altLang="zh-CN" sz="2400" b="1" i="1" smtClean="0">
                          <a:latin typeface="Cambria Math"/>
                          <a:ea typeface="Cambria Math"/>
                          <a:sym typeface="宋体" pitchFamily="2" charset="-122"/>
                        </a:rPr>
                        <m:t>⋯,</m:t>
                      </m:r>
                      <m:sSub>
                        <m:sSubPr>
                          <m:ctrlPr>
                            <a:rPr lang="en-US" altLang="zh-CN" sz="2400" b="1" i="1" smtClean="0">
                              <a:latin typeface="Cambria Math" panose="02040503050406030204" pitchFamily="18" charset="0"/>
                              <a:ea typeface="Cambria Math"/>
                              <a:sym typeface="宋体" pitchFamily="2" charset="-122"/>
                            </a:rPr>
                          </m:ctrlPr>
                        </m:sSubPr>
                        <m:e>
                          <m:r>
                            <a:rPr lang="en-US" altLang="zh-CN" sz="2400" b="1" i="1" smtClean="0">
                              <a:latin typeface="Cambria Math"/>
                              <a:ea typeface="Cambria Math"/>
                              <a:sym typeface="宋体" pitchFamily="2" charset="-122"/>
                            </a:rPr>
                            <m:t>𝒘</m:t>
                          </m:r>
                        </m:e>
                        <m:sub>
                          <m:r>
                            <a:rPr lang="en-US" altLang="zh-CN" sz="2400" b="1" i="1" smtClean="0">
                              <a:latin typeface="Cambria Math"/>
                              <a:ea typeface="Cambria Math"/>
                              <a:sym typeface="宋体" pitchFamily="2" charset="-122"/>
                            </a:rPr>
                            <m:t>𝒏</m:t>
                          </m:r>
                        </m:sub>
                      </m:sSub>
                      <m:r>
                        <a:rPr lang="en-US" altLang="zh-CN" sz="2400" b="1" i="1" smtClean="0">
                          <a:latin typeface="Cambria Math"/>
                          <a:ea typeface="微软雅黑" pitchFamily="34" charset="-122"/>
                          <a:sym typeface="宋体" pitchFamily="2" charset="-122"/>
                        </a:rPr>
                        <m:t>)′</m:t>
                      </m:r>
                    </m:oMath>
                  </m:oMathPara>
                </a14:m>
                <a:endParaRPr lang="en-US" altLang="zh-CN" sz="2400" b="1" dirty="0">
                  <a:latin typeface="微软雅黑" pitchFamily="34" charset="-122"/>
                  <a:ea typeface="微软雅黑" pitchFamily="34" charset="-122"/>
                  <a:sym typeface="宋体" pitchFamily="2" charset="-122"/>
                </a:endParaRPr>
              </a:p>
              <a:p>
                <a:pPr marL="0" indent="0">
                  <a:lnSpc>
                    <a:spcPct val="150000"/>
                  </a:lnSpc>
                  <a:buNone/>
                </a:pPr>
                <a:r>
                  <a:rPr lang="zh-CN" altLang="en-US" sz="2400" b="1" dirty="0">
                    <a:latin typeface="微软雅黑" pitchFamily="34" charset="-122"/>
                    <a:ea typeface="微软雅黑" pitchFamily="34" charset="-122"/>
                    <a:sym typeface="宋体" pitchFamily="2" charset="-122"/>
                  </a:rPr>
                  <a:t>称为投资组合向量</a:t>
                </a:r>
                <a:r>
                  <a:rPr lang="en-US" altLang="zh-CN" sz="2400" b="1" dirty="0">
                    <a:latin typeface="微软雅黑" pitchFamily="34" charset="-122"/>
                    <a:ea typeface="微软雅黑" pitchFamily="34" charset="-122"/>
                    <a:sym typeface="宋体" pitchFamily="2" charset="-122"/>
                  </a:rPr>
                  <a:t>. </a:t>
                </a:r>
                <a:r>
                  <a:rPr lang="zh-CN" altLang="en-US" sz="2400" b="1" dirty="0">
                    <a:latin typeface="微软雅黑" pitchFamily="34" charset="-122"/>
                    <a:ea typeface="微软雅黑" pitchFamily="34" charset="-122"/>
                    <a:sym typeface="宋体" pitchFamily="2" charset="-122"/>
                  </a:rPr>
                  <a:t>显然应有</a:t>
                </a:r>
                <a:endParaRPr lang="en-US" altLang="zh-CN" sz="2400" b="1" dirty="0">
                  <a:latin typeface="微软雅黑" pitchFamily="34" charset="-122"/>
                  <a:ea typeface="微软雅黑" pitchFamily="34" charset="-122"/>
                  <a:sym typeface="宋体" pitchFamily="2" charset="-122"/>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altLang="zh-CN" sz="2800" b="1" i="1" smtClean="0">
                              <a:latin typeface="Cambria Math" panose="02040503050406030204" pitchFamily="18" charset="0"/>
                              <a:ea typeface="微软雅黑" pitchFamily="34" charset="-122"/>
                              <a:sym typeface="宋体" pitchFamily="2" charset="-122"/>
                            </a:rPr>
                          </m:ctrlPr>
                        </m:naryPr>
                        <m:sub>
                          <m:r>
                            <m:rPr>
                              <m:brk m:alnAt="23"/>
                            </m:rPr>
                            <a:rPr lang="en-US" altLang="zh-CN" sz="2800" b="1" i="1" smtClean="0">
                              <a:latin typeface="Cambria Math"/>
                              <a:ea typeface="微软雅黑" pitchFamily="34" charset="-122"/>
                              <a:sym typeface="宋体" pitchFamily="2" charset="-122"/>
                            </a:rPr>
                            <m:t>𝒋</m:t>
                          </m:r>
                          <m:r>
                            <a:rPr lang="en-US" altLang="zh-CN" sz="2800" b="1" i="1" smtClean="0">
                              <a:latin typeface="Cambria Math"/>
                              <a:ea typeface="微软雅黑" pitchFamily="34" charset="-122"/>
                              <a:sym typeface="宋体" pitchFamily="2" charset="-122"/>
                            </a:rPr>
                            <m:t>=</m:t>
                          </m:r>
                          <m:r>
                            <a:rPr lang="en-US" altLang="zh-CN" sz="2800" b="1" i="1" smtClean="0">
                              <a:latin typeface="Cambria Math"/>
                              <a:ea typeface="微软雅黑" pitchFamily="34" charset="-122"/>
                              <a:sym typeface="宋体" pitchFamily="2" charset="-122"/>
                            </a:rPr>
                            <m:t>𝟏</m:t>
                          </m:r>
                        </m:sub>
                        <m:sup>
                          <m:r>
                            <a:rPr lang="en-US" altLang="zh-CN" sz="2800" b="1" i="1" smtClean="0">
                              <a:latin typeface="Cambria Math"/>
                              <a:ea typeface="微软雅黑" pitchFamily="34" charset="-122"/>
                              <a:sym typeface="宋体" pitchFamily="2" charset="-122"/>
                            </a:rPr>
                            <m:t>𝒏</m:t>
                          </m:r>
                        </m:sup>
                        <m:e>
                          <m:sSub>
                            <m:sSubPr>
                              <m:ctrlPr>
                                <a:rPr lang="en-US" altLang="zh-CN" sz="2800" b="1" i="1" smtClean="0">
                                  <a:latin typeface="Cambria Math" panose="02040503050406030204" pitchFamily="18" charset="0"/>
                                  <a:ea typeface="微软雅黑" pitchFamily="34" charset="-122"/>
                                  <a:sym typeface="宋体" pitchFamily="2" charset="-122"/>
                                </a:rPr>
                              </m:ctrlPr>
                            </m:sSubPr>
                            <m:e>
                              <m:r>
                                <a:rPr lang="en-US" altLang="zh-CN" sz="2800" b="1" i="1" smtClean="0">
                                  <a:latin typeface="Cambria Math"/>
                                  <a:ea typeface="微软雅黑" pitchFamily="34" charset="-122"/>
                                  <a:sym typeface="宋体" pitchFamily="2" charset="-122"/>
                                </a:rPr>
                                <m:t>𝒘</m:t>
                              </m:r>
                            </m:e>
                            <m:sub>
                              <m:r>
                                <a:rPr lang="en-US" altLang="zh-CN" sz="2800" b="1" i="1" smtClean="0">
                                  <a:latin typeface="Cambria Math"/>
                                  <a:ea typeface="微软雅黑" pitchFamily="34" charset="-122"/>
                                  <a:sym typeface="宋体" pitchFamily="2" charset="-122"/>
                                </a:rPr>
                                <m:t>𝒋</m:t>
                              </m:r>
                            </m:sub>
                          </m:sSub>
                        </m:e>
                      </m:nary>
                      <m:r>
                        <a:rPr lang="en-US" altLang="zh-CN" sz="2800" b="1" i="0" smtClean="0">
                          <a:latin typeface="Cambria Math"/>
                          <a:ea typeface="微软雅黑" pitchFamily="34" charset="-122"/>
                          <a:sym typeface="宋体" pitchFamily="2" charset="-122"/>
                        </a:rPr>
                        <m:t>=</m:t>
                      </m:r>
                      <m:r>
                        <a:rPr lang="en-US" altLang="zh-CN" sz="2800" b="1" i="0" smtClean="0">
                          <a:latin typeface="Cambria Math"/>
                          <a:ea typeface="微软雅黑" pitchFamily="34" charset="-122"/>
                          <a:sym typeface="宋体" pitchFamily="2" charset="-122"/>
                        </a:rPr>
                        <m:t>𝟏</m:t>
                      </m:r>
                    </m:oMath>
                  </m:oMathPara>
                </a14:m>
                <a:endParaRPr lang="en-US" altLang="zh-CN" sz="2800" b="1" dirty="0">
                  <a:latin typeface="微软雅黑" pitchFamily="34" charset="-122"/>
                  <a:ea typeface="微软雅黑" pitchFamily="34" charset="-122"/>
                  <a:sym typeface="宋体" pitchFamily="2" charset="-122"/>
                </a:endParaRPr>
              </a:p>
              <a:p>
                <a:pPr marL="0" indent="0">
                  <a:lnSpc>
                    <a:spcPct val="200000"/>
                  </a:lnSpc>
                  <a:buFontTx/>
                  <a:buNone/>
                </a:pPr>
                <a:r>
                  <a:rPr lang="en-US" altLang="zh-CN" sz="2800" b="1" dirty="0">
                    <a:latin typeface="微软雅黑" pitchFamily="34" charset="-122"/>
                    <a:ea typeface="微软雅黑" pitchFamily="34" charset="-122"/>
                    <a:sym typeface="宋体" pitchFamily="2" charset="-122"/>
                  </a:rPr>
                  <a:t> </a:t>
                </a:r>
              </a:p>
              <a:p>
                <a:pPr marL="0" indent="0">
                  <a:lnSpc>
                    <a:spcPct val="200000"/>
                  </a:lnSpc>
                  <a:buFontTx/>
                  <a:buNone/>
                </a:pPr>
                <a:r>
                  <a:rPr lang="en-US" altLang="zh-CN" sz="2400" b="1" dirty="0">
                    <a:latin typeface="微软雅黑" pitchFamily="34" charset="-122"/>
                    <a:ea typeface="微软雅黑" pitchFamily="34" charset="-122"/>
                    <a:sym typeface="宋体" pitchFamily="2" charset="-122"/>
                  </a:rPr>
                  <a:t>      </a:t>
                </a:r>
              </a:p>
            </p:txBody>
          </p:sp>
        </mc:Choice>
        <mc:Fallback xmlns="">
          <p:sp>
            <p:nvSpPr>
              <p:cNvPr id="50179" name="内容占位符 1"/>
              <p:cNvSpPr>
                <a:spLocks noGrp="1" noRot="1" noChangeAspect="1" noMove="1" noResize="1" noEditPoints="1" noAdjustHandles="1" noChangeArrowheads="1" noChangeShapeType="1" noTextEdit="1"/>
              </p:cNvSpPr>
              <p:nvPr>
                <p:ph idx="1"/>
              </p:nvPr>
            </p:nvSpPr>
            <p:spPr>
              <a:xfrm>
                <a:off x="230188" y="1124808"/>
                <a:ext cx="8229600" cy="5328444"/>
              </a:xfrm>
              <a:blipFill rotWithShape="1">
                <a:blip r:embed="rId3"/>
                <a:stretch>
                  <a:fillRect l="-1185" r="-741" b="-18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855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7925</Words>
  <Application>Microsoft Office PowerPoint</Application>
  <PresentationFormat>全屏显示(4:3)</PresentationFormat>
  <Paragraphs>771</Paragraphs>
  <Slides>105</Slides>
  <Notes>44</Notes>
  <HiddenSlides>7</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105</vt:i4>
      </vt:variant>
    </vt:vector>
  </HeadingPairs>
  <TitlesOfParts>
    <vt:vector size="114" baseType="lpstr">
      <vt:lpstr>等线</vt:lpstr>
      <vt:lpstr>宋体</vt:lpstr>
      <vt:lpstr>微软雅黑</vt:lpstr>
      <vt:lpstr>Arial</vt:lpstr>
      <vt:lpstr>Calibri</vt:lpstr>
      <vt:lpstr>Cambria Math</vt:lpstr>
      <vt:lpstr>Times New Roman</vt:lpstr>
      <vt:lpstr>Wingdings</vt:lpstr>
      <vt:lpstr>默认设计模板</vt:lpstr>
      <vt:lpstr>多目标规划 的解法与建模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微软中国</dc:creator>
  <cp:lastModifiedBy> </cp:lastModifiedBy>
  <cp:revision>597</cp:revision>
  <dcterms:created xsi:type="dcterms:W3CDTF">2018-04-10T13:23:00Z</dcterms:created>
  <dcterms:modified xsi:type="dcterms:W3CDTF">2021-08-11T08:10:05Z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2052-11.1.0.8888</vt:lpwstr>
  </property>
</Properties>
</file>